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59" r:id="rId2"/>
    <p:sldMasterId id="2147483694" r:id="rId3"/>
  </p:sldMasterIdLst>
  <p:notesMasterIdLst>
    <p:notesMasterId r:id="rId38"/>
  </p:notesMasterIdLst>
  <p:sldIdLst>
    <p:sldId id="256" r:id="rId4"/>
    <p:sldId id="257" r:id="rId5"/>
    <p:sldId id="258" r:id="rId6"/>
    <p:sldId id="272" r:id="rId7"/>
    <p:sldId id="259" r:id="rId8"/>
    <p:sldId id="260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61" r:id="rId27"/>
    <p:sldId id="263" r:id="rId28"/>
    <p:sldId id="262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B9CAFF"/>
    <a:srgbClr val="89A5FF"/>
    <a:srgbClr val="2CF43F"/>
    <a:srgbClr val="9FB6FF"/>
    <a:srgbClr val="83F98E"/>
    <a:srgbClr val="658AFF"/>
    <a:srgbClr val="D9E2FF"/>
    <a:srgbClr val="A3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49754-8452-48C8-9A81-3ED070EF7C30}" v="11" dt="2025-03-04T05:02:59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D4C59-1F85-48C8-80DE-B8E70D8D3F96}" type="datetimeFigureOut">
              <a:rPr lang="en-AU" smtClean="0"/>
              <a:t>6/03/2025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C9233-74CA-4A07-B7ED-D10B23EA3D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529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C89D-2598-6B87-B5EB-6D41DCD6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CCE716-FF61-AA35-42FC-CEFDC9779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4B373-1EA2-F11A-D06B-A185A35A2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5B1AF-B2F2-B0C0-DDDB-237992C9A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9523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</a:pPr>
            <a:endParaRPr lang="en-AU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9B8D7-03FB-4E54-AB1A-5F6F11F9125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447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E2E3B-86FA-26F1-218D-49E3D8602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A650D-B2B5-C0D9-D0A2-8804B5A0B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A0A86-BBC0-0996-34C6-F159AD293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92814-E12E-C54E-5883-2E7234D8A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4756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4CA29-070F-AB4D-4EB1-F6C69AED7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8918E-E04D-A5CA-C0F3-C73845D5D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61E8EC-5CDB-F528-C674-5E6C64068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400" dirty="0">
              <a:effectLst/>
              <a:latin typeface="Aptos" panose="02110004020202020204"/>
              <a:ea typeface="Aptos" panose="02110004020202020204"/>
              <a:cs typeface="Aptos" panose="021100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1AC7D-61B2-32B0-F93F-DF32A319E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520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2A718-878D-400E-A895-1815A88084C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5007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2A0CF-6E11-9F1E-F32B-EB3A09373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29565-E108-D9CE-0294-5F2FE6A82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7F4EE-E83E-AAB5-4E3C-3CC0E4FF3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33AFB-6AD8-8215-52FF-662DD650C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4762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0E566-6398-C84D-FCDC-65DEF9AF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AFE472-F298-49EA-C217-19CD010A3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D6729-4288-0585-3236-2046BDFA5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A6384-AF32-A320-A4F5-C1EBC15D9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2A718-878D-400E-A895-1815A88084C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946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9B8D7-03FB-4E54-AB1A-5F6F11F9125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7710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939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9B8D7-03FB-4E54-AB1A-5F6F11F9125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540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558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441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solidFill>
                <a:srgbClr val="000000"/>
              </a:solidFill>
              <a:effectLst/>
              <a:latin typeface="MuseoSans30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9B8D7-03FB-4E54-AB1A-5F6F11F9125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7061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sz="1200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9B8D7-03FB-4E54-AB1A-5F6F11F9125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174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AU" sz="11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9B8D7-03FB-4E54-AB1A-5F6F11F9125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347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EF8C0-E210-4803-A8DF-C8B7426DB5B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4445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9B8D7-03FB-4E54-AB1A-5F6F11F9125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2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1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4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44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E56C45-8C89-9AC4-0F5F-1EB848005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56950"/>
            <a:ext cx="10515600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Thank you </a:t>
            </a: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ACDB7-752D-3BE1-ED94-8767C4FDE815}"/>
              </a:ext>
            </a:extLst>
          </p:cNvPr>
          <p:cNvSpPr txBox="1"/>
          <p:nvPr userDrawn="1"/>
        </p:nvSpPr>
        <p:spPr>
          <a:xfrm>
            <a:off x="623888" y="4086180"/>
            <a:ext cx="1094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2400">
                <a:solidFill>
                  <a:schemeClr val="bg1"/>
                </a:solidFill>
                <a:latin typeface="+mj-lt"/>
              </a:rPr>
              <a:t>Contact</a:t>
            </a:r>
          </a:p>
          <a:p>
            <a:pPr lvl="0" algn="ctr"/>
            <a:r>
              <a:rPr lang="en-US" sz="18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www.cleanenergyregulator.gov.au</a:t>
            </a:r>
            <a:br>
              <a:rPr lang="en-US" sz="18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enquiries@cleanenergyregulator.gov.au</a:t>
            </a:r>
            <a:br>
              <a:rPr lang="en-US" sz="18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1300 553 542</a:t>
            </a:r>
          </a:p>
          <a:p>
            <a:pPr lvl="0"/>
            <a:endParaRPr lang="en-AU" sz="180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2A04F7E-A9DF-545B-3D94-54BD4B6A4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7621" y="526797"/>
            <a:ext cx="4030491" cy="3356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B0E953-CF94-C41E-1F50-0321D7C87DC8}"/>
              </a:ext>
            </a:extLst>
          </p:cNvPr>
          <p:cNvSpPr txBox="1"/>
          <p:nvPr userDrawn="1"/>
        </p:nvSpPr>
        <p:spPr>
          <a:xfrm>
            <a:off x="776288" y="4238580"/>
            <a:ext cx="1094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2400" b="1">
                <a:solidFill>
                  <a:schemeClr val="tx1"/>
                </a:solidFill>
                <a:latin typeface="+mn-lt"/>
              </a:rPr>
              <a:t>Contact</a:t>
            </a:r>
          </a:p>
          <a:p>
            <a:pPr lvl="0" algn="ctr"/>
            <a:r>
              <a:rPr lang="en-US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www.cleanenergyregulator.gov.au</a:t>
            </a:r>
            <a:br>
              <a:rPr lang="en-US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enquiries@cleanenergyregulator.gov.au</a:t>
            </a:r>
            <a:br>
              <a:rPr lang="en-US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1300 553 542</a:t>
            </a:r>
          </a:p>
          <a:p>
            <a:pPr lvl="0"/>
            <a:endParaRPr lang="en-AU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FFC5F-2B97-516C-CD94-601A39A9EE85}"/>
              </a:ext>
            </a:extLst>
          </p:cNvPr>
          <p:cNvSpPr txBox="1"/>
          <p:nvPr userDrawn="1"/>
        </p:nvSpPr>
        <p:spPr>
          <a:xfrm>
            <a:off x="10619116" y="6258282"/>
            <a:ext cx="1043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281297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CA55157-352E-8946-95C9-863209B8727E}"/>
              </a:ext>
            </a:extLst>
          </p:cNvPr>
          <p:cNvSpPr txBox="1"/>
          <p:nvPr userDrawn="1"/>
        </p:nvSpPr>
        <p:spPr>
          <a:xfrm>
            <a:off x="8634334" y="6248770"/>
            <a:ext cx="302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cer.gov.au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/>
              <a:t>This is a single line heading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8"/>
            <a:ext cx="11138943" cy="462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061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3908-B3FC-7447-9DBE-CE0EC670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5"/>
            <a:ext cx="578967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DCCD-81A6-F94C-A316-7024AD1A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4" y="2055812"/>
            <a:ext cx="5572595" cy="389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E7E651-833E-1344-BBD3-8DE17A9182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9075" y="365125"/>
            <a:ext cx="4870450" cy="5586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B4C31-2909-E860-327E-22F0D5102D12}"/>
              </a:ext>
            </a:extLst>
          </p:cNvPr>
          <p:cNvSpPr txBox="1"/>
          <p:nvPr userDrawn="1"/>
        </p:nvSpPr>
        <p:spPr>
          <a:xfrm>
            <a:off x="10619116" y="6258282"/>
            <a:ext cx="1043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249833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62">
          <p15:clr>
            <a:srgbClr val="FBAE40"/>
          </p15:clr>
        </p15:guide>
        <p15:guide id="4" pos="3940">
          <p15:clr>
            <a:srgbClr val="FBAE40"/>
          </p15:clr>
        </p15:guide>
        <p15:guide id="5" pos="40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ext and 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9522B2-2194-5A3F-97B6-9B8B1AE8EC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835260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95A24AA-3A89-0950-C0EE-C42E2B055A2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232808" y="835260"/>
            <a:ext cx="5230090" cy="5224541"/>
          </a:xfrm>
          <a:custGeom>
            <a:avLst/>
            <a:gdLst>
              <a:gd name="connsiteX0" fmla="*/ 1853643 w 5230090"/>
              <a:gd name="connsiteY0" fmla="*/ 3508876 h 5224541"/>
              <a:gd name="connsiteX1" fmla="*/ 3371607 w 5230090"/>
              <a:gd name="connsiteY1" fmla="*/ 3508876 h 5224541"/>
              <a:gd name="connsiteX2" fmla="*/ 3471848 w 5230090"/>
              <a:gd name="connsiteY2" fmla="*/ 3608957 h 5224541"/>
              <a:gd name="connsiteX3" fmla="*/ 3471848 w 5230090"/>
              <a:gd name="connsiteY3" fmla="*/ 5124464 h 5224541"/>
              <a:gd name="connsiteX4" fmla="*/ 3371608 w 5230090"/>
              <a:gd name="connsiteY4" fmla="*/ 5224541 h 5224541"/>
              <a:gd name="connsiteX5" fmla="*/ 1853642 w 5230090"/>
              <a:gd name="connsiteY5" fmla="*/ 5224541 h 5224541"/>
              <a:gd name="connsiteX6" fmla="*/ 1753402 w 5230090"/>
              <a:gd name="connsiteY6" fmla="*/ 5124464 h 5224541"/>
              <a:gd name="connsiteX7" fmla="*/ 1753402 w 5230090"/>
              <a:gd name="connsiteY7" fmla="*/ 3608957 h 5224541"/>
              <a:gd name="connsiteX8" fmla="*/ 3611885 w 5230090"/>
              <a:gd name="connsiteY8" fmla="*/ 1751912 h 5224541"/>
              <a:gd name="connsiteX9" fmla="*/ 5129849 w 5230090"/>
              <a:gd name="connsiteY9" fmla="*/ 1751912 h 5224541"/>
              <a:gd name="connsiteX10" fmla="*/ 5230090 w 5230090"/>
              <a:gd name="connsiteY10" fmla="*/ 1851992 h 5224541"/>
              <a:gd name="connsiteX11" fmla="*/ 5230090 w 5230090"/>
              <a:gd name="connsiteY11" fmla="*/ 2831707 h 5224541"/>
              <a:gd name="connsiteX12" fmla="*/ 5230090 w 5230090"/>
              <a:gd name="connsiteY12" fmla="*/ 3367500 h 5224541"/>
              <a:gd name="connsiteX13" fmla="*/ 5230090 w 5230090"/>
              <a:gd name="connsiteY13" fmla="*/ 3608957 h 5224541"/>
              <a:gd name="connsiteX14" fmla="*/ 5230090 w 5230090"/>
              <a:gd name="connsiteY14" fmla="*/ 4347214 h 5224541"/>
              <a:gd name="connsiteX15" fmla="*/ 5230090 w 5230090"/>
              <a:gd name="connsiteY15" fmla="*/ 5124464 h 5224541"/>
              <a:gd name="connsiteX16" fmla="*/ 5129850 w 5230090"/>
              <a:gd name="connsiteY16" fmla="*/ 5224541 h 5224541"/>
              <a:gd name="connsiteX17" fmla="*/ 3611884 w 5230090"/>
              <a:gd name="connsiteY17" fmla="*/ 5224541 h 5224541"/>
              <a:gd name="connsiteX18" fmla="*/ 3511644 w 5230090"/>
              <a:gd name="connsiteY18" fmla="*/ 5124464 h 5224541"/>
              <a:gd name="connsiteX19" fmla="*/ 3511644 w 5230090"/>
              <a:gd name="connsiteY19" fmla="*/ 4347214 h 5224541"/>
              <a:gd name="connsiteX20" fmla="*/ 3511644 w 5230090"/>
              <a:gd name="connsiteY20" fmla="*/ 3608957 h 5224541"/>
              <a:gd name="connsiteX21" fmla="*/ 3511644 w 5230090"/>
              <a:gd name="connsiteY21" fmla="*/ 3367500 h 5224541"/>
              <a:gd name="connsiteX22" fmla="*/ 3511644 w 5230090"/>
              <a:gd name="connsiteY22" fmla="*/ 2831707 h 5224541"/>
              <a:gd name="connsiteX23" fmla="*/ 3511644 w 5230090"/>
              <a:gd name="connsiteY23" fmla="*/ 1851992 h 5224541"/>
              <a:gd name="connsiteX24" fmla="*/ 1718446 w 5230090"/>
              <a:gd name="connsiteY24" fmla="*/ 1715664 h 5224541"/>
              <a:gd name="connsiteX25" fmla="*/ 1718446 w 5230090"/>
              <a:gd name="connsiteY25" fmla="*/ 1751912 h 5224541"/>
              <a:gd name="connsiteX26" fmla="*/ 1753402 w 5230090"/>
              <a:gd name="connsiteY26" fmla="*/ 1751912 h 5224541"/>
              <a:gd name="connsiteX27" fmla="*/ 1753402 w 5230090"/>
              <a:gd name="connsiteY27" fmla="*/ 1715664 h 5224541"/>
              <a:gd name="connsiteX28" fmla="*/ 100241 w 5230090"/>
              <a:gd name="connsiteY28" fmla="*/ 0 h 5224541"/>
              <a:gd name="connsiteX29" fmla="*/ 806630 w 5230090"/>
              <a:gd name="connsiteY29" fmla="*/ 0 h 5224541"/>
              <a:gd name="connsiteX30" fmla="*/ 1618205 w 5230090"/>
              <a:gd name="connsiteY30" fmla="*/ 0 h 5224541"/>
              <a:gd name="connsiteX31" fmla="*/ 1853643 w 5230090"/>
              <a:gd name="connsiteY31" fmla="*/ 0 h 5224541"/>
              <a:gd name="connsiteX32" fmla="*/ 2324594 w 5230090"/>
              <a:gd name="connsiteY32" fmla="*/ 0 h 5224541"/>
              <a:gd name="connsiteX33" fmla="*/ 3371607 w 5230090"/>
              <a:gd name="connsiteY33" fmla="*/ 0 h 5224541"/>
              <a:gd name="connsiteX34" fmla="*/ 3471848 w 5230090"/>
              <a:gd name="connsiteY34" fmla="*/ 100080 h 5224541"/>
              <a:gd name="connsiteX35" fmla="*/ 3471848 w 5230090"/>
              <a:gd name="connsiteY35" fmla="*/ 1535698 h 5224541"/>
              <a:gd name="connsiteX36" fmla="*/ 3471848 w 5230090"/>
              <a:gd name="connsiteY36" fmla="*/ 1615587 h 5224541"/>
              <a:gd name="connsiteX37" fmla="*/ 3471848 w 5230090"/>
              <a:gd name="connsiteY37" fmla="*/ 1851993 h 5224541"/>
              <a:gd name="connsiteX38" fmla="*/ 3471848 w 5230090"/>
              <a:gd name="connsiteY38" fmla="*/ 3051205 h 5224541"/>
              <a:gd name="connsiteX39" fmla="*/ 3471848 w 5230090"/>
              <a:gd name="connsiteY39" fmla="*/ 3367500 h 5224541"/>
              <a:gd name="connsiteX40" fmla="*/ 3371608 w 5230090"/>
              <a:gd name="connsiteY40" fmla="*/ 3467577 h 5224541"/>
              <a:gd name="connsiteX41" fmla="*/ 2240250 w 5230090"/>
              <a:gd name="connsiteY41" fmla="*/ 3467577 h 5224541"/>
              <a:gd name="connsiteX42" fmla="*/ 1853642 w 5230090"/>
              <a:gd name="connsiteY42" fmla="*/ 3467577 h 5224541"/>
              <a:gd name="connsiteX43" fmla="*/ 1618206 w 5230090"/>
              <a:gd name="connsiteY43" fmla="*/ 3467577 h 5224541"/>
              <a:gd name="connsiteX44" fmla="*/ 722283 w 5230090"/>
              <a:gd name="connsiteY44" fmla="*/ 3467577 h 5224541"/>
              <a:gd name="connsiteX45" fmla="*/ 100239 w 5230090"/>
              <a:gd name="connsiteY45" fmla="*/ 3467577 h 5224541"/>
              <a:gd name="connsiteX46" fmla="*/ 0 w 5230090"/>
              <a:gd name="connsiteY46" fmla="*/ 3367500 h 5224541"/>
              <a:gd name="connsiteX47" fmla="*/ 0 w 5230090"/>
              <a:gd name="connsiteY47" fmla="*/ 3072291 h 5224541"/>
              <a:gd name="connsiteX48" fmla="*/ 0 w 5230090"/>
              <a:gd name="connsiteY48" fmla="*/ 1851993 h 5224541"/>
              <a:gd name="connsiteX49" fmla="*/ 0 w 5230090"/>
              <a:gd name="connsiteY49" fmla="*/ 1615587 h 5224541"/>
              <a:gd name="connsiteX50" fmla="*/ 0 w 5230090"/>
              <a:gd name="connsiteY50" fmla="*/ 1556784 h 5224541"/>
              <a:gd name="connsiteX51" fmla="*/ 0 w 5230090"/>
              <a:gd name="connsiteY51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230090" h="5224541">
                <a:moveTo>
                  <a:pt x="1853643" y="3508876"/>
                </a:move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8" y="5224541"/>
                </a:lnTo>
                <a:lnTo>
                  <a:pt x="1853642" y="5224541"/>
                </a:lnTo>
                <a:lnTo>
                  <a:pt x="1753402" y="5124464"/>
                </a:lnTo>
                <a:lnTo>
                  <a:pt x="1753402" y="3608957"/>
                </a:lnTo>
                <a:close/>
                <a:moveTo>
                  <a:pt x="3611885" y="1751912"/>
                </a:moveTo>
                <a:lnTo>
                  <a:pt x="5129849" y="1751912"/>
                </a:lnTo>
                <a:lnTo>
                  <a:pt x="5230090" y="1851992"/>
                </a:lnTo>
                <a:lnTo>
                  <a:pt x="5230090" y="2831707"/>
                </a:lnTo>
                <a:lnTo>
                  <a:pt x="5230090" y="3367500"/>
                </a:lnTo>
                <a:lnTo>
                  <a:pt x="5230090" y="3608957"/>
                </a:lnTo>
                <a:lnTo>
                  <a:pt x="5230090" y="4347214"/>
                </a:lnTo>
                <a:lnTo>
                  <a:pt x="5230090" y="5124464"/>
                </a:lnTo>
                <a:lnTo>
                  <a:pt x="5129850" y="5224541"/>
                </a:lnTo>
                <a:lnTo>
                  <a:pt x="3611884" y="5224541"/>
                </a:lnTo>
                <a:lnTo>
                  <a:pt x="3511644" y="5124464"/>
                </a:lnTo>
                <a:lnTo>
                  <a:pt x="3511644" y="4347214"/>
                </a:lnTo>
                <a:lnTo>
                  <a:pt x="3511644" y="3608957"/>
                </a:lnTo>
                <a:lnTo>
                  <a:pt x="3511644" y="3367500"/>
                </a:lnTo>
                <a:lnTo>
                  <a:pt x="3511644" y="2831707"/>
                </a:lnTo>
                <a:lnTo>
                  <a:pt x="3511644" y="1851992"/>
                </a:lnTo>
                <a:close/>
                <a:moveTo>
                  <a:pt x="1718446" y="1715664"/>
                </a:moveTo>
                <a:lnTo>
                  <a:pt x="1718446" y="1751912"/>
                </a:lnTo>
                <a:lnTo>
                  <a:pt x="1753402" y="1751912"/>
                </a:lnTo>
                <a:lnTo>
                  <a:pt x="1753402" y="1715664"/>
                </a:lnTo>
                <a:close/>
                <a:moveTo>
                  <a:pt x="100241" y="0"/>
                </a:moveTo>
                <a:lnTo>
                  <a:pt x="806630" y="0"/>
                </a:lnTo>
                <a:lnTo>
                  <a:pt x="1618205" y="0"/>
                </a:lnTo>
                <a:lnTo>
                  <a:pt x="1853643" y="0"/>
                </a:lnTo>
                <a:lnTo>
                  <a:pt x="2324594" y="0"/>
                </a:lnTo>
                <a:lnTo>
                  <a:pt x="3371607" y="0"/>
                </a:lnTo>
                <a:lnTo>
                  <a:pt x="3471848" y="100080"/>
                </a:lnTo>
                <a:lnTo>
                  <a:pt x="3471848" y="1535698"/>
                </a:lnTo>
                <a:lnTo>
                  <a:pt x="3471848" y="1615587"/>
                </a:lnTo>
                <a:lnTo>
                  <a:pt x="3471848" y="1851993"/>
                </a:lnTo>
                <a:lnTo>
                  <a:pt x="3471848" y="3051205"/>
                </a:lnTo>
                <a:lnTo>
                  <a:pt x="3471848" y="3367500"/>
                </a:lnTo>
                <a:lnTo>
                  <a:pt x="3371608" y="3467577"/>
                </a:lnTo>
                <a:lnTo>
                  <a:pt x="2240250" y="3467577"/>
                </a:lnTo>
                <a:lnTo>
                  <a:pt x="1853642" y="3467577"/>
                </a:lnTo>
                <a:lnTo>
                  <a:pt x="1618206" y="3467577"/>
                </a:lnTo>
                <a:lnTo>
                  <a:pt x="722283" y="3467577"/>
                </a:lnTo>
                <a:lnTo>
                  <a:pt x="100239" y="3467577"/>
                </a:lnTo>
                <a:lnTo>
                  <a:pt x="0" y="3367500"/>
                </a:lnTo>
                <a:lnTo>
                  <a:pt x="0" y="3072291"/>
                </a:lnTo>
                <a:lnTo>
                  <a:pt x="0" y="1851993"/>
                </a:lnTo>
                <a:lnTo>
                  <a:pt x="0" y="1615587"/>
                </a:lnTo>
                <a:lnTo>
                  <a:pt x="0" y="1556784"/>
                </a:lnTo>
                <a:lnTo>
                  <a:pt x="0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F2DF9C1-735B-8758-B8F5-E4F6700C897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2808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7DAEAEB-9653-5963-999F-326FC9398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5572595" cy="1093187"/>
          </a:xfrm>
        </p:spPr>
        <p:txBody>
          <a:bodyPr/>
          <a:lstStyle/>
          <a:p>
            <a:r>
              <a:rPr lang="en-GB"/>
              <a:t>This is a title that spans over two lines</a:t>
            </a:r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76C8741-85D6-6207-181B-1DF869DE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5572595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4703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ext and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CF431FD-4B94-4EA5-B277-1BC0D2276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4452" y="4339625"/>
            <a:ext cx="1718446" cy="1720176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555D579-6DFC-A8EE-7CAF-0F6385F8AF25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232808" y="835260"/>
            <a:ext cx="5230090" cy="5224541"/>
          </a:xfrm>
          <a:custGeom>
            <a:avLst/>
            <a:gdLst>
              <a:gd name="connsiteX0" fmla="*/ 100241 w 5230090"/>
              <a:gd name="connsiteY0" fmla="*/ 3508876 h 5224541"/>
              <a:gd name="connsiteX1" fmla="*/ 840469 w 5230090"/>
              <a:gd name="connsiteY1" fmla="*/ 3508876 h 5224541"/>
              <a:gd name="connsiteX2" fmla="*/ 1618205 w 5230090"/>
              <a:gd name="connsiteY2" fmla="*/ 3508876 h 5224541"/>
              <a:gd name="connsiteX3" fmla="*/ 1853643 w 5230090"/>
              <a:gd name="connsiteY3" fmla="*/ 3508876 h 5224541"/>
              <a:gd name="connsiteX4" fmla="*/ 2358433 w 5230090"/>
              <a:gd name="connsiteY4" fmla="*/ 3508876 h 5224541"/>
              <a:gd name="connsiteX5" fmla="*/ 3371607 w 5230090"/>
              <a:gd name="connsiteY5" fmla="*/ 3508876 h 5224541"/>
              <a:gd name="connsiteX6" fmla="*/ 3471848 w 5230090"/>
              <a:gd name="connsiteY6" fmla="*/ 3608957 h 5224541"/>
              <a:gd name="connsiteX7" fmla="*/ 3471848 w 5230090"/>
              <a:gd name="connsiteY7" fmla="*/ 5124464 h 5224541"/>
              <a:gd name="connsiteX8" fmla="*/ 3371608 w 5230090"/>
              <a:gd name="connsiteY8" fmla="*/ 5224541 h 5224541"/>
              <a:gd name="connsiteX9" fmla="*/ 2358434 w 5230090"/>
              <a:gd name="connsiteY9" fmla="*/ 5224541 h 5224541"/>
              <a:gd name="connsiteX10" fmla="*/ 1853642 w 5230090"/>
              <a:gd name="connsiteY10" fmla="*/ 5224541 h 5224541"/>
              <a:gd name="connsiteX11" fmla="*/ 1618207 w 5230090"/>
              <a:gd name="connsiteY11" fmla="*/ 5224541 h 5224541"/>
              <a:gd name="connsiteX12" fmla="*/ 840468 w 5230090"/>
              <a:gd name="connsiteY12" fmla="*/ 5224541 h 5224541"/>
              <a:gd name="connsiteX13" fmla="*/ 100239 w 5230090"/>
              <a:gd name="connsiteY13" fmla="*/ 5224541 h 5224541"/>
              <a:gd name="connsiteX14" fmla="*/ 0 w 5230090"/>
              <a:gd name="connsiteY14" fmla="*/ 5124464 h 5224541"/>
              <a:gd name="connsiteX15" fmla="*/ 0 w 5230090"/>
              <a:gd name="connsiteY15" fmla="*/ 3608957 h 5224541"/>
              <a:gd name="connsiteX16" fmla="*/ 100241 w 5230090"/>
              <a:gd name="connsiteY16" fmla="*/ 1751912 h 5224541"/>
              <a:gd name="connsiteX17" fmla="*/ 1618205 w 5230090"/>
              <a:gd name="connsiteY17" fmla="*/ 1751912 h 5224541"/>
              <a:gd name="connsiteX18" fmla="*/ 1718446 w 5230090"/>
              <a:gd name="connsiteY18" fmla="*/ 1851992 h 5224541"/>
              <a:gd name="connsiteX19" fmla="*/ 1718446 w 5230090"/>
              <a:gd name="connsiteY19" fmla="*/ 3367500 h 5224541"/>
              <a:gd name="connsiteX20" fmla="*/ 1618207 w 5230090"/>
              <a:gd name="connsiteY20" fmla="*/ 3467577 h 5224541"/>
              <a:gd name="connsiteX21" fmla="*/ 100240 w 5230090"/>
              <a:gd name="connsiteY21" fmla="*/ 3467577 h 5224541"/>
              <a:gd name="connsiteX22" fmla="*/ 0 w 5230090"/>
              <a:gd name="connsiteY22" fmla="*/ 3367500 h 5224541"/>
              <a:gd name="connsiteX23" fmla="*/ 0 w 5230090"/>
              <a:gd name="connsiteY23" fmla="*/ 1851992 h 5224541"/>
              <a:gd name="connsiteX24" fmla="*/ 1858483 w 5230090"/>
              <a:gd name="connsiteY24" fmla="*/ 0 h 5224541"/>
              <a:gd name="connsiteX25" fmla="*/ 2564873 w 5230090"/>
              <a:gd name="connsiteY25" fmla="*/ 0 h 5224541"/>
              <a:gd name="connsiteX26" fmla="*/ 3376447 w 5230090"/>
              <a:gd name="connsiteY26" fmla="*/ 0 h 5224541"/>
              <a:gd name="connsiteX27" fmla="*/ 3611885 w 5230090"/>
              <a:gd name="connsiteY27" fmla="*/ 0 h 5224541"/>
              <a:gd name="connsiteX28" fmla="*/ 4082836 w 5230090"/>
              <a:gd name="connsiteY28" fmla="*/ 0 h 5224541"/>
              <a:gd name="connsiteX29" fmla="*/ 5129849 w 5230090"/>
              <a:gd name="connsiteY29" fmla="*/ 0 h 5224541"/>
              <a:gd name="connsiteX30" fmla="*/ 5230090 w 5230090"/>
              <a:gd name="connsiteY30" fmla="*/ 100080 h 5224541"/>
              <a:gd name="connsiteX31" fmla="*/ 5230090 w 5230090"/>
              <a:gd name="connsiteY31" fmla="*/ 1535698 h 5224541"/>
              <a:gd name="connsiteX32" fmla="*/ 5230090 w 5230090"/>
              <a:gd name="connsiteY32" fmla="*/ 1615587 h 5224541"/>
              <a:gd name="connsiteX33" fmla="*/ 5230090 w 5230090"/>
              <a:gd name="connsiteY33" fmla="*/ 1851993 h 5224541"/>
              <a:gd name="connsiteX34" fmla="*/ 5230090 w 5230090"/>
              <a:gd name="connsiteY34" fmla="*/ 3051205 h 5224541"/>
              <a:gd name="connsiteX35" fmla="*/ 5230090 w 5230090"/>
              <a:gd name="connsiteY35" fmla="*/ 3367500 h 5224541"/>
              <a:gd name="connsiteX36" fmla="*/ 5129850 w 5230090"/>
              <a:gd name="connsiteY36" fmla="*/ 3467577 h 5224541"/>
              <a:gd name="connsiteX37" fmla="*/ 3998492 w 5230090"/>
              <a:gd name="connsiteY37" fmla="*/ 3467577 h 5224541"/>
              <a:gd name="connsiteX38" fmla="*/ 3611884 w 5230090"/>
              <a:gd name="connsiteY38" fmla="*/ 3467577 h 5224541"/>
              <a:gd name="connsiteX39" fmla="*/ 3376448 w 5230090"/>
              <a:gd name="connsiteY39" fmla="*/ 3467577 h 5224541"/>
              <a:gd name="connsiteX40" fmla="*/ 2480526 w 5230090"/>
              <a:gd name="connsiteY40" fmla="*/ 3467577 h 5224541"/>
              <a:gd name="connsiteX41" fmla="*/ 1858482 w 5230090"/>
              <a:gd name="connsiteY41" fmla="*/ 3467577 h 5224541"/>
              <a:gd name="connsiteX42" fmla="*/ 1758242 w 5230090"/>
              <a:gd name="connsiteY42" fmla="*/ 3367500 h 5224541"/>
              <a:gd name="connsiteX43" fmla="*/ 1758242 w 5230090"/>
              <a:gd name="connsiteY43" fmla="*/ 3072291 h 5224541"/>
              <a:gd name="connsiteX44" fmla="*/ 1758242 w 5230090"/>
              <a:gd name="connsiteY44" fmla="*/ 1851993 h 5224541"/>
              <a:gd name="connsiteX45" fmla="*/ 1758242 w 5230090"/>
              <a:gd name="connsiteY45" fmla="*/ 1615587 h 5224541"/>
              <a:gd name="connsiteX46" fmla="*/ 1758242 w 5230090"/>
              <a:gd name="connsiteY46" fmla="*/ 1556784 h 5224541"/>
              <a:gd name="connsiteX47" fmla="*/ 1758242 w 5230090"/>
              <a:gd name="connsiteY47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230090" h="5224541">
                <a:moveTo>
                  <a:pt x="100241" y="3508876"/>
                </a:moveTo>
                <a:lnTo>
                  <a:pt x="840469" y="3508876"/>
                </a:lnTo>
                <a:lnTo>
                  <a:pt x="1618205" y="3508876"/>
                </a:lnTo>
                <a:lnTo>
                  <a:pt x="1853643" y="3508876"/>
                </a:lnTo>
                <a:lnTo>
                  <a:pt x="2358433" y="3508876"/>
                </a:ln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8" y="5224541"/>
                </a:lnTo>
                <a:lnTo>
                  <a:pt x="2358434" y="5224541"/>
                </a:lnTo>
                <a:lnTo>
                  <a:pt x="1853642" y="5224541"/>
                </a:lnTo>
                <a:lnTo>
                  <a:pt x="1618207" y="5224541"/>
                </a:lnTo>
                <a:lnTo>
                  <a:pt x="840468" y="5224541"/>
                </a:lnTo>
                <a:lnTo>
                  <a:pt x="100239" y="5224541"/>
                </a:lnTo>
                <a:lnTo>
                  <a:pt x="0" y="5124464"/>
                </a:lnTo>
                <a:lnTo>
                  <a:pt x="0" y="3608957"/>
                </a:lnTo>
                <a:close/>
                <a:moveTo>
                  <a:pt x="100241" y="1751912"/>
                </a:moveTo>
                <a:lnTo>
                  <a:pt x="1618205" y="1751912"/>
                </a:lnTo>
                <a:lnTo>
                  <a:pt x="1718446" y="1851992"/>
                </a:lnTo>
                <a:lnTo>
                  <a:pt x="1718446" y="3367500"/>
                </a:lnTo>
                <a:lnTo>
                  <a:pt x="1618207" y="3467577"/>
                </a:lnTo>
                <a:lnTo>
                  <a:pt x="100240" y="3467577"/>
                </a:lnTo>
                <a:lnTo>
                  <a:pt x="0" y="3367500"/>
                </a:lnTo>
                <a:lnTo>
                  <a:pt x="0" y="1851992"/>
                </a:lnTo>
                <a:close/>
                <a:moveTo>
                  <a:pt x="1858483" y="0"/>
                </a:moveTo>
                <a:lnTo>
                  <a:pt x="2564873" y="0"/>
                </a:lnTo>
                <a:lnTo>
                  <a:pt x="3376447" y="0"/>
                </a:lnTo>
                <a:lnTo>
                  <a:pt x="3611885" y="0"/>
                </a:lnTo>
                <a:lnTo>
                  <a:pt x="4082836" y="0"/>
                </a:lnTo>
                <a:lnTo>
                  <a:pt x="5129849" y="0"/>
                </a:lnTo>
                <a:lnTo>
                  <a:pt x="5230090" y="100080"/>
                </a:lnTo>
                <a:lnTo>
                  <a:pt x="5230090" y="1535698"/>
                </a:lnTo>
                <a:lnTo>
                  <a:pt x="5230090" y="1615587"/>
                </a:lnTo>
                <a:lnTo>
                  <a:pt x="5230090" y="1851993"/>
                </a:lnTo>
                <a:lnTo>
                  <a:pt x="5230090" y="3051205"/>
                </a:lnTo>
                <a:lnTo>
                  <a:pt x="5230090" y="3367500"/>
                </a:lnTo>
                <a:lnTo>
                  <a:pt x="5129850" y="3467577"/>
                </a:lnTo>
                <a:lnTo>
                  <a:pt x="3998492" y="3467577"/>
                </a:lnTo>
                <a:lnTo>
                  <a:pt x="3611884" y="3467577"/>
                </a:lnTo>
                <a:lnTo>
                  <a:pt x="3376448" y="3467577"/>
                </a:lnTo>
                <a:lnTo>
                  <a:pt x="2480526" y="3467577"/>
                </a:lnTo>
                <a:lnTo>
                  <a:pt x="1858482" y="3467577"/>
                </a:lnTo>
                <a:lnTo>
                  <a:pt x="1758242" y="3367500"/>
                </a:lnTo>
                <a:lnTo>
                  <a:pt x="1758242" y="3072291"/>
                </a:lnTo>
                <a:lnTo>
                  <a:pt x="1758242" y="1851993"/>
                </a:lnTo>
                <a:lnTo>
                  <a:pt x="1758242" y="1615587"/>
                </a:lnTo>
                <a:lnTo>
                  <a:pt x="1758242" y="1556784"/>
                </a:lnTo>
                <a:lnTo>
                  <a:pt x="1758242" y="100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A72BF8-3310-8CCE-DE1E-E1E30C0AC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5572595" cy="1093187"/>
          </a:xfrm>
        </p:spPr>
        <p:txBody>
          <a:bodyPr/>
          <a:lstStyle/>
          <a:p>
            <a:r>
              <a:rPr lang="en-GB"/>
              <a:t>This is a title that spans over two lines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5F58F0-ED1E-139B-B70C-C5B25D72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776548"/>
            <a:ext cx="5572595" cy="4153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1384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4EB5-400B-4D41-966C-38FBBB75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8DA6-569F-2C47-A748-DEA5793A9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543987"/>
            <a:ext cx="11138943" cy="44071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F190F-B626-92D1-FE51-5BB61CC9A408}"/>
              </a:ext>
            </a:extLst>
          </p:cNvPr>
          <p:cNvSpPr txBox="1"/>
          <p:nvPr userDrawn="1"/>
        </p:nvSpPr>
        <p:spPr>
          <a:xfrm>
            <a:off x="10619116" y="6258282"/>
            <a:ext cx="1043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2797625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2E4113-E05F-E644-B6E2-0E758B0CAF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840" y="1944577"/>
            <a:ext cx="4817441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/>
              <a:t>Click to edit section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DB9658-CF52-A747-A1B9-15085038A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527" y="4530614"/>
            <a:ext cx="4817441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style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2F1AC-06B3-1D59-8438-77EF2D826572}"/>
              </a:ext>
            </a:extLst>
          </p:cNvPr>
          <p:cNvGrpSpPr/>
          <p:nvPr userDrawn="1"/>
        </p:nvGrpSpPr>
        <p:grpSpPr>
          <a:xfrm>
            <a:off x="5994400" y="438150"/>
            <a:ext cx="5232400" cy="5981700"/>
            <a:chOff x="5994400" y="438150"/>
            <a:chExt cx="5232400" cy="5981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176B4D-4CE5-F248-265E-7FFF53496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5994400" y="438150"/>
              <a:ext cx="5232400" cy="59817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3BD96D-B8E1-4B30-8DE9-DB51EAD37122}"/>
                </a:ext>
              </a:extLst>
            </p:cNvPr>
            <p:cNvSpPr/>
            <p:nvPr userDrawn="1"/>
          </p:nvSpPr>
          <p:spPr>
            <a:xfrm>
              <a:off x="8945217" y="2902226"/>
              <a:ext cx="407505" cy="1429951"/>
            </a:xfrm>
            <a:prstGeom prst="rect">
              <a:avLst/>
            </a:prstGeom>
            <a:solidFill>
              <a:srgbClr val="E7E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AA2A22-2561-054D-B57C-AF8822C944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0644" y="3009600"/>
            <a:ext cx="2039911" cy="1866274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9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7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71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EBB5A87-46DA-9DF1-F52B-312B25BD0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71" r="33287" b="38759"/>
          <a:stretch/>
        </p:blipFill>
        <p:spPr>
          <a:xfrm rot="16200000">
            <a:off x="10294424" y="552376"/>
            <a:ext cx="1555174" cy="11806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8334EE-EB70-B284-E725-DDE4F3405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405" y="430441"/>
            <a:ext cx="11145190" cy="653777"/>
          </a:xfrm>
        </p:spPr>
        <p:txBody>
          <a:bodyPr/>
          <a:lstStyle/>
          <a:p>
            <a:r>
              <a:rPr lang="en-GB"/>
              <a:t>This is a single line heading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A1D52-DAFB-E58D-9665-0382171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319349"/>
            <a:ext cx="11138943" cy="461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940CB-8E2D-C498-DA9F-DBD3057740B3}"/>
              </a:ext>
            </a:extLst>
          </p:cNvPr>
          <p:cNvSpPr txBox="1"/>
          <p:nvPr userDrawn="1"/>
        </p:nvSpPr>
        <p:spPr>
          <a:xfrm>
            <a:off x="10619116" y="6258282"/>
            <a:ext cx="1043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cer.gov.au</a:t>
            </a:r>
          </a:p>
        </p:txBody>
      </p:sp>
    </p:spTree>
    <p:extLst>
      <p:ext uri="{BB962C8B-B14F-4D97-AF65-F5344CB8AC3E}">
        <p14:creationId xmlns:p14="http://schemas.microsoft.com/office/powerpoint/2010/main" val="4125952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62" userDrawn="1">
          <p15:clr>
            <a:srgbClr val="FBAE40"/>
          </p15:clr>
        </p15:guide>
        <p15:guide id="4" pos="3940" userDrawn="1">
          <p15:clr>
            <a:srgbClr val="FBAE40"/>
          </p15:clr>
        </p15:guide>
        <p15:guide id="5" pos="404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R imag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3F87F36-AB13-3FC3-9D29-1E48D8A4815E}"/>
              </a:ext>
            </a:extLst>
          </p:cNvPr>
          <p:cNvGrpSpPr/>
          <p:nvPr/>
        </p:nvGrpSpPr>
        <p:grpSpPr>
          <a:xfrm>
            <a:off x="5939798" y="549218"/>
            <a:ext cx="5760537" cy="4597680"/>
            <a:chOff x="2772299" y="-557577"/>
            <a:chExt cx="8565021" cy="683603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87EBAE1-94C3-05C3-8B7E-41C1AC8CEE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38666" y="2880852"/>
              <a:ext cx="1674000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BBA1AF04-7029-44FD-321B-C08C348965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72299" y="4610226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875BE11-AFA2-544C-A4D6-FFA9185729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63319" y="-557577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AF1915-EB63-FA41-8063-7B7273C96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272975"/>
            <a:ext cx="4940482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26895-3524-5C46-A304-6CF535BC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23" y="3746032"/>
            <a:ext cx="4940483" cy="7493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D259695-B386-C844-A97C-3162AB11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A11EE9-C73F-7F44-9154-EBD7E7AF6E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07331" y="316067"/>
            <a:ext cx="1558834" cy="3904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0000"/>
                </a:solidFill>
                <a:latin typeface="Museo Sans 500" panose="02000000000000000000" pitchFamily="50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5CAE5B-B52B-C540-9440-B79B5785382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623" y="4580789"/>
            <a:ext cx="5473810" cy="779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 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11742A1-7D26-2A0B-7EED-FDC67E2A4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47547" y="4015306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2C5F49-0CB8-18CE-0AB8-7AB63EC2D8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67754" y="546673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ts val="5500"/>
              </a:lnSpc>
              <a:buNone/>
              <a:defRPr sz="4400" b="1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74CEFF3-F235-9886-AC06-515FF4373008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5947546" y="541084"/>
            <a:ext cx="5749618" cy="5759879"/>
          </a:xfrm>
          <a:custGeom>
            <a:avLst/>
            <a:gdLst>
              <a:gd name="connsiteX0" fmla="*/ 4685038 w 5749618"/>
              <a:gd name="connsiteY0" fmla="*/ 4632296 h 5759879"/>
              <a:gd name="connsiteX1" fmla="*/ 5682687 w 5749618"/>
              <a:gd name="connsiteY1" fmla="*/ 4632296 h 5759879"/>
              <a:gd name="connsiteX2" fmla="*/ 5748568 w 5749618"/>
              <a:gd name="connsiteY2" fmla="*/ 4698072 h 5759879"/>
              <a:gd name="connsiteX3" fmla="*/ 5748568 w 5749618"/>
              <a:gd name="connsiteY3" fmla="*/ 5694106 h 5759879"/>
              <a:gd name="connsiteX4" fmla="*/ 5682688 w 5749618"/>
              <a:gd name="connsiteY4" fmla="*/ 5759879 h 5759879"/>
              <a:gd name="connsiteX5" fmla="*/ 4685037 w 5749618"/>
              <a:gd name="connsiteY5" fmla="*/ 5759879 h 5759879"/>
              <a:gd name="connsiteX6" fmla="*/ 4619157 w 5749618"/>
              <a:gd name="connsiteY6" fmla="*/ 5694106 h 5759879"/>
              <a:gd name="connsiteX7" fmla="*/ 4619157 w 5749618"/>
              <a:gd name="connsiteY7" fmla="*/ 4698072 h 5759879"/>
              <a:gd name="connsiteX8" fmla="*/ 3529316 w 5749618"/>
              <a:gd name="connsiteY8" fmla="*/ 4632296 h 5759879"/>
              <a:gd name="connsiteX9" fmla="*/ 4526965 w 5749618"/>
              <a:gd name="connsiteY9" fmla="*/ 4632296 h 5759879"/>
              <a:gd name="connsiteX10" fmla="*/ 4592846 w 5749618"/>
              <a:gd name="connsiteY10" fmla="*/ 4698072 h 5759879"/>
              <a:gd name="connsiteX11" fmla="*/ 4592846 w 5749618"/>
              <a:gd name="connsiteY11" fmla="*/ 5694106 h 5759879"/>
              <a:gd name="connsiteX12" fmla="*/ 4526966 w 5749618"/>
              <a:gd name="connsiteY12" fmla="*/ 5759879 h 5759879"/>
              <a:gd name="connsiteX13" fmla="*/ 3529315 w 5749618"/>
              <a:gd name="connsiteY13" fmla="*/ 5759879 h 5759879"/>
              <a:gd name="connsiteX14" fmla="*/ 3463435 w 5749618"/>
              <a:gd name="connsiteY14" fmla="*/ 5694106 h 5759879"/>
              <a:gd name="connsiteX15" fmla="*/ 3463435 w 5749618"/>
              <a:gd name="connsiteY15" fmla="*/ 4698072 h 5759879"/>
              <a:gd name="connsiteX16" fmla="*/ 2374019 w 5749618"/>
              <a:gd name="connsiteY16" fmla="*/ 4632296 h 5759879"/>
              <a:gd name="connsiteX17" fmla="*/ 3371667 w 5749618"/>
              <a:gd name="connsiteY17" fmla="*/ 4632296 h 5759879"/>
              <a:gd name="connsiteX18" fmla="*/ 3437548 w 5749618"/>
              <a:gd name="connsiteY18" fmla="*/ 4698072 h 5759879"/>
              <a:gd name="connsiteX19" fmla="*/ 3437548 w 5749618"/>
              <a:gd name="connsiteY19" fmla="*/ 5694106 h 5759879"/>
              <a:gd name="connsiteX20" fmla="*/ 3371668 w 5749618"/>
              <a:gd name="connsiteY20" fmla="*/ 5759879 h 5759879"/>
              <a:gd name="connsiteX21" fmla="*/ 2374017 w 5749618"/>
              <a:gd name="connsiteY21" fmla="*/ 5759879 h 5759879"/>
              <a:gd name="connsiteX22" fmla="*/ 2308137 w 5749618"/>
              <a:gd name="connsiteY22" fmla="*/ 5694106 h 5759879"/>
              <a:gd name="connsiteX23" fmla="*/ 2308137 w 5749618"/>
              <a:gd name="connsiteY23" fmla="*/ 4698072 h 5759879"/>
              <a:gd name="connsiteX24" fmla="*/ 3529316 w 5749618"/>
              <a:gd name="connsiteY24" fmla="*/ 3474222 h 5759879"/>
              <a:gd name="connsiteX25" fmla="*/ 3909144 w 5749618"/>
              <a:gd name="connsiteY25" fmla="*/ 3474222 h 5759879"/>
              <a:gd name="connsiteX26" fmla="*/ 4526965 w 5749618"/>
              <a:gd name="connsiteY26" fmla="*/ 3474222 h 5759879"/>
              <a:gd name="connsiteX27" fmla="*/ 4685038 w 5749618"/>
              <a:gd name="connsiteY27" fmla="*/ 3474222 h 5759879"/>
              <a:gd name="connsiteX28" fmla="*/ 4906793 w 5749618"/>
              <a:gd name="connsiteY28" fmla="*/ 3474222 h 5759879"/>
              <a:gd name="connsiteX29" fmla="*/ 5682687 w 5749618"/>
              <a:gd name="connsiteY29" fmla="*/ 3474222 h 5759879"/>
              <a:gd name="connsiteX30" fmla="*/ 5748568 w 5749618"/>
              <a:gd name="connsiteY30" fmla="*/ 3539998 h 5759879"/>
              <a:gd name="connsiteX31" fmla="*/ 5748568 w 5749618"/>
              <a:gd name="connsiteY31" fmla="*/ 4536032 h 5759879"/>
              <a:gd name="connsiteX32" fmla="*/ 5682688 w 5749618"/>
              <a:gd name="connsiteY32" fmla="*/ 4601805 h 5759879"/>
              <a:gd name="connsiteX33" fmla="*/ 4906794 w 5749618"/>
              <a:gd name="connsiteY33" fmla="*/ 4601805 h 5759879"/>
              <a:gd name="connsiteX34" fmla="*/ 4685037 w 5749618"/>
              <a:gd name="connsiteY34" fmla="*/ 4601805 h 5759879"/>
              <a:gd name="connsiteX35" fmla="*/ 4526966 w 5749618"/>
              <a:gd name="connsiteY35" fmla="*/ 4601805 h 5759879"/>
              <a:gd name="connsiteX36" fmla="*/ 3909143 w 5749618"/>
              <a:gd name="connsiteY36" fmla="*/ 4601805 h 5759879"/>
              <a:gd name="connsiteX37" fmla="*/ 3529315 w 5749618"/>
              <a:gd name="connsiteY37" fmla="*/ 4601805 h 5759879"/>
              <a:gd name="connsiteX38" fmla="*/ 3463435 w 5749618"/>
              <a:gd name="connsiteY38" fmla="*/ 4536032 h 5759879"/>
              <a:gd name="connsiteX39" fmla="*/ 3463435 w 5749618"/>
              <a:gd name="connsiteY39" fmla="*/ 3539998 h 5759879"/>
              <a:gd name="connsiteX40" fmla="*/ 2374019 w 5749618"/>
              <a:gd name="connsiteY40" fmla="*/ 3474222 h 5759879"/>
              <a:gd name="connsiteX41" fmla="*/ 3371667 w 5749618"/>
              <a:gd name="connsiteY41" fmla="*/ 3474222 h 5759879"/>
              <a:gd name="connsiteX42" fmla="*/ 3437548 w 5749618"/>
              <a:gd name="connsiteY42" fmla="*/ 3539998 h 5759879"/>
              <a:gd name="connsiteX43" fmla="*/ 3437548 w 5749618"/>
              <a:gd name="connsiteY43" fmla="*/ 4536032 h 5759879"/>
              <a:gd name="connsiteX44" fmla="*/ 3371668 w 5749618"/>
              <a:gd name="connsiteY44" fmla="*/ 4601805 h 5759879"/>
              <a:gd name="connsiteX45" fmla="*/ 2374017 w 5749618"/>
              <a:gd name="connsiteY45" fmla="*/ 4601805 h 5759879"/>
              <a:gd name="connsiteX46" fmla="*/ 2308137 w 5749618"/>
              <a:gd name="connsiteY46" fmla="*/ 4536032 h 5759879"/>
              <a:gd name="connsiteX47" fmla="*/ 2308137 w 5749618"/>
              <a:gd name="connsiteY47" fmla="*/ 3539998 h 5759879"/>
              <a:gd name="connsiteX48" fmla="*/ 1218508 w 5749618"/>
              <a:gd name="connsiteY48" fmla="*/ 3474222 h 5759879"/>
              <a:gd name="connsiteX49" fmla="*/ 2216157 w 5749618"/>
              <a:gd name="connsiteY49" fmla="*/ 3474222 h 5759879"/>
              <a:gd name="connsiteX50" fmla="*/ 2282038 w 5749618"/>
              <a:gd name="connsiteY50" fmla="*/ 3539998 h 5759879"/>
              <a:gd name="connsiteX51" fmla="*/ 2282038 w 5749618"/>
              <a:gd name="connsiteY51" fmla="*/ 4536032 h 5759879"/>
              <a:gd name="connsiteX52" fmla="*/ 2216158 w 5749618"/>
              <a:gd name="connsiteY52" fmla="*/ 4601805 h 5759879"/>
              <a:gd name="connsiteX53" fmla="*/ 1218507 w 5749618"/>
              <a:gd name="connsiteY53" fmla="*/ 4601805 h 5759879"/>
              <a:gd name="connsiteX54" fmla="*/ 1152627 w 5749618"/>
              <a:gd name="connsiteY54" fmla="*/ 4536032 h 5759879"/>
              <a:gd name="connsiteX55" fmla="*/ 1152627 w 5749618"/>
              <a:gd name="connsiteY55" fmla="*/ 3539998 h 5759879"/>
              <a:gd name="connsiteX56" fmla="*/ 65881 w 5749618"/>
              <a:gd name="connsiteY56" fmla="*/ 2314172 h 5759879"/>
              <a:gd name="connsiteX57" fmla="*/ 1063530 w 5749618"/>
              <a:gd name="connsiteY57" fmla="*/ 2314172 h 5759879"/>
              <a:gd name="connsiteX58" fmla="*/ 1129411 w 5749618"/>
              <a:gd name="connsiteY58" fmla="*/ 2379948 h 5759879"/>
              <a:gd name="connsiteX59" fmla="*/ 1129411 w 5749618"/>
              <a:gd name="connsiteY59" fmla="*/ 3375982 h 5759879"/>
              <a:gd name="connsiteX60" fmla="*/ 1063531 w 5749618"/>
              <a:gd name="connsiteY60" fmla="*/ 3441755 h 5759879"/>
              <a:gd name="connsiteX61" fmla="*/ 65880 w 5749618"/>
              <a:gd name="connsiteY61" fmla="*/ 3441755 h 5759879"/>
              <a:gd name="connsiteX62" fmla="*/ 0 w 5749618"/>
              <a:gd name="connsiteY62" fmla="*/ 3375982 h 5759879"/>
              <a:gd name="connsiteX63" fmla="*/ 0 w 5749618"/>
              <a:gd name="connsiteY63" fmla="*/ 2379948 h 5759879"/>
              <a:gd name="connsiteX64" fmla="*/ 1222421 w 5749618"/>
              <a:gd name="connsiteY64" fmla="*/ 1170018 h 5759879"/>
              <a:gd name="connsiteX65" fmla="*/ 1686680 w 5749618"/>
              <a:gd name="connsiteY65" fmla="*/ 1170018 h 5759879"/>
              <a:gd name="connsiteX66" fmla="*/ 2220070 w 5749618"/>
              <a:gd name="connsiteY66" fmla="*/ 1170018 h 5759879"/>
              <a:gd name="connsiteX67" fmla="*/ 2374806 w 5749618"/>
              <a:gd name="connsiteY67" fmla="*/ 1170018 h 5759879"/>
              <a:gd name="connsiteX68" fmla="*/ 2684329 w 5749618"/>
              <a:gd name="connsiteY68" fmla="*/ 1170018 h 5759879"/>
              <a:gd name="connsiteX69" fmla="*/ 3372455 w 5749618"/>
              <a:gd name="connsiteY69" fmla="*/ 1170018 h 5759879"/>
              <a:gd name="connsiteX70" fmla="*/ 3438336 w 5749618"/>
              <a:gd name="connsiteY70" fmla="*/ 1235794 h 5759879"/>
              <a:gd name="connsiteX71" fmla="*/ 3438336 w 5749618"/>
              <a:gd name="connsiteY71" fmla="*/ 2179322 h 5759879"/>
              <a:gd name="connsiteX72" fmla="*/ 3438336 w 5749618"/>
              <a:gd name="connsiteY72" fmla="*/ 2231828 h 5759879"/>
              <a:gd name="connsiteX73" fmla="*/ 3438336 w 5749618"/>
              <a:gd name="connsiteY73" fmla="*/ 2387200 h 5759879"/>
              <a:gd name="connsiteX74" fmla="*/ 3438336 w 5749618"/>
              <a:gd name="connsiteY74" fmla="*/ 3175356 h 5759879"/>
              <a:gd name="connsiteX75" fmla="*/ 3438336 w 5749618"/>
              <a:gd name="connsiteY75" fmla="*/ 3383234 h 5759879"/>
              <a:gd name="connsiteX76" fmla="*/ 3372456 w 5749618"/>
              <a:gd name="connsiteY76" fmla="*/ 3449007 h 5759879"/>
              <a:gd name="connsiteX77" fmla="*/ 2628895 w 5749618"/>
              <a:gd name="connsiteY77" fmla="*/ 3449007 h 5759879"/>
              <a:gd name="connsiteX78" fmla="*/ 2374805 w 5749618"/>
              <a:gd name="connsiteY78" fmla="*/ 3449007 h 5759879"/>
              <a:gd name="connsiteX79" fmla="*/ 2220071 w 5749618"/>
              <a:gd name="connsiteY79" fmla="*/ 3449007 h 5759879"/>
              <a:gd name="connsiteX80" fmla="*/ 1631245 w 5749618"/>
              <a:gd name="connsiteY80" fmla="*/ 3449007 h 5759879"/>
              <a:gd name="connsiteX81" fmla="*/ 1222420 w 5749618"/>
              <a:gd name="connsiteY81" fmla="*/ 3449007 h 5759879"/>
              <a:gd name="connsiteX82" fmla="*/ 1156540 w 5749618"/>
              <a:gd name="connsiteY82" fmla="*/ 3383234 h 5759879"/>
              <a:gd name="connsiteX83" fmla="*/ 1156540 w 5749618"/>
              <a:gd name="connsiteY83" fmla="*/ 3189214 h 5759879"/>
              <a:gd name="connsiteX84" fmla="*/ 1156540 w 5749618"/>
              <a:gd name="connsiteY84" fmla="*/ 2387200 h 5759879"/>
              <a:gd name="connsiteX85" fmla="*/ 1156540 w 5749618"/>
              <a:gd name="connsiteY85" fmla="*/ 2231828 h 5759879"/>
              <a:gd name="connsiteX86" fmla="*/ 1156540 w 5749618"/>
              <a:gd name="connsiteY86" fmla="*/ 2193181 h 5759879"/>
              <a:gd name="connsiteX87" fmla="*/ 1156540 w 5749618"/>
              <a:gd name="connsiteY87" fmla="*/ 1235794 h 5759879"/>
              <a:gd name="connsiteX88" fmla="*/ 65881 w 5749618"/>
              <a:gd name="connsiteY88" fmla="*/ 1170018 h 5759879"/>
              <a:gd name="connsiteX89" fmla="*/ 1063530 w 5749618"/>
              <a:gd name="connsiteY89" fmla="*/ 1170018 h 5759879"/>
              <a:gd name="connsiteX90" fmla="*/ 1129411 w 5749618"/>
              <a:gd name="connsiteY90" fmla="*/ 1235794 h 5759879"/>
              <a:gd name="connsiteX91" fmla="*/ 1129411 w 5749618"/>
              <a:gd name="connsiteY91" fmla="*/ 2231828 h 5759879"/>
              <a:gd name="connsiteX92" fmla="*/ 1063531 w 5749618"/>
              <a:gd name="connsiteY92" fmla="*/ 2297601 h 5759879"/>
              <a:gd name="connsiteX93" fmla="*/ 65880 w 5749618"/>
              <a:gd name="connsiteY93" fmla="*/ 2297601 h 5759879"/>
              <a:gd name="connsiteX94" fmla="*/ 0 w 5749618"/>
              <a:gd name="connsiteY94" fmla="*/ 2231828 h 5759879"/>
              <a:gd name="connsiteX95" fmla="*/ 0 w 5749618"/>
              <a:gd name="connsiteY95" fmla="*/ 1235794 h 5759879"/>
              <a:gd name="connsiteX96" fmla="*/ 4686088 w 5749618"/>
              <a:gd name="connsiteY96" fmla="*/ 1159134 h 5759879"/>
              <a:gd name="connsiteX97" fmla="*/ 5683737 w 5749618"/>
              <a:gd name="connsiteY97" fmla="*/ 1159134 h 5759879"/>
              <a:gd name="connsiteX98" fmla="*/ 5749618 w 5749618"/>
              <a:gd name="connsiteY98" fmla="*/ 1224910 h 5759879"/>
              <a:gd name="connsiteX99" fmla="*/ 5749618 w 5749618"/>
              <a:gd name="connsiteY99" fmla="*/ 2220944 h 5759879"/>
              <a:gd name="connsiteX100" fmla="*/ 5683738 w 5749618"/>
              <a:gd name="connsiteY100" fmla="*/ 2286717 h 5759879"/>
              <a:gd name="connsiteX101" fmla="*/ 4686087 w 5749618"/>
              <a:gd name="connsiteY101" fmla="*/ 2286717 h 5759879"/>
              <a:gd name="connsiteX102" fmla="*/ 4620207 w 5749618"/>
              <a:gd name="connsiteY102" fmla="*/ 2220944 h 5759879"/>
              <a:gd name="connsiteX103" fmla="*/ 4620207 w 5749618"/>
              <a:gd name="connsiteY103" fmla="*/ 1224910 h 5759879"/>
              <a:gd name="connsiteX104" fmla="*/ 3529316 w 5749618"/>
              <a:gd name="connsiteY104" fmla="*/ 0 h 5759879"/>
              <a:gd name="connsiteX105" fmla="*/ 4526965 w 5749618"/>
              <a:gd name="connsiteY105" fmla="*/ 0 h 5759879"/>
              <a:gd name="connsiteX106" fmla="*/ 4592846 w 5749618"/>
              <a:gd name="connsiteY106" fmla="*/ 65776 h 5759879"/>
              <a:gd name="connsiteX107" fmla="*/ 4592846 w 5749618"/>
              <a:gd name="connsiteY107" fmla="*/ 515942 h 5759879"/>
              <a:gd name="connsiteX108" fmla="*/ 4592846 w 5749618"/>
              <a:gd name="connsiteY108" fmla="*/ 1061810 h 5759879"/>
              <a:gd name="connsiteX109" fmla="*/ 4592846 w 5749618"/>
              <a:gd name="connsiteY109" fmla="*/ 1223850 h 5759879"/>
              <a:gd name="connsiteX110" fmla="*/ 4592846 w 5749618"/>
              <a:gd name="connsiteY110" fmla="*/ 1511976 h 5759879"/>
              <a:gd name="connsiteX111" fmla="*/ 4592846 w 5749618"/>
              <a:gd name="connsiteY111" fmla="*/ 2219884 h 5759879"/>
              <a:gd name="connsiteX112" fmla="*/ 4526966 w 5749618"/>
              <a:gd name="connsiteY112" fmla="*/ 2285657 h 5759879"/>
              <a:gd name="connsiteX113" fmla="*/ 3529315 w 5749618"/>
              <a:gd name="connsiteY113" fmla="*/ 2285657 h 5759879"/>
              <a:gd name="connsiteX114" fmla="*/ 3463435 w 5749618"/>
              <a:gd name="connsiteY114" fmla="*/ 2219884 h 5759879"/>
              <a:gd name="connsiteX115" fmla="*/ 3463435 w 5749618"/>
              <a:gd name="connsiteY115" fmla="*/ 1511976 h 5759879"/>
              <a:gd name="connsiteX116" fmla="*/ 3463435 w 5749618"/>
              <a:gd name="connsiteY116" fmla="*/ 1223850 h 5759879"/>
              <a:gd name="connsiteX117" fmla="*/ 3463435 w 5749618"/>
              <a:gd name="connsiteY117" fmla="*/ 1061810 h 5759879"/>
              <a:gd name="connsiteX118" fmla="*/ 3463435 w 5749618"/>
              <a:gd name="connsiteY118" fmla="*/ 515942 h 5759879"/>
              <a:gd name="connsiteX119" fmla="*/ 3463435 w 5749618"/>
              <a:gd name="connsiteY119" fmla="*/ 65776 h 57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749618" h="5759879">
                <a:moveTo>
                  <a:pt x="4685038" y="4632296"/>
                </a:moveTo>
                <a:lnTo>
                  <a:pt x="5682687" y="4632296"/>
                </a:lnTo>
                <a:lnTo>
                  <a:pt x="5748568" y="4698072"/>
                </a:lnTo>
                <a:lnTo>
                  <a:pt x="5748568" y="5694106"/>
                </a:lnTo>
                <a:lnTo>
                  <a:pt x="5682688" y="5759879"/>
                </a:lnTo>
                <a:lnTo>
                  <a:pt x="4685037" y="5759879"/>
                </a:lnTo>
                <a:lnTo>
                  <a:pt x="4619157" y="5694106"/>
                </a:lnTo>
                <a:lnTo>
                  <a:pt x="4619157" y="4698072"/>
                </a:lnTo>
                <a:close/>
                <a:moveTo>
                  <a:pt x="3529316" y="4632296"/>
                </a:moveTo>
                <a:lnTo>
                  <a:pt x="4526965" y="4632296"/>
                </a:lnTo>
                <a:lnTo>
                  <a:pt x="4592846" y="4698072"/>
                </a:lnTo>
                <a:lnTo>
                  <a:pt x="4592846" y="5694106"/>
                </a:lnTo>
                <a:lnTo>
                  <a:pt x="4526966" y="5759879"/>
                </a:lnTo>
                <a:lnTo>
                  <a:pt x="3529315" y="5759879"/>
                </a:lnTo>
                <a:lnTo>
                  <a:pt x="3463435" y="5694106"/>
                </a:lnTo>
                <a:lnTo>
                  <a:pt x="3463435" y="4698072"/>
                </a:lnTo>
                <a:close/>
                <a:moveTo>
                  <a:pt x="2374019" y="4632296"/>
                </a:moveTo>
                <a:lnTo>
                  <a:pt x="3371667" y="4632296"/>
                </a:lnTo>
                <a:lnTo>
                  <a:pt x="3437548" y="4698072"/>
                </a:lnTo>
                <a:lnTo>
                  <a:pt x="3437548" y="5694106"/>
                </a:lnTo>
                <a:lnTo>
                  <a:pt x="3371668" y="5759879"/>
                </a:lnTo>
                <a:lnTo>
                  <a:pt x="2374017" y="5759879"/>
                </a:lnTo>
                <a:lnTo>
                  <a:pt x="2308137" y="5694106"/>
                </a:lnTo>
                <a:lnTo>
                  <a:pt x="2308137" y="4698072"/>
                </a:lnTo>
                <a:close/>
                <a:moveTo>
                  <a:pt x="3529316" y="3474222"/>
                </a:moveTo>
                <a:lnTo>
                  <a:pt x="3909144" y="3474222"/>
                </a:lnTo>
                <a:lnTo>
                  <a:pt x="4526965" y="3474222"/>
                </a:lnTo>
                <a:lnTo>
                  <a:pt x="4685038" y="3474222"/>
                </a:lnTo>
                <a:lnTo>
                  <a:pt x="4906793" y="3474222"/>
                </a:lnTo>
                <a:lnTo>
                  <a:pt x="5682687" y="3474222"/>
                </a:lnTo>
                <a:lnTo>
                  <a:pt x="5748568" y="3539998"/>
                </a:lnTo>
                <a:lnTo>
                  <a:pt x="5748568" y="4536032"/>
                </a:lnTo>
                <a:lnTo>
                  <a:pt x="5682688" y="4601805"/>
                </a:lnTo>
                <a:lnTo>
                  <a:pt x="4906794" y="4601805"/>
                </a:lnTo>
                <a:lnTo>
                  <a:pt x="4685037" y="4601805"/>
                </a:lnTo>
                <a:lnTo>
                  <a:pt x="4526966" y="4601805"/>
                </a:lnTo>
                <a:lnTo>
                  <a:pt x="3909143" y="4601805"/>
                </a:lnTo>
                <a:lnTo>
                  <a:pt x="3529315" y="4601805"/>
                </a:lnTo>
                <a:lnTo>
                  <a:pt x="3463435" y="4536032"/>
                </a:lnTo>
                <a:lnTo>
                  <a:pt x="3463435" y="3539998"/>
                </a:lnTo>
                <a:close/>
                <a:moveTo>
                  <a:pt x="2374019" y="3474222"/>
                </a:moveTo>
                <a:lnTo>
                  <a:pt x="3371667" y="3474222"/>
                </a:lnTo>
                <a:lnTo>
                  <a:pt x="3437548" y="3539998"/>
                </a:lnTo>
                <a:lnTo>
                  <a:pt x="3437548" y="4536032"/>
                </a:lnTo>
                <a:lnTo>
                  <a:pt x="3371668" y="4601805"/>
                </a:lnTo>
                <a:lnTo>
                  <a:pt x="2374017" y="4601805"/>
                </a:lnTo>
                <a:lnTo>
                  <a:pt x="2308137" y="4536032"/>
                </a:lnTo>
                <a:lnTo>
                  <a:pt x="2308137" y="3539998"/>
                </a:lnTo>
                <a:close/>
                <a:moveTo>
                  <a:pt x="1218508" y="3474222"/>
                </a:moveTo>
                <a:lnTo>
                  <a:pt x="2216157" y="3474222"/>
                </a:lnTo>
                <a:lnTo>
                  <a:pt x="2282038" y="3539998"/>
                </a:lnTo>
                <a:lnTo>
                  <a:pt x="2282038" y="4536032"/>
                </a:lnTo>
                <a:lnTo>
                  <a:pt x="2216158" y="4601805"/>
                </a:lnTo>
                <a:lnTo>
                  <a:pt x="1218507" y="4601805"/>
                </a:lnTo>
                <a:lnTo>
                  <a:pt x="1152627" y="4536032"/>
                </a:lnTo>
                <a:lnTo>
                  <a:pt x="1152627" y="3539998"/>
                </a:lnTo>
                <a:close/>
                <a:moveTo>
                  <a:pt x="65881" y="2314172"/>
                </a:moveTo>
                <a:lnTo>
                  <a:pt x="1063530" y="2314172"/>
                </a:lnTo>
                <a:lnTo>
                  <a:pt x="1129411" y="2379948"/>
                </a:lnTo>
                <a:lnTo>
                  <a:pt x="1129411" y="3375982"/>
                </a:lnTo>
                <a:lnTo>
                  <a:pt x="1063531" y="3441755"/>
                </a:lnTo>
                <a:lnTo>
                  <a:pt x="65880" y="3441755"/>
                </a:lnTo>
                <a:lnTo>
                  <a:pt x="0" y="3375982"/>
                </a:lnTo>
                <a:lnTo>
                  <a:pt x="0" y="2379948"/>
                </a:lnTo>
                <a:close/>
                <a:moveTo>
                  <a:pt x="1222421" y="1170018"/>
                </a:moveTo>
                <a:lnTo>
                  <a:pt x="1686680" y="1170018"/>
                </a:lnTo>
                <a:lnTo>
                  <a:pt x="2220070" y="1170018"/>
                </a:lnTo>
                <a:lnTo>
                  <a:pt x="2374806" y="1170018"/>
                </a:lnTo>
                <a:lnTo>
                  <a:pt x="2684329" y="1170018"/>
                </a:lnTo>
                <a:lnTo>
                  <a:pt x="3372455" y="1170018"/>
                </a:lnTo>
                <a:lnTo>
                  <a:pt x="3438336" y="1235794"/>
                </a:lnTo>
                <a:lnTo>
                  <a:pt x="3438336" y="2179322"/>
                </a:lnTo>
                <a:lnTo>
                  <a:pt x="3438336" y="2231828"/>
                </a:lnTo>
                <a:lnTo>
                  <a:pt x="3438336" y="2387200"/>
                </a:lnTo>
                <a:lnTo>
                  <a:pt x="3438336" y="3175356"/>
                </a:lnTo>
                <a:lnTo>
                  <a:pt x="3438336" y="3383234"/>
                </a:lnTo>
                <a:lnTo>
                  <a:pt x="3372456" y="3449007"/>
                </a:lnTo>
                <a:lnTo>
                  <a:pt x="2628895" y="3449007"/>
                </a:lnTo>
                <a:lnTo>
                  <a:pt x="2374805" y="3449007"/>
                </a:lnTo>
                <a:lnTo>
                  <a:pt x="2220071" y="3449007"/>
                </a:lnTo>
                <a:lnTo>
                  <a:pt x="1631245" y="3449007"/>
                </a:lnTo>
                <a:lnTo>
                  <a:pt x="1222420" y="3449007"/>
                </a:lnTo>
                <a:lnTo>
                  <a:pt x="1156540" y="3383234"/>
                </a:lnTo>
                <a:lnTo>
                  <a:pt x="1156540" y="3189214"/>
                </a:lnTo>
                <a:lnTo>
                  <a:pt x="1156540" y="2387200"/>
                </a:lnTo>
                <a:lnTo>
                  <a:pt x="1156540" y="2231828"/>
                </a:lnTo>
                <a:lnTo>
                  <a:pt x="1156540" y="2193181"/>
                </a:lnTo>
                <a:lnTo>
                  <a:pt x="1156540" y="1235794"/>
                </a:lnTo>
                <a:close/>
                <a:moveTo>
                  <a:pt x="65881" y="1170018"/>
                </a:moveTo>
                <a:lnTo>
                  <a:pt x="1063530" y="1170018"/>
                </a:lnTo>
                <a:lnTo>
                  <a:pt x="1129411" y="1235794"/>
                </a:lnTo>
                <a:lnTo>
                  <a:pt x="1129411" y="2231828"/>
                </a:lnTo>
                <a:lnTo>
                  <a:pt x="1063531" y="2297601"/>
                </a:lnTo>
                <a:lnTo>
                  <a:pt x="65880" y="2297601"/>
                </a:lnTo>
                <a:lnTo>
                  <a:pt x="0" y="2231828"/>
                </a:lnTo>
                <a:lnTo>
                  <a:pt x="0" y="1235794"/>
                </a:lnTo>
                <a:close/>
                <a:moveTo>
                  <a:pt x="4686088" y="1159134"/>
                </a:moveTo>
                <a:lnTo>
                  <a:pt x="5683737" y="1159134"/>
                </a:lnTo>
                <a:lnTo>
                  <a:pt x="5749618" y="1224910"/>
                </a:lnTo>
                <a:lnTo>
                  <a:pt x="5749618" y="2220944"/>
                </a:lnTo>
                <a:lnTo>
                  <a:pt x="5683738" y="2286717"/>
                </a:lnTo>
                <a:lnTo>
                  <a:pt x="4686087" y="2286717"/>
                </a:lnTo>
                <a:lnTo>
                  <a:pt x="4620207" y="2220944"/>
                </a:lnTo>
                <a:lnTo>
                  <a:pt x="4620207" y="1224910"/>
                </a:lnTo>
                <a:close/>
                <a:moveTo>
                  <a:pt x="3529316" y="0"/>
                </a:moveTo>
                <a:lnTo>
                  <a:pt x="4526965" y="0"/>
                </a:lnTo>
                <a:lnTo>
                  <a:pt x="4592846" y="65776"/>
                </a:lnTo>
                <a:lnTo>
                  <a:pt x="4592846" y="515942"/>
                </a:lnTo>
                <a:lnTo>
                  <a:pt x="4592846" y="1061810"/>
                </a:lnTo>
                <a:lnTo>
                  <a:pt x="4592846" y="1223850"/>
                </a:lnTo>
                <a:lnTo>
                  <a:pt x="4592846" y="1511976"/>
                </a:lnTo>
                <a:lnTo>
                  <a:pt x="4592846" y="2219884"/>
                </a:lnTo>
                <a:lnTo>
                  <a:pt x="4526966" y="2285657"/>
                </a:lnTo>
                <a:lnTo>
                  <a:pt x="3529315" y="2285657"/>
                </a:lnTo>
                <a:lnTo>
                  <a:pt x="3463435" y="2219884"/>
                </a:lnTo>
                <a:lnTo>
                  <a:pt x="3463435" y="1511976"/>
                </a:lnTo>
                <a:lnTo>
                  <a:pt x="3463435" y="1223850"/>
                </a:lnTo>
                <a:lnTo>
                  <a:pt x="3463435" y="1061810"/>
                </a:lnTo>
                <a:lnTo>
                  <a:pt x="3463435" y="515942"/>
                </a:lnTo>
                <a:lnTo>
                  <a:pt x="3463435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EC5E80-15A6-412B-BCEB-0ADBDA977A7E}"/>
              </a:ext>
            </a:extLst>
          </p:cNvPr>
          <p:cNvGrpSpPr/>
          <p:nvPr userDrawn="1"/>
        </p:nvGrpSpPr>
        <p:grpSpPr>
          <a:xfrm>
            <a:off x="5939798" y="549218"/>
            <a:ext cx="5760537" cy="4597680"/>
            <a:chOff x="2772299" y="-557577"/>
            <a:chExt cx="8565021" cy="6836033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FADF3CB-2976-46AB-9BD2-2178CF08BAC3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7938666" y="2880852"/>
              <a:ext cx="1674000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FCD4E86-954D-4808-8618-ABFE37970D84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2772299" y="4610226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A800507-41A9-4453-8C38-ECE4A0B6847A}"/>
                </a:ext>
              </a:extLst>
            </p:cNvPr>
            <p:cNvSpPr>
              <a:spLocks noChangeAspect="1" noChangeArrowheads="1"/>
            </p:cNvSpPr>
            <p:nvPr userDrawn="1"/>
          </p:nvSpPr>
          <p:spPr bwMode="auto">
            <a:xfrm>
              <a:off x="9663319" y="-557577"/>
              <a:ext cx="1674001" cy="1668230"/>
            </a:xfrm>
            <a:custGeom>
              <a:avLst/>
              <a:gdLst>
                <a:gd name="T0" fmla="*/ 187 w 4187"/>
                <a:gd name="T1" fmla="*/ 4218 h 4219"/>
                <a:gd name="T2" fmla="*/ 3968 w 4187"/>
                <a:gd name="T3" fmla="*/ 4218 h 4219"/>
                <a:gd name="T4" fmla="*/ 4186 w 4187"/>
                <a:gd name="T5" fmla="*/ 3999 h 4219"/>
                <a:gd name="T6" fmla="*/ 4186 w 4187"/>
                <a:gd name="T7" fmla="*/ 219 h 4219"/>
                <a:gd name="T8" fmla="*/ 3968 w 4187"/>
                <a:gd name="T9" fmla="*/ 0 h 4219"/>
                <a:gd name="T10" fmla="*/ 187 w 4187"/>
                <a:gd name="T11" fmla="*/ 0 h 4219"/>
                <a:gd name="T12" fmla="*/ 0 w 4187"/>
                <a:gd name="T13" fmla="*/ 219 h 4219"/>
                <a:gd name="T14" fmla="*/ 0 w 4187"/>
                <a:gd name="T15" fmla="*/ 3999 h 4219"/>
                <a:gd name="T16" fmla="*/ 187 w 4187"/>
                <a:gd name="T17" fmla="*/ 4218 h 4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7" h="4219">
                  <a:moveTo>
                    <a:pt x="187" y="4218"/>
                  </a:moveTo>
                  <a:lnTo>
                    <a:pt x="3968" y="4218"/>
                  </a:lnTo>
                  <a:lnTo>
                    <a:pt x="4186" y="3999"/>
                  </a:lnTo>
                  <a:lnTo>
                    <a:pt x="4186" y="219"/>
                  </a:lnTo>
                  <a:lnTo>
                    <a:pt x="3968" y="0"/>
                  </a:lnTo>
                  <a:lnTo>
                    <a:pt x="187" y="0"/>
                  </a:lnTo>
                  <a:lnTo>
                    <a:pt x="0" y="219"/>
                  </a:lnTo>
                  <a:lnTo>
                    <a:pt x="0" y="3999"/>
                  </a:lnTo>
                  <a:lnTo>
                    <a:pt x="187" y="42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180000" tIns="180000" rIns="180000" bIns="180000" anchor="ctr"/>
            <a:lstStyle/>
            <a:p>
              <a:pPr algn="ctr">
                <a:spcAft>
                  <a:spcPts val="1000"/>
                </a:spcAft>
              </a:pPr>
              <a:endParaRPr lang="en-ZA" sz="4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9A2B4-24BF-4D69-A136-D4222179E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509" y="328750"/>
            <a:ext cx="3187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8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7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1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5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48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48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cxnSp>
        <p:nvCxnSpPr>
          <p:cNvPr id="11" name="Google Shape;11;p1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F3399-5FF6-4448-8402-7536F19C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6"/>
            <a:ext cx="11145190" cy="1028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7385-25DE-034D-8ED1-1058B5EE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405" y="1543987"/>
            <a:ext cx="11145190" cy="463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39E78-693E-CE09-CD2B-46446E42931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619416" y="6201326"/>
            <a:ext cx="1563158" cy="4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2" r:id="rId2"/>
    <p:sldLayoutId id="2147483682" r:id="rId3"/>
    <p:sldLayoutId id="2147483692" r:id="rId4"/>
    <p:sldLayoutId id="2147483691" r:id="rId5"/>
    <p:sldLayoutId id="2147483650" r:id="rId6"/>
    <p:sldLayoutId id="2147483678" r:id="rId7"/>
    <p:sldLayoutId id="2147483688" r:id="rId8"/>
    <p:sldLayoutId id="214748374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7673">
          <p15:clr>
            <a:srgbClr val="F26B43"/>
          </p15:clr>
        </p15:guide>
        <p15:guide id="8" orient="horz" pos="3770">
          <p15:clr>
            <a:srgbClr val="F26B43"/>
          </p15:clr>
        </p15:guide>
        <p15:guide id="9" pos="3840">
          <p15:clr>
            <a:srgbClr val="F26B43"/>
          </p15:clr>
        </p15:guide>
        <p15:guide id="10" pos="393">
          <p15:clr>
            <a:srgbClr val="F26B43"/>
          </p15:clr>
        </p15:guide>
        <p15:guide id="11" pos="7355">
          <p15:clr>
            <a:srgbClr val="F26B43"/>
          </p15:clr>
        </p15:guide>
        <p15:guide id="12" pos="7287">
          <p15:clr>
            <a:srgbClr val="F26B43"/>
          </p15:clr>
        </p15:guide>
        <p15:guide id="13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er.gov.au/schemes/safeguard-mechanism/key-dates-responsible-emitter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B556A-696F-4E21-82C8-293992FE6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2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aebn</a:t>
            </a:r>
            <a:r>
              <a:rPr lang="en-AU" sz="2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webinar</a:t>
            </a:r>
            <a:br>
              <a:rPr lang="en-A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</a:t>
            </a:r>
            <a:br>
              <a:rPr lang="en-A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4000" b="1" dirty="0">
                <a:solidFill>
                  <a:srgbClr val="2CF43F"/>
                </a:solidFill>
              </a:rPr>
              <a:t>2025 </a:t>
            </a:r>
            <a:r>
              <a:rPr lang="en-AU" sz="4000" b="1" dirty="0" err="1">
                <a:solidFill>
                  <a:srgbClr val="2CF43F"/>
                </a:solidFill>
              </a:rPr>
              <a:t>aebn</a:t>
            </a:r>
            <a:r>
              <a:rPr lang="en-AU" sz="4000" b="1" dirty="0">
                <a:solidFill>
                  <a:srgbClr val="2CF43F"/>
                </a:solidFill>
              </a:rPr>
              <a:t> national conference on environment, 	climate change and energy</a:t>
            </a:r>
            <a:br>
              <a:rPr lang="en-AU" sz="1800" dirty="0">
                <a:solidFill>
                  <a:srgbClr val="2CF43F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   </a:t>
            </a:r>
            <a:r>
              <a:rPr lang="en-AU" sz="4000" dirty="0">
                <a:solidFill>
                  <a:srgbClr val="2CF43F"/>
                </a:solidFill>
              </a:rPr>
              <a:t>	</a:t>
            </a:r>
            <a:r>
              <a:rPr lang="en-AU" sz="2700" b="1" dirty="0">
                <a:solidFill>
                  <a:srgbClr val="2CF43F"/>
                </a:solidFill>
              </a:rPr>
              <a:t>new laws, developments and funding for business in 2025</a:t>
            </a:r>
            <a:br>
              <a:rPr lang="en-AU" sz="2400" b="1" dirty="0">
                <a:solidFill>
                  <a:srgbClr val="2CF43F"/>
                </a:solidFill>
              </a:rPr>
            </a:br>
            <a:br>
              <a:rPr lang="en-AU" sz="2400" b="1" dirty="0">
                <a:solidFill>
                  <a:srgbClr val="2CF43F"/>
                </a:solidFill>
              </a:rPr>
            </a:br>
            <a:r>
              <a:rPr lang="en-AU" sz="2000" b="1" dirty="0">
                <a:solidFill>
                  <a:schemeClr val="bg1"/>
                </a:solidFill>
              </a:rPr>
              <a:t>	7 march 2025 - 10.00am – 4.00pm (</a:t>
            </a:r>
            <a:r>
              <a:rPr lang="en-AU" sz="2000" b="1" dirty="0" err="1">
                <a:solidFill>
                  <a:schemeClr val="bg1"/>
                </a:solidFill>
              </a:rPr>
              <a:t>aedt</a:t>
            </a:r>
            <a:r>
              <a:rPr lang="en-AU" sz="2000" b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201BB74A-F305-4D5C-8D15-0D4E80BEDE2B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791C9-4947-6732-84DE-A16A664E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F076E-EC3D-59FA-6462-E78DEA53336A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33CED-E853-B497-2981-5C23271437E6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AFF8528-2E27-A1E7-D3DB-51528FEC3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1CF5B4E-4C8E-834F-02FA-0A7C2AD4E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17B046-8427-CCAF-8594-532D4A197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6E41F163-6488-BD37-4F59-280C15A62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D79535DA-85A8-2220-00A9-3002CAD6A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9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131DD1-CB6A-DF43-8542-13B1F43A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523460"/>
            <a:ext cx="11145190" cy="870625"/>
          </a:xfrm>
        </p:spPr>
        <p:txBody>
          <a:bodyPr anchor="t">
            <a:normAutofit/>
          </a:bodyPr>
          <a:lstStyle/>
          <a:p>
            <a:r>
              <a:rPr lang="en-AU" sz="2800" b="1">
                <a:effectLst/>
                <a:latin typeface="Aptos"/>
                <a:ea typeface="Aptos" panose="020F0502020204030204" pitchFamily="34" charset="0"/>
                <a:cs typeface="Aptos" panose="020F0502020204030204" pitchFamily="34" charset="0"/>
              </a:rPr>
              <a:t>Australia’s commitment to the 2030 43% emissions </a:t>
            </a:r>
            <a:r>
              <a:rPr lang="en-AU" sz="2800">
                <a:latin typeface="Aptos"/>
                <a:ea typeface="Aptos" panose="020F0502020204030204" pitchFamily="34" charset="0"/>
                <a:cs typeface="Aptos" panose="020F0502020204030204" pitchFamily="34" charset="0"/>
              </a:rPr>
              <a:t>r</a:t>
            </a:r>
            <a:r>
              <a:rPr lang="en-AU" sz="2800" b="1">
                <a:effectLst/>
                <a:latin typeface="Aptos"/>
                <a:ea typeface="Aptos" panose="020F0502020204030204" pitchFamily="34" charset="0"/>
                <a:cs typeface="Aptos" panose="020F0502020204030204" pitchFamily="34" charset="0"/>
              </a:rPr>
              <a:t>eduction is a </a:t>
            </a:r>
            <a:r>
              <a:rPr lang="en-AU" sz="2800">
                <a:latin typeface="Aptos"/>
                <a:ea typeface="Aptos" panose="020F0502020204030204" pitchFamily="34" charset="0"/>
                <a:cs typeface="Aptos" panose="020F0502020204030204" pitchFamily="34" charset="0"/>
              </a:rPr>
              <a:t>legislated </a:t>
            </a:r>
            <a:r>
              <a:rPr lang="en-AU" sz="2800" b="1">
                <a:effectLst/>
                <a:latin typeface="Aptos"/>
                <a:ea typeface="Aptos" panose="020F0502020204030204" pitchFamily="34" charset="0"/>
                <a:cs typeface="Aptos" panose="020F0502020204030204" pitchFamily="34" charset="0"/>
              </a:rPr>
              <a:t>international commitment</a:t>
            </a:r>
            <a:endParaRPr lang="en-US" sz="2800">
              <a:latin typeface="Apto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B40A3-A607-E41B-E06F-DDEA3C4D2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0" r="5969"/>
          <a:stretch/>
        </p:blipFill>
        <p:spPr>
          <a:xfrm>
            <a:off x="5780342" y="1541882"/>
            <a:ext cx="6226937" cy="40551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91C2F6-F06E-43C1-C90C-C54C025D4B3C}"/>
              </a:ext>
            </a:extLst>
          </p:cNvPr>
          <p:cNvSpPr txBox="1"/>
          <p:nvPr/>
        </p:nvSpPr>
        <p:spPr>
          <a:xfrm>
            <a:off x="9748058" y="5696369"/>
            <a:ext cx="192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Sources: DCCEEW </a:t>
            </a:r>
          </a:p>
        </p:txBody>
      </p:sp>
      <p:pic>
        <p:nvPicPr>
          <p:cNvPr id="2" name="Content Placeholder 4" descr="Line chart of historical and projected business-as-usual emissions and gross (on-site) emissions from Safeguard facilities.">
            <a:extLst>
              <a:ext uri="{FF2B5EF4-FFF2-40B4-BE49-F238E27FC236}">
                <a16:creationId xmlns:a16="http://schemas.microsoft.com/office/drawing/2014/main" id="{61EB5368-501F-8E4C-67A8-391C58CA0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0" y="1541882"/>
            <a:ext cx="5241641" cy="4154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0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131DD1-CB6A-DF43-8542-13B1F43A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365126"/>
            <a:ext cx="11145190" cy="682624"/>
          </a:xfrm>
        </p:spPr>
        <p:txBody>
          <a:bodyPr/>
          <a:lstStyle/>
          <a:p>
            <a:r>
              <a:rPr lang="en-US" dirty="0"/>
              <a:t>Key dates under the reformed Safeguard Mechanism</a:t>
            </a:r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ADBC95CB-61C0-5AD7-E7A7-EDE1C2AF5286}"/>
              </a:ext>
            </a:extLst>
          </p:cNvPr>
          <p:cNvGraphicFramePr>
            <a:graphicFrameLocks/>
          </p:cNvGraphicFramePr>
          <p:nvPr/>
        </p:nvGraphicFramePr>
        <p:xfrm>
          <a:off x="614361" y="1047750"/>
          <a:ext cx="10748963" cy="5012199"/>
        </p:xfrm>
        <a:graphic>
          <a:graphicData uri="http://schemas.openxmlformats.org/drawingml/2006/table">
            <a:tbl>
              <a:tblPr firstRow="1" firstCol="1">
                <a:tableStyleId>{0E3FDE45-AF77-4B5C-9715-49D594BDF05E}</a:tableStyleId>
              </a:tblPr>
              <a:tblGrid>
                <a:gridCol w="2366963">
                  <a:extLst>
                    <a:ext uri="{9D8B030D-6E8A-4147-A177-3AD203B41FA5}">
                      <a16:colId xmlns:a16="http://schemas.microsoft.com/office/drawing/2014/main" val="3058156226"/>
                    </a:ext>
                  </a:extLst>
                </a:gridCol>
                <a:gridCol w="8382000">
                  <a:extLst>
                    <a:ext uri="{9D8B030D-6E8A-4147-A177-3AD203B41FA5}">
                      <a16:colId xmlns:a16="http://schemas.microsoft.com/office/drawing/2014/main" val="3997280538"/>
                    </a:ext>
                  </a:extLst>
                </a:gridCol>
              </a:tblGrid>
              <a:tr h="80979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ZA" sz="20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by</a:t>
                      </a:r>
                      <a:endParaRPr lang="en-ZA" sz="20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00"/>
                        </a:spcAft>
                      </a:pPr>
                      <a:r>
                        <a:rPr lang="en-AU" sz="20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Activity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19468"/>
                  </a:ext>
                </a:extLst>
              </a:tr>
              <a:tr h="1118229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31 October 2024</a:t>
                      </a:r>
                    </a:p>
                  </a:txBody>
                  <a:tcPr marL="47625" marR="190500" marT="47625" marB="47625"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​Deadline to submit 2023-24 </a:t>
                      </a:r>
                      <a:r>
                        <a:rPr lang="en-AU" sz="1800" b="1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National Greenhouse and Energy Reporting (NGER) reports</a:t>
                      </a:r>
                      <a:r>
                        <a:rPr lang="en-AU" sz="1800" b="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,</a:t>
                      </a:r>
                      <a:r>
                        <a:rPr lang="en-AU" sz="1800" b="1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including 2023-24 </a:t>
                      </a:r>
                      <a:r>
                        <a:rPr lang="en-AU" sz="1800" b="1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Safeguard production data</a:t>
                      </a: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</a:p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Deadline to submit 2023-24 </a:t>
                      </a:r>
                      <a:r>
                        <a:rPr lang="en-AU" sz="1800" b="1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Trade-exposed baseline assessment (TEBA) applications</a:t>
                      </a: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</a:p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Deadline </a:t>
                      </a:r>
                      <a:r>
                        <a:rPr lang="en-AU" sz="18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to submit 2023-24 </a:t>
                      </a:r>
                      <a:r>
                        <a:rPr lang="en-AU" sz="1800" b="1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exemption applications.</a:t>
                      </a:r>
                      <a:endParaRPr lang="en-AU" sz="1800" kern="1200">
                        <a:solidFill>
                          <a:srgbClr val="00000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47625" marR="190500" marT="47625" marB="47625"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435142"/>
                  </a:ext>
                </a:extLst>
              </a:tr>
              <a:tr h="532127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15 November 2024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Deadline to submit 2023-24 </a:t>
                      </a:r>
                      <a:r>
                        <a:rPr lang="en-AU" sz="1800" b="1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multi-year monitoring period (MYMP) applications. </a:t>
                      </a:r>
                      <a:endParaRPr lang="en-AU" sz="1800" kern="1200">
                        <a:solidFill>
                          <a:srgbClr val="00000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262768"/>
                  </a:ext>
                </a:extLst>
              </a:tr>
              <a:tr h="5074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30 January 2025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Latest date for </a:t>
                      </a:r>
                      <a:r>
                        <a:rPr lang="en-AU" sz="18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Safeguard Mechanism credit (SMC) applications,</a:t>
                      </a:r>
                      <a:r>
                        <a:rPr lang="en-AU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 to be issued SMCs as close to 31 January 2025 as is reasonably practicable. 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38162"/>
                  </a:ext>
                </a:extLst>
              </a:tr>
              <a:tr h="5077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28 February 2025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Deadline to submit 2023-24 </a:t>
                      </a:r>
                      <a:r>
                        <a:rPr lang="en-AU" sz="18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borrowing applications</a:t>
                      </a:r>
                      <a:r>
                        <a:rPr lang="en-AU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615010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31 March 2025 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Calibri"/>
                        </a:rPr>
                        <a:t>Deadline to </a:t>
                      </a:r>
                      <a:r>
                        <a:rPr lang="en-AU" sz="1800" b="1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surrender ACCUs or SMCs </a:t>
                      </a:r>
                      <a:r>
                        <a:rPr lang="en-AU" sz="180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to avoid excess emissions by </a:t>
                      </a:r>
                      <a:r>
                        <a:rPr lang="en-AU" sz="1800" b="1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1 April 2025</a:t>
                      </a:r>
                      <a:r>
                        <a:rPr lang="en-AU" sz="1800" b="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.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945455"/>
                  </a:ext>
                </a:extLst>
              </a:tr>
              <a:tr h="538728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kern="120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15 April 2025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n-AU" sz="1800" b="0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Calibri"/>
                        </a:rPr>
                        <a:t>Deadline for the CER to publish 2023-24 Safeguard data. </a:t>
                      </a:r>
                    </a:p>
                  </a:txBody>
                  <a:tcPr marL="47625" marR="190500" marT="47625" marB="47625" anchor="ctr"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620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E2724B1-17C9-08E4-3A3C-B8054D34A9F1}"/>
              </a:ext>
            </a:extLst>
          </p:cNvPr>
          <p:cNvSpPr txBox="1"/>
          <p:nvPr/>
        </p:nvSpPr>
        <p:spPr>
          <a:xfrm>
            <a:off x="2663687" y="6162261"/>
            <a:ext cx="716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Source: </a:t>
            </a:r>
            <a:r>
              <a:rPr lang="en-AU" dirty="0">
                <a:hlinkClick r:id="rId3"/>
              </a:rPr>
              <a:t>Key dates for responsible emitters | Clean Energy Regulator</a:t>
            </a:r>
            <a:endParaRPr lang="en-AU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CD56CAA-CE99-C3AB-BA83-6DF5D07FF98B}"/>
              </a:ext>
            </a:extLst>
          </p:cNvPr>
          <p:cNvSpPr/>
          <p:nvPr/>
        </p:nvSpPr>
        <p:spPr>
          <a:xfrm>
            <a:off x="1051062" y="4594222"/>
            <a:ext cx="1835481" cy="6826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315949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752D-BE9F-8542-8883-4E401172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430441"/>
            <a:ext cx="8066803" cy="548353"/>
          </a:xfrm>
        </p:spPr>
        <p:txBody>
          <a:bodyPr anchor="t">
            <a:normAutofit fontScale="90000"/>
          </a:bodyPr>
          <a:lstStyle/>
          <a:p>
            <a:r>
              <a:rPr lang="en-US" sz="3600"/>
              <a:t>Surrender ACCUs and SMCs</a:t>
            </a:r>
            <a:endParaRPr lang="en-US" sz="35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A8517F-4831-81E9-562D-E3C9785D37E5}"/>
              </a:ext>
            </a:extLst>
          </p:cNvPr>
          <p:cNvGrpSpPr/>
          <p:nvPr/>
        </p:nvGrpSpPr>
        <p:grpSpPr>
          <a:xfrm>
            <a:off x="1200577" y="2142672"/>
            <a:ext cx="1540627" cy="1540627"/>
            <a:chOff x="1966028" y="2197329"/>
            <a:chExt cx="1540627" cy="15406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1C4E09-F189-B243-74A7-1143149C27A5}"/>
                </a:ext>
              </a:extLst>
            </p:cNvPr>
            <p:cNvSpPr/>
            <p:nvPr/>
          </p:nvSpPr>
          <p:spPr>
            <a:xfrm>
              <a:off x="2185988" y="2514600"/>
              <a:ext cx="1096962" cy="711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1" name="Graphic 20" descr="Monitor outline">
              <a:extLst>
                <a:ext uri="{FF2B5EF4-FFF2-40B4-BE49-F238E27FC236}">
                  <a16:creationId xmlns:a16="http://schemas.microsoft.com/office/drawing/2014/main" id="{95F9DE81-D889-6BA8-3B72-B0A311321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66028" y="2197329"/>
              <a:ext cx="1540627" cy="154062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9CBF026-8A6A-4F96-0C56-47039C11BF6A}"/>
              </a:ext>
            </a:extLst>
          </p:cNvPr>
          <p:cNvSpPr txBox="1"/>
          <p:nvPr/>
        </p:nvSpPr>
        <p:spPr>
          <a:xfrm>
            <a:off x="6148853" y="4152969"/>
            <a:ext cx="260149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2000" b="1">
                <a:solidFill>
                  <a:srgbClr val="000000"/>
                </a:solidFill>
                <a:cs typeface="Poppins"/>
              </a:rPr>
              <a:t>Authorised representatives complete surrender</a:t>
            </a:r>
            <a:endParaRPr lang="it-IT" sz="2000" b="1">
              <a:solidFill>
                <a:srgbClr val="000000"/>
              </a:solidFill>
              <a:cs typeface="Poppi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277625-C72A-A6DB-543C-6A73CF947FE5}"/>
              </a:ext>
            </a:extLst>
          </p:cNvPr>
          <p:cNvSpPr txBox="1"/>
          <p:nvPr/>
        </p:nvSpPr>
        <p:spPr>
          <a:xfrm>
            <a:off x="760170" y="4152970"/>
            <a:ext cx="2417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b="1">
                <a:solidFill>
                  <a:srgbClr val="000000"/>
                </a:solidFill>
                <a:cs typeface="Poppins"/>
              </a:rPr>
              <a:t>Responsible emitter submits form in Online Services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B961BB-CC64-870A-F97B-CBFE8F413043}"/>
              </a:ext>
            </a:extLst>
          </p:cNvPr>
          <p:cNvSpPr txBox="1"/>
          <p:nvPr/>
        </p:nvSpPr>
        <p:spPr>
          <a:xfrm>
            <a:off x="3302995" y="4152970"/>
            <a:ext cx="2743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b="1">
                <a:solidFill>
                  <a:srgbClr val="000000"/>
                </a:solidFill>
                <a:cs typeface="Poppins"/>
              </a:rPr>
              <a:t>CER initiates transactions in ANREU</a:t>
            </a:r>
          </a:p>
        </p:txBody>
      </p:sp>
      <p:pic>
        <p:nvPicPr>
          <p:cNvPr id="25" name="Content Placeholder 2">
            <a:extLst>
              <a:ext uri="{FF2B5EF4-FFF2-40B4-BE49-F238E27FC236}">
                <a16:creationId xmlns:a16="http://schemas.microsoft.com/office/drawing/2014/main" id="{7D432BAD-EE29-0975-0C92-734862F7F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t="47506" r="21287" b="40511"/>
          <a:stretch/>
        </p:blipFill>
        <p:spPr bwMode="auto">
          <a:xfrm>
            <a:off x="2961164" y="2701322"/>
            <a:ext cx="743733" cy="5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ontent Placeholder 2">
            <a:extLst>
              <a:ext uri="{FF2B5EF4-FFF2-40B4-BE49-F238E27FC236}">
                <a16:creationId xmlns:a16="http://schemas.microsoft.com/office/drawing/2014/main" id="{C7928F34-0000-F4A4-7F44-2CC8F1B2F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t="47506" r="21287" b="40511"/>
          <a:stretch/>
        </p:blipFill>
        <p:spPr bwMode="auto">
          <a:xfrm>
            <a:off x="5743657" y="2662466"/>
            <a:ext cx="743733" cy="5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7EC1603-07A4-823A-E241-13E47D2DA1D3}"/>
              </a:ext>
            </a:extLst>
          </p:cNvPr>
          <p:cNvSpPr/>
          <p:nvPr/>
        </p:nvSpPr>
        <p:spPr>
          <a:xfrm>
            <a:off x="4168152" y="2491696"/>
            <a:ext cx="1096962" cy="711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Graphic 28" descr="Monitor outline">
            <a:extLst>
              <a:ext uri="{FF2B5EF4-FFF2-40B4-BE49-F238E27FC236}">
                <a16:creationId xmlns:a16="http://schemas.microsoft.com/office/drawing/2014/main" id="{DA10F17D-A67A-D54A-4339-9545B136D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8192" y="2174425"/>
            <a:ext cx="1540627" cy="154062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4BD99F4-295E-C767-2276-C3BDE412B591}"/>
              </a:ext>
            </a:extLst>
          </p:cNvPr>
          <p:cNvGrpSpPr/>
          <p:nvPr/>
        </p:nvGrpSpPr>
        <p:grpSpPr>
          <a:xfrm>
            <a:off x="6683388" y="2140103"/>
            <a:ext cx="1540627" cy="1540627"/>
            <a:chOff x="1966028" y="2197329"/>
            <a:chExt cx="1540627" cy="154062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07AA9CD-C09F-F526-2F03-9CC0FE60ACA3}"/>
                </a:ext>
              </a:extLst>
            </p:cNvPr>
            <p:cNvSpPr/>
            <p:nvPr/>
          </p:nvSpPr>
          <p:spPr>
            <a:xfrm>
              <a:off x="2185988" y="2514600"/>
              <a:ext cx="1096962" cy="7112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7" name="Graphic 36" descr="Monitor outline">
              <a:extLst>
                <a:ext uri="{FF2B5EF4-FFF2-40B4-BE49-F238E27FC236}">
                  <a16:creationId xmlns:a16="http://schemas.microsoft.com/office/drawing/2014/main" id="{F6EEFA87-2810-826C-A6E9-3621A692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66028" y="2197329"/>
              <a:ext cx="1540627" cy="154062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AA6CB3-AD24-41A8-C9E0-BC2FF0F803D6}"/>
              </a:ext>
            </a:extLst>
          </p:cNvPr>
          <p:cNvSpPr txBox="1"/>
          <p:nvPr/>
        </p:nvSpPr>
        <p:spPr>
          <a:xfrm>
            <a:off x="8925304" y="4152969"/>
            <a:ext cx="25070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b="1">
                <a:solidFill>
                  <a:srgbClr val="000000"/>
                </a:solidFill>
                <a:cs typeface="Poppins"/>
              </a:rPr>
              <a:t>Position statement updated in Online Services</a:t>
            </a: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4DCBA1A7-C934-472B-3A41-BD6AD49F9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t="47506" r="21287" b="40511"/>
          <a:stretch/>
        </p:blipFill>
        <p:spPr bwMode="auto">
          <a:xfrm>
            <a:off x="8470650" y="2662466"/>
            <a:ext cx="743733" cy="5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AF01E-B13E-767F-5673-FAB732E5463D}"/>
              </a:ext>
            </a:extLst>
          </p:cNvPr>
          <p:cNvGrpSpPr/>
          <p:nvPr/>
        </p:nvGrpSpPr>
        <p:grpSpPr>
          <a:xfrm>
            <a:off x="9410381" y="2140103"/>
            <a:ext cx="1540627" cy="1540627"/>
            <a:chOff x="1966028" y="2197329"/>
            <a:chExt cx="1540627" cy="15406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E5F56E-EFB4-5E3E-4D6E-9B17AC1DA63C}"/>
                </a:ext>
              </a:extLst>
            </p:cNvPr>
            <p:cNvSpPr/>
            <p:nvPr/>
          </p:nvSpPr>
          <p:spPr>
            <a:xfrm>
              <a:off x="2185988" y="2514600"/>
              <a:ext cx="1096962" cy="711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Graphic 14" descr="Monitor outline">
              <a:extLst>
                <a:ext uri="{FF2B5EF4-FFF2-40B4-BE49-F238E27FC236}">
                  <a16:creationId xmlns:a16="http://schemas.microsoft.com/office/drawing/2014/main" id="{86695651-9B7C-58BF-93D9-3CA0454CD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66028" y="2197329"/>
              <a:ext cx="1540627" cy="1540627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526A6E2-75D9-A1C9-B0D5-E9CBC04F38A6}"/>
              </a:ext>
            </a:extLst>
          </p:cNvPr>
          <p:cNvSpPr txBox="1"/>
          <p:nvPr/>
        </p:nvSpPr>
        <p:spPr>
          <a:xfrm>
            <a:off x="9849357" y="2412552"/>
            <a:ext cx="658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800" b="0" i="0">
                <a:solidFill>
                  <a:srgbClr val="040C28"/>
                </a:solidFill>
                <a:effectLst/>
                <a:latin typeface="Google Sans"/>
              </a:rPr>
              <a:t>✔</a:t>
            </a:r>
            <a:endParaRPr lang="en-AU" sz="4800"/>
          </a:p>
        </p:txBody>
      </p:sp>
      <p:pic>
        <p:nvPicPr>
          <p:cNvPr id="4" name="Graphic 3" descr="Network diagram outline">
            <a:extLst>
              <a:ext uri="{FF2B5EF4-FFF2-40B4-BE49-F238E27FC236}">
                <a16:creationId xmlns:a16="http://schemas.microsoft.com/office/drawing/2014/main" id="{AC6E7C7A-B8BE-91CB-62CA-078E9C187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290504" y="2502506"/>
            <a:ext cx="777241" cy="706753"/>
          </a:xfrm>
          <a:prstGeom prst="rect">
            <a:avLst/>
          </a:prstGeom>
        </p:spPr>
      </p:pic>
      <p:pic>
        <p:nvPicPr>
          <p:cNvPr id="6" name="Graphic 5" descr="Checklist outline">
            <a:extLst>
              <a:ext uri="{FF2B5EF4-FFF2-40B4-BE49-F238E27FC236}">
                <a16:creationId xmlns:a16="http://schemas.microsoft.com/office/drawing/2014/main" id="{B6FF9046-CB08-BE06-DACB-33CEBB09C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14702" y="2476386"/>
            <a:ext cx="669795" cy="669795"/>
          </a:xfrm>
          <a:prstGeom prst="rect">
            <a:avLst/>
          </a:prstGeom>
        </p:spPr>
      </p:pic>
      <p:pic>
        <p:nvPicPr>
          <p:cNvPr id="10" name="Graphic 9" descr="Pen with solid fill">
            <a:extLst>
              <a:ext uri="{FF2B5EF4-FFF2-40B4-BE49-F238E27FC236}">
                <a16:creationId xmlns:a16="http://schemas.microsoft.com/office/drawing/2014/main" id="{52014889-7741-A6D3-8C07-412B4608E7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05340" y="2538537"/>
            <a:ext cx="513273" cy="5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1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D6B49-6C67-409D-B53A-FBD4D290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1" y="461356"/>
            <a:ext cx="12610700" cy="851078"/>
          </a:xfrm>
        </p:spPr>
        <p:txBody>
          <a:bodyPr anchor="t">
            <a:noAutofit/>
          </a:bodyPr>
          <a:lstStyle/>
          <a:p>
            <a:r>
              <a:rPr lang="en-AU" sz="2400" b="1">
                <a:effectLst/>
                <a:latin typeface="Aptos" panose="02110004020202020204"/>
                <a:ea typeface="Aptos" panose="02110004020202020204"/>
                <a:cs typeface="Aptos" panose="02110004020202020204"/>
              </a:rPr>
              <a:t>Communication, engagement and transparency are key aspects of implementation</a:t>
            </a:r>
            <a:endParaRPr lang="en-AU" sz="2400">
              <a:effectLst/>
              <a:latin typeface="Aptos" panose="02110004020202020204"/>
              <a:ea typeface="Aptos" panose="02110004020202020204"/>
              <a:cs typeface="Aptos" panose="02110004020202020204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3C4B66B-9953-BC22-08A6-2FB7D7F2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91" y="972819"/>
            <a:ext cx="6845814" cy="243466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AU" sz="1800" b="1"/>
              <a:t>Transparency is key</a:t>
            </a:r>
          </a:p>
          <a:p>
            <a:r>
              <a:rPr lang="en-AU" sz="1800"/>
              <a:t>Annual publication of Safeguard data:</a:t>
            </a:r>
          </a:p>
          <a:p>
            <a:pPr lvl="1"/>
            <a:r>
              <a:rPr lang="en-AU" sz="1800"/>
              <a:t>facility-level compliance outcomes</a:t>
            </a:r>
          </a:p>
          <a:p>
            <a:pPr lvl="1"/>
            <a:r>
              <a:rPr lang="en-AU" sz="1800"/>
              <a:t>aggregate scheme performance</a:t>
            </a:r>
          </a:p>
          <a:p>
            <a:pPr marL="0" indent="0">
              <a:buNone/>
            </a:pPr>
            <a:r>
              <a:rPr lang="en-AU" sz="1800" b="1"/>
              <a:t>Compliance and enforcement priority</a:t>
            </a:r>
          </a:p>
          <a:p>
            <a:pPr lvl="1"/>
            <a:r>
              <a:rPr lang="en-AU" sz="1800"/>
              <a:t>focus on accuracy of data and management of excess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130B3-8079-7C93-D927-2125C42D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173" y="3514808"/>
            <a:ext cx="4777789" cy="2762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5C58AC-BC46-35D9-375F-1B6015544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392" y="1312434"/>
            <a:ext cx="3829584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97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8083-C1B8-A4CF-6479-5CF746D1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1">
                <a:effectLst/>
                <a:latin typeface="Aptos" panose="02110004020202020204"/>
                <a:ea typeface="Aptos" panose="02110004020202020204"/>
                <a:cs typeface="Aptos" panose="02110004020202020204"/>
              </a:rPr>
              <a:t>Emissions reduction will be key to meeting Safeguard obligations</a:t>
            </a:r>
            <a:endParaRPr lang="en-AU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23767-EE3D-83E0-164E-F30815AA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4" y="1711102"/>
            <a:ext cx="5572595" cy="38952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sz="2800" dirty="0"/>
              <a:t>Emissions reduction is a key strategic issue.</a:t>
            </a:r>
          </a:p>
          <a:p>
            <a:r>
              <a:rPr lang="en-AU" sz="2800" dirty="0"/>
              <a:t>Business improvements and efficiencies are a critical starting point but will not to be enough in the longer term. </a:t>
            </a:r>
            <a:endParaRPr lang="en-AU" sz="2800" dirty="0">
              <a:ea typeface="Calibri"/>
              <a:cs typeface="Calibri"/>
            </a:endParaRPr>
          </a:p>
          <a:p>
            <a:r>
              <a:rPr lang="en-AU" sz="2800" dirty="0"/>
              <a:t>Early action on transformational emissions reductions strategies is equally important. </a:t>
            </a:r>
            <a:endParaRPr lang="en-AU" sz="28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16" name="Picture Placeholder 13" descr="Several trucks in a quarry&#10;&#10;Description automatically generated">
            <a:extLst>
              <a:ext uri="{FF2B5EF4-FFF2-40B4-BE49-F238E27FC236}">
                <a16:creationId xmlns:a16="http://schemas.microsoft.com/office/drawing/2014/main" id="{09E2928F-3143-06D4-0F1B-0E2C17CF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" r="199"/>
          <a:stretch>
            <a:fillRect/>
          </a:stretch>
        </p:blipFill>
        <p:spPr>
          <a:xfrm>
            <a:off x="5947545" y="1711102"/>
            <a:ext cx="3438336" cy="2278989"/>
          </a:xfrm>
          <a:custGeom>
            <a:avLst/>
            <a:gdLst>
              <a:gd name="connsiteX0" fmla="*/ 65882 w 3438336"/>
              <a:gd name="connsiteY0" fmla="*/ 1144154 h 2278989"/>
              <a:gd name="connsiteX1" fmla="*/ 1063530 w 3438336"/>
              <a:gd name="connsiteY1" fmla="*/ 1144154 h 2278989"/>
              <a:gd name="connsiteX2" fmla="*/ 1129411 w 3438336"/>
              <a:gd name="connsiteY2" fmla="*/ 1209930 h 2278989"/>
              <a:gd name="connsiteX3" fmla="*/ 1129411 w 3438336"/>
              <a:gd name="connsiteY3" fmla="*/ 2205964 h 2278989"/>
              <a:gd name="connsiteX4" fmla="*/ 1063531 w 3438336"/>
              <a:gd name="connsiteY4" fmla="*/ 2271737 h 2278989"/>
              <a:gd name="connsiteX5" fmla="*/ 65880 w 3438336"/>
              <a:gd name="connsiteY5" fmla="*/ 2271737 h 2278989"/>
              <a:gd name="connsiteX6" fmla="*/ 0 w 3438336"/>
              <a:gd name="connsiteY6" fmla="*/ 2205964 h 2278989"/>
              <a:gd name="connsiteX7" fmla="*/ 0 w 3438336"/>
              <a:gd name="connsiteY7" fmla="*/ 1209930 h 2278989"/>
              <a:gd name="connsiteX8" fmla="*/ 1222422 w 3438336"/>
              <a:gd name="connsiteY8" fmla="*/ 0 h 2278989"/>
              <a:gd name="connsiteX9" fmla="*/ 1686680 w 3438336"/>
              <a:gd name="connsiteY9" fmla="*/ 0 h 2278989"/>
              <a:gd name="connsiteX10" fmla="*/ 2220070 w 3438336"/>
              <a:gd name="connsiteY10" fmla="*/ 0 h 2278989"/>
              <a:gd name="connsiteX11" fmla="*/ 2374806 w 3438336"/>
              <a:gd name="connsiteY11" fmla="*/ 0 h 2278989"/>
              <a:gd name="connsiteX12" fmla="*/ 2684329 w 3438336"/>
              <a:gd name="connsiteY12" fmla="*/ 0 h 2278989"/>
              <a:gd name="connsiteX13" fmla="*/ 3372455 w 3438336"/>
              <a:gd name="connsiteY13" fmla="*/ 0 h 2278989"/>
              <a:gd name="connsiteX14" fmla="*/ 3438336 w 3438336"/>
              <a:gd name="connsiteY14" fmla="*/ 65776 h 2278989"/>
              <a:gd name="connsiteX15" fmla="*/ 3438336 w 3438336"/>
              <a:gd name="connsiteY15" fmla="*/ 1009304 h 2278989"/>
              <a:gd name="connsiteX16" fmla="*/ 3438336 w 3438336"/>
              <a:gd name="connsiteY16" fmla="*/ 1061809 h 2278989"/>
              <a:gd name="connsiteX17" fmla="*/ 3438336 w 3438336"/>
              <a:gd name="connsiteY17" fmla="*/ 1217182 h 2278989"/>
              <a:gd name="connsiteX18" fmla="*/ 3438336 w 3438336"/>
              <a:gd name="connsiteY18" fmla="*/ 2005338 h 2278989"/>
              <a:gd name="connsiteX19" fmla="*/ 3438336 w 3438336"/>
              <a:gd name="connsiteY19" fmla="*/ 2213216 h 2278989"/>
              <a:gd name="connsiteX20" fmla="*/ 3372456 w 3438336"/>
              <a:gd name="connsiteY20" fmla="*/ 2278989 h 2278989"/>
              <a:gd name="connsiteX21" fmla="*/ 2628895 w 3438336"/>
              <a:gd name="connsiteY21" fmla="*/ 2278989 h 2278989"/>
              <a:gd name="connsiteX22" fmla="*/ 2374805 w 3438336"/>
              <a:gd name="connsiteY22" fmla="*/ 2278989 h 2278989"/>
              <a:gd name="connsiteX23" fmla="*/ 2220071 w 3438336"/>
              <a:gd name="connsiteY23" fmla="*/ 2278989 h 2278989"/>
              <a:gd name="connsiteX24" fmla="*/ 1631245 w 3438336"/>
              <a:gd name="connsiteY24" fmla="*/ 2278989 h 2278989"/>
              <a:gd name="connsiteX25" fmla="*/ 1222420 w 3438336"/>
              <a:gd name="connsiteY25" fmla="*/ 2278989 h 2278989"/>
              <a:gd name="connsiteX26" fmla="*/ 1156540 w 3438336"/>
              <a:gd name="connsiteY26" fmla="*/ 2213216 h 2278989"/>
              <a:gd name="connsiteX27" fmla="*/ 1156540 w 3438336"/>
              <a:gd name="connsiteY27" fmla="*/ 2019196 h 2278989"/>
              <a:gd name="connsiteX28" fmla="*/ 1156540 w 3438336"/>
              <a:gd name="connsiteY28" fmla="*/ 1217182 h 2278989"/>
              <a:gd name="connsiteX29" fmla="*/ 1156540 w 3438336"/>
              <a:gd name="connsiteY29" fmla="*/ 1061809 h 2278989"/>
              <a:gd name="connsiteX30" fmla="*/ 1156540 w 3438336"/>
              <a:gd name="connsiteY30" fmla="*/ 1023162 h 2278989"/>
              <a:gd name="connsiteX31" fmla="*/ 1156540 w 3438336"/>
              <a:gd name="connsiteY31" fmla="*/ 65776 h 227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38336" h="2278989">
                <a:moveTo>
                  <a:pt x="65882" y="1144154"/>
                </a:moveTo>
                <a:lnTo>
                  <a:pt x="1063530" y="1144154"/>
                </a:lnTo>
                <a:lnTo>
                  <a:pt x="1129411" y="1209930"/>
                </a:lnTo>
                <a:lnTo>
                  <a:pt x="1129411" y="2205964"/>
                </a:lnTo>
                <a:lnTo>
                  <a:pt x="1063531" y="2271737"/>
                </a:lnTo>
                <a:lnTo>
                  <a:pt x="65880" y="2271737"/>
                </a:lnTo>
                <a:lnTo>
                  <a:pt x="0" y="2205964"/>
                </a:lnTo>
                <a:lnTo>
                  <a:pt x="0" y="1209930"/>
                </a:lnTo>
                <a:close/>
                <a:moveTo>
                  <a:pt x="1222422" y="0"/>
                </a:moveTo>
                <a:lnTo>
                  <a:pt x="1686680" y="0"/>
                </a:lnTo>
                <a:lnTo>
                  <a:pt x="2220070" y="0"/>
                </a:lnTo>
                <a:lnTo>
                  <a:pt x="2374806" y="0"/>
                </a:lnTo>
                <a:lnTo>
                  <a:pt x="2684329" y="0"/>
                </a:lnTo>
                <a:lnTo>
                  <a:pt x="3372455" y="0"/>
                </a:lnTo>
                <a:lnTo>
                  <a:pt x="3438336" y="65776"/>
                </a:lnTo>
                <a:lnTo>
                  <a:pt x="3438336" y="1009304"/>
                </a:lnTo>
                <a:lnTo>
                  <a:pt x="3438336" y="1061809"/>
                </a:lnTo>
                <a:lnTo>
                  <a:pt x="3438336" y="1217182"/>
                </a:lnTo>
                <a:lnTo>
                  <a:pt x="3438336" y="2005338"/>
                </a:lnTo>
                <a:lnTo>
                  <a:pt x="3438336" y="2213216"/>
                </a:lnTo>
                <a:lnTo>
                  <a:pt x="3372456" y="2278989"/>
                </a:lnTo>
                <a:lnTo>
                  <a:pt x="2628895" y="2278989"/>
                </a:lnTo>
                <a:lnTo>
                  <a:pt x="2374805" y="2278989"/>
                </a:lnTo>
                <a:lnTo>
                  <a:pt x="2220071" y="2278989"/>
                </a:lnTo>
                <a:lnTo>
                  <a:pt x="1631245" y="2278989"/>
                </a:lnTo>
                <a:lnTo>
                  <a:pt x="1222420" y="2278989"/>
                </a:lnTo>
                <a:lnTo>
                  <a:pt x="1156540" y="2213216"/>
                </a:lnTo>
                <a:lnTo>
                  <a:pt x="1156540" y="2019196"/>
                </a:lnTo>
                <a:lnTo>
                  <a:pt x="1156540" y="1217182"/>
                </a:lnTo>
                <a:lnTo>
                  <a:pt x="1156540" y="1061809"/>
                </a:lnTo>
                <a:lnTo>
                  <a:pt x="1156540" y="1023162"/>
                </a:lnTo>
                <a:lnTo>
                  <a:pt x="1156540" y="65776"/>
                </a:lnTo>
                <a:close/>
              </a:path>
            </a:pathLst>
          </a:custGeom>
        </p:spPr>
      </p:pic>
      <p:pic>
        <p:nvPicPr>
          <p:cNvPr id="17" name="Picture Placeholder 15" descr="A large white pipes stacked on top of each other&#10;&#10;Description automatically generated">
            <a:extLst>
              <a:ext uri="{FF2B5EF4-FFF2-40B4-BE49-F238E27FC236}">
                <a16:creationId xmlns:a16="http://schemas.microsoft.com/office/drawing/2014/main" id="{C436CDE8-AC61-A29E-7BCA-3F18143305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0" b="240"/>
          <a:stretch>
            <a:fillRect/>
          </a:stretch>
        </p:blipFill>
        <p:spPr>
          <a:xfrm>
            <a:off x="8255683" y="4015306"/>
            <a:ext cx="3437094" cy="2285657"/>
          </a:xfrm>
          <a:custGeom>
            <a:avLst/>
            <a:gdLst>
              <a:gd name="connsiteX0" fmla="*/ 65881 w 3437094"/>
              <a:gd name="connsiteY0" fmla="*/ 1158074 h 2285657"/>
              <a:gd name="connsiteX1" fmla="*/ 1063530 w 3437094"/>
              <a:gd name="connsiteY1" fmla="*/ 1158074 h 2285657"/>
              <a:gd name="connsiteX2" fmla="*/ 1129411 w 3437094"/>
              <a:gd name="connsiteY2" fmla="*/ 1223850 h 2285657"/>
              <a:gd name="connsiteX3" fmla="*/ 1129411 w 3437094"/>
              <a:gd name="connsiteY3" fmla="*/ 2219884 h 2285657"/>
              <a:gd name="connsiteX4" fmla="*/ 1063531 w 3437094"/>
              <a:gd name="connsiteY4" fmla="*/ 2285657 h 2285657"/>
              <a:gd name="connsiteX5" fmla="*/ 65880 w 3437094"/>
              <a:gd name="connsiteY5" fmla="*/ 2285657 h 2285657"/>
              <a:gd name="connsiteX6" fmla="*/ 0 w 3437094"/>
              <a:gd name="connsiteY6" fmla="*/ 2219884 h 2285657"/>
              <a:gd name="connsiteX7" fmla="*/ 0 w 3437094"/>
              <a:gd name="connsiteY7" fmla="*/ 1223850 h 2285657"/>
              <a:gd name="connsiteX8" fmla="*/ 1221179 w 3437094"/>
              <a:gd name="connsiteY8" fmla="*/ 0 h 2285657"/>
              <a:gd name="connsiteX9" fmla="*/ 1685438 w 3437094"/>
              <a:gd name="connsiteY9" fmla="*/ 0 h 2285657"/>
              <a:gd name="connsiteX10" fmla="*/ 2218828 w 3437094"/>
              <a:gd name="connsiteY10" fmla="*/ 0 h 2285657"/>
              <a:gd name="connsiteX11" fmla="*/ 2373564 w 3437094"/>
              <a:gd name="connsiteY11" fmla="*/ 0 h 2285657"/>
              <a:gd name="connsiteX12" fmla="*/ 2683087 w 3437094"/>
              <a:gd name="connsiteY12" fmla="*/ 0 h 2285657"/>
              <a:gd name="connsiteX13" fmla="*/ 3371213 w 3437094"/>
              <a:gd name="connsiteY13" fmla="*/ 0 h 2285657"/>
              <a:gd name="connsiteX14" fmla="*/ 3437094 w 3437094"/>
              <a:gd name="connsiteY14" fmla="*/ 65776 h 2285657"/>
              <a:gd name="connsiteX15" fmla="*/ 3437094 w 3437094"/>
              <a:gd name="connsiteY15" fmla="*/ 1009304 h 2285657"/>
              <a:gd name="connsiteX16" fmla="*/ 3437094 w 3437094"/>
              <a:gd name="connsiteY16" fmla="*/ 1061810 h 2285657"/>
              <a:gd name="connsiteX17" fmla="*/ 3437094 w 3437094"/>
              <a:gd name="connsiteY17" fmla="*/ 1217182 h 2285657"/>
              <a:gd name="connsiteX18" fmla="*/ 3437094 w 3437094"/>
              <a:gd name="connsiteY18" fmla="*/ 2005338 h 2285657"/>
              <a:gd name="connsiteX19" fmla="*/ 3437094 w 3437094"/>
              <a:gd name="connsiteY19" fmla="*/ 2213216 h 2285657"/>
              <a:gd name="connsiteX20" fmla="*/ 3371214 w 3437094"/>
              <a:gd name="connsiteY20" fmla="*/ 2278989 h 2285657"/>
              <a:gd name="connsiteX21" fmla="*/ 2627654 w 3437094"/>
              <a:gd name="connsiteY21" fmla="*/ 2278989 h 2285657"/>
              <a:gd name="connsiteX22" fmla="*/ 2373563 w 3437094"/>
              <a:gd name="connsiteY22" fmla="*/ 2278989 h 2285657"/>
              <a:gd name="connsiteX23" fmla="*/ 2218829 w 3437094"/>
              <a:gd name="connsiteY23" fmla="*/ 2278989 h 2285657"/>
              <a:gd name="connsiteX24" fmla="*/ 1630003 w 3437094"/>
              <a:gd name="connsiteY24" fmla="*/ 2278989 h 2285657"/>
              <a:gd name="connsiteX25" fmla="*/ 1221178 w 3437094"/>
              <a:gd name="connsiteY25" fmla="*/ 2278989 h 2285657"/>
              <a:gd name="connsiteX26" fmla="*/ 1155298 w 3437094"/>
              <a:gd name="connsiteY26" fmla="*/ 2213216 h 2285657"/>
              <a:gd name="connsiteX27" fmla="*/ 1155298 w 3437094"/>
              <a:gd name="connsiteY27" fmla="*/ 2019196 h 2285657"/>
              <a:gd name="connsiteX28" fmla="*/ 1155298 w 3437094"/>
              <a:gd name="connsiteY28" fmla="*/ 1217182 h 2285657"/>
              <a:gd name="connsiteX29" fmla="*/ 1155298 w 3437094"/>
              <a:gd name="connsiteY29" fmla="*/ 1061810 h 2285657"/>
              <a:gd name="connsiteX30" fmla="*/ 1155298 w 3437094"/>
              <a:gd name="connsiteY30" fmla="*/ 1023163 h 2285657"/>
              <a:gd name="connsiteX31" fmla="*/ 1155298 w 3437094"/>
              <a:gd name="connsiteY31" fmla="*/ 65776 h 2285657"/>
              <a:gd name="connsiteX32" fmla="*/ 65881 w 3437094"/>
              <a:gd name="connsiteY32" fmla="*/ 0 h 2285657"/>
              <a:gd name="connsiteX33" fmla="*/ 1063530 w 3437094"/>
              <a:gd name="connsiteY33" fmla="*/ 0 h 2285657"/>
              <a:gd name="connsiteX34" fmla="*/ 1129411 w 3437094"/>
              <a:gd name="connsiteY34" fmla="*/ 65776 h 2285657"/>
              <a:gd name="connsiteX35" fmla="*/ 1129411 w 3437094"/>
              <a:gd name="connsiteY35" fmla="*/ 1061810 h 2285657"/>
              <a:gd name="connsiteX36" fmla="*/ 1063531 w 3437094"/>
              <a:gd name="connsiteY36" fmla="*/ 1127583 h 2285657"/>
              <a:gd name="connsiteX37" fmla="*/ 65880 w 3437094"/>
              <a:gd name="connsiteY37" fmla="*/ 1127583 h 2285657"/>
              <a:gd name="connsiteX38" fmla="*/ 0 w 3437094"/>
              <a:gd name="connsiteY38" fmla="*/ 1061810 h 2285657"/>
              <a:gd name="connsiteX39" fmla="*/ 0 w 3437094"/>
              <a:gd name="connsiteY39" fmla="*/ 65776 h 228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37094" h="2285657">
                <a:moveTo>
                  <a:pt x="65881" y="1158074"/>
                </a:moveTo>
                <a:lnTo>
                  <a:pt x="1063530" y="1158074"/>
                </a:lnTo>
                <a:lnTo>
                  <a:pt x="1129411" y="1223850"/>
                </a:lnTo>
                <a:lnTo>
                  <a:pt x="1129411" y="2219884"/>
                </a:lnTo>
                <a:lnTo>
                  <a:pt x="1063531" y="2285657"/>
                </a:lnTo>
                <a:lnTo>
                  <a:pt x="65880" y="2285657"/>
                </a:lnTo>
                <a:lnTo>
                  <a:pt x="0" y="2219884"/>
                </a:lnTo>
                <a:lnTo>
                  <a:pt x="0" y="1223850"/>
                </a:lnTo>
                <a:close/>
                <a:moveTo>
                  <a:pt x="1221179" y="0"/>
                </a:moveTo>
                <a:lnTo>
                  <a:pt x="1685438" y="0"/>
                </a:lnTo>
                <a:lnTo>
                  <a:pt x="2218828" y="0"/>
                </a:lnTo>
                <a:lnTo>
                  <a:pt x="2373564" y="0"/>
                </a:lnTo>
                <a:lnTo>
                  <a:pt x="2683087" y="0"/>
                </a:lnTo>
                <a:lnTo>
                  <a:pt x="3371213" y="0"/>
                </a:lnTo>
                <a:lnTo>
                  <a:pt x="3437094" y="65776"/>
                </a:lnTo>
                <a:lnTo>
                  <a:pt x="3437094" y="1009304"/>
                </a:lnTo>
                <a:lnTo>
                  <a:pt x="3437094" y="1061810"/>
                </a:lnTo>
                <a:lnTo>
                  <a:pt x="3437094" y="1217182"/>
                </a:lnTo>
                <a:lnTo>
                  <a:pt x="3437094" y="2005338"/>
                </a:lnTo>
                <a:lnTo>
                  <a:pt x="3437094" y="2213216"/>
                </a:lnTo>
                <a:lnTo>
                  <a:pt x="3371214" y="2278989"/>
                </a:lnTo>
                <a:lnTo>
                  <a:pt x="2627654" y="2278989"/>
                </a:lnTo>
                <a:lnTo>
                  <a:pt x="2373563" y="2278989"/>
                </a:lnTo>
                <a:lnTo>
                  <a:pt x="2218829" y="2278989"/>
                </a:lnTo>
                <a:lnTo>
                  <a:pt x="1630003" y="2278989"/>
                </a:lnTo>
                <a:lnTo>
                  <a:pt x="1221178" y="2278989"/>
                </a:lnTo>
                <a:lnTo>
                  <a:pt x="1155298" y="2213216"/>
                </a:lnTo>
                <a:lnTo>
                  <a:pt x="1155298" y="2019196"/>
                </a:lnTo>
                <a:lnTo>
                  <a:pt x="1155298" y="1217182"/>
                </a:lnTo>
                <a:lnTo>
                  <a:pt x="1155298" y="1061810"/>
                </a:lnTo>
                <a:lnTo>
                  <a:pt x="1155298" y="1023163"/>
                </a:lnTo>
                <a:lnTo>
                  <a:pt x="1155298" y="65776"/>
                </a:lnTo>
                <a:close/>
                <a:moveTo>
                  <a:pt x="65881" y="0"/>
                </a:moveTo>
                <a:lnTo>
                  <a:pt x="1063530" y="0"/>
                </a:lnTo>
                <a:lnTo>
                  <a:pt x="1129411" y="65776"/>
                </a:lnTo>
                <a:lnTo>
                  <a:pt x="1129411" y="1061810"/>
                </a:lnTo>
                <a:lnTo>
                  <a:pt x="1063531" y="1127583"/>
                </a:lnTo>
                <a:lnTo>
                  <a:pt x="65880" y="1127583"/>
                </a:lnTo>
                <a:lnTo>
                  <a:pt x="0" y="1061810"/>
                </a:lnTo>
                <a:lnTo>
                  <a:pt x="0" y="65776"/>
                </a:lnTo>
                <a:close/>
              </a:path>
            </a:pathLst>
          </a:custGeom>
        </p:spPr>
      </p:pic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41680E84-C8FA-7514-0421-66A1A8AE33B7}"/>
              </a:ext>
            </a:extLst>
          </p:cNvPr>
          <p:cNvSpPr txBox="1">
            <a:spLocks noChangeAspect="1"/>
          </p:cNvSpPr>
          <p:nvPr/>
        </p:nvSpPr>
        <p:spPr>
          <a:xfrm>
            <a:off x="9410982" y="1699158"/>
            <a:ext cx="2286183" cy="2290933"/>
          </a:xfrm>
          <a:custGeom>
            <a:avLst/>
            <a:gdLst>
              <a:gd name="connsiteX0" fmla="*/ 65881 w 2286183"/>
              <a:gd name="connsiteY0" fmla="*/ 1162290 h 2290933"/>
              <a:gd name="connsiteX1" fmla="*/ 1063530 w 2286183"/>
              <a:gd name="connsiteY1" fmla="*/ 1162290 h 2290933"/>
              <a:gd name="connsiteX2" fmla="*/ 1064592 w 2286183"/>
              <a:gd name="connsiteY2" fmla="*/ 1163350 h 2290933"/>
              <a:gd name="connsiteX3" fmla="*/ 1222653 w 2286183"/>
              <a:gd name="connsiteY3" fmla="*/ 1163350 h 2290933"/>
              <a:gd name="connsiteX4" fmla="*/ 1806835 w 2286183"/>
              <a:gd name="connsiteY4" fmla="*/ 1163350 h 2290933"/>
              <a:gd name="connsiteX5" fmla="*/ 2220302 w 2286183"/>
              <a:gd name="connsiteY5" fmla="*/ 1163350 h 2290933"/>
              <a:gd name="connsiteX6" fmla="*/ 2286183 w 2286183"/>
              <a:gd name="connsiteY6" fmla="*/ 1229126 h 2290933"/>
              <a:gd name="connsiteX7" fmla="*/ 2286183 w 2286183"/>
              <a:gd name="connsiteY7" fmla="*/ 2225160 h 2290933"/>
              <a:gd name="connsiteX8" fmla="*/ 2220303 w 2286183"/>
              <a:gd name="connsiteY8" fmla="*/ 2290933 h 2290933"/>
              <a:gd name="connsiteX9" fmla="*/ 1806836 w 2286183"/>
              <a:gd name="connsiteY9" fmla="*/ 2290933 h 2290933"/>
              <a:gd name="connsiteX10" fmla="*/ 1222652 w 2286183"/>
              <a:gd name="connsiteY10" fmla="*/ 2290933 h 2290933"/>
              <a:gd name="connsiteX11" fmla="*/ 809185 w 2286183"/>
              <a:gd name="connsiteY11" fmla="*/ 2290933 h 2290933"/>
              <a:gd name="connsiteX12" fmla="*/ 808123 w 2286183"/>
              <a:gd name="connsiteY12" fmla="*/ 2289873 h 2290933"/>
              <a:gd name="connsiteX13" fmla="*/ 65880 w 2286183"/>
              <a:gd name="connsiteY13" fmla="*/ 2289873 h 2290933"/>
              <a:gd name="connsiteX14" fmla="*/ 0 w 2286183"/>
              <a:gd name="connsiteY14" fmla="*/ 2224100 h 2290933"/>
              <a:gd name="connsiteX15" fmla="*/ 0 w 2286183"/>
              <a:gd name="connsiteY15" fmla="*/ 1228066 h 2290933"/>
              <a:gd name="connsiteX16" fmla="*/ 1222653 w 2286183"/>
              <a:gd name="connsiteY16" fmla="*/ 1060 h 2290933"/>
              <a:gd name="connsiteX17" fmla="*/ 2220302 w 2286183"/>
              <a:gd name="connsiteY17" fmla="*/ 1060 h 2290933"/>
              <a:gd name="connsiteX18" fmla="*/ 2286183 w 2286183"/>
              <a:gd name="connsiteY18" fmla="*/ 66836 h 2290933"/>
              <a:gd name="connsiteX19" fmla="*/ 2286183 w 2286183"/>
              <a:gd name="connsiteY19" fmla="*/ 1062870 h 2290933"/>
              <a:gd name="connsiteX20" fmla="*/ 2220303 w 2286183"/>
              <a:gd name="connsiteY20" fmla="*/ 1128643 h 2290933"/>
              <a:gd name="connsiteX21" fmla="*/ 1222652 w 2286183"/>
              <a:gd name="connsiteY21" fmla="*/ 1128643 h 2290933"/>
              <a:gd name="connsiteX22" fmla="*/ 1156772 w 2286183"/>
              <a:gd name="connsiteY22" fmla="*/ 1062870 h 2290933"/>
              <a:gd name="connsiteX23" fmla="*/ 1156772 w 2286183"/>
              <a:gd name="connsiteY23" fmla="*/ 66836 h 2290933"/>
              <a:gd name="connsiteX24" fmla="*/ 65881 w 2286183"/>
              <a:gd name="connsiteY24" fmla="*/ 0 h 2290933"/>
              <a:gd name="connsiteX25" fmla="*/ 1063530 w 2286183"/>
              <a:gd name="connsiteY25" fmla="*/ 0 h 2290933"/>
              <a:gd name="connsiteX26" fmla="*/ 1129411 w 2286183"/>
              <a:gd name="connsiteY26" fmla="*/ 65776 h 2290933"/>
              <a:gd name="connsiteX27" fmla="*/ 1129411 w 2286183"/>
              <a:gd name="connsiteY27" fmla="*/ 1061810 h 2290933"/>
              <a:gd name="connsiteX28" fmla="*/ 1063531 w 2286183"/>
              <a:gd name="connsiteY28" fmla="*/ 1127583 h 2290933"/>
              <a:gd name="connsiteX29" fmla="*/ 65880 w 2286183"/>
              <a:gd name="connsiteY29" fmla="*/ 1127583 h 2290933"/>
              <a:gd name="connsiteX30" fmla="*/ 0 w 2286183"/>
              <a:gd name="connsiteY30" fmla="*/ 1061810 h 2290933"/>
              <a:gd name="connsiteX31" fmla="*/ 0 w 2286183"/>
              <a:gd name="connsiteY31" fmla="*/ 65776 h 229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86183" h="2290933">
                <a:moveTo>
                  <a:pt x="65881" y="1162290"/>
                </a:moveTo>
                <a:lnTo>
                  <a:pt x="1063530" y="1162290"/>
                </a:lnTo>
                <a:lnTo>
                  <a:pt x="1064592" y="1163350"/>
                </a:lnTo>
                <a:lnTo>
                  <a:pt x="1222653" y="1163350"/>
                </a:lnTo>
                <a:lnTo>
                  <a:pt x="1806835" y="1163350"/>
                </a:lnTo>
                <a:lnTo>
                  <a:pt x="2220302" y="1163350"/>
                </a:lnTo>
                <a:lnTo>
                  <a:pt x="2286183" y="1229126"/>
                </a:lnTo>
                <a:lnTo>
                  <a:pt x="2286183" y="2225160"/>
                </a:lnTo>
                <a:lnTo>
                  <a:pt x="2220303" y="2290933"/>
                </a:lnTo>
                <a:lnTo>
                  <a:pt x="1806836" y="2290933"/>
                </a:lnTo>
                <a:lnTo>
                  <a:pt x="1222652" y="2290933"/>
                </a:lnTo>
                <a:lnTo>
                  <a:pt x="809185" y="2290933"/>
                </a:lnTo>
                <a:lnTo>
                  <a:pt x="808123" y="2289873"/>
                </a:lnTo>
                <a:lnTo>
                  <a:pt x="65880" y="2289873"/>
                </a:lnTo>
                <a:lnTo>
                  <a:pt x="0" y="2224100"/>
                </a:lnTo>
                <a:lnTo>
                  <a:pt x="0" y="1228066"/>
                </a:lnTo>
                <a:close/>
                <a:moveTo>
                  <a:pt x="1222653" y="1060"/>
                </a:moveTo>
                <a:lnTo>
                  <a:pt x="2220302" y="1060"/>
                </a:lnTo>
                <a:lnTo>
                  <a:pt x="2286183" y="66836"/>
                </a:lnTo>
                <a:lnTo>
                  <a:pt x="2286183" y="1062870"/>
                </a:lnTo>
                <a:lnTo>
                  <a:pt x="2220303" y="1128643"/>
                </a:lnTo>
                <a:lnTo>
                  <a:pt x="1222652" y="1128643"/>
                </a:lnTo>
                <a:lnTo>
                  <a:pt x="1156772" y="1062870"/>
                </a:lnTo>
                <a:lnTo>
                  <a:pt x="1156772" y="66836"/>
                </a:lnTo>
                <a:close/>
                <a:moveTo>
                  <a:pt x="65881" y="0"/>
                </a:moveTo>
                <a:lnTo>
                  <a:pt x="1063530" y="0"/>
                </a:lnTo>
                <a:lnTo>
                  <a:pt x="1129411" y="65776"/>
                </a:lnTo>
                <a:lnTo>
                  <a:pt x="1129411" y="1061810"/>
                </a:lnTo>
                <a:lnTo>
                  <a:pt x="1063531" y="1127583"/>
                </a:lnTo>
                <a:lnTo>
                  <a:pt x="65880" y="1127583"/>
                </a:lnTo>
                <a:lnTo>
                  <a:pt x="0" y="1061810"/>
                </a:lnTo>
                <a:lnTo>
                  <a:pt x="0" y="657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0668090A-1A6D-4612-F56C-DA71ECDCFB6C}"/>
              </a:ext>
            </a:extLst>
          </p:cNvPr>
          <p:cNvSpPr txBox="1">
            <a:spLocks/>
          </p:cNvSpPr>
          <p:nvPr/>
        </p:nvSpPr>
        <p:spPr>
          <a:xfrm>
            <a:off x="10567754" y="546673"/>
            <a:ext cx="1120866" cy="1121994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55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FA36A431-8501-658E-65F4-72D548C1CE97}"/>
              </a:ext>
            </a:extLst>
          </p:cNvPr>
          <p:cNvSpPr txBox="1">
            <a:spLocks/>
          </p:cNvSpPr>
          <p:nvPr/>
        </p:nvSpPr>
        <p:spPr>
          <a:xfrm>
            <a:off x="7104087" y="4015306"/>
            <a:ext cx="1126800" cy="1126800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55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4FBF719D-F0E7-035E-E09E-0B4E6C9B8C56}"/>
              </a:ext>
            </a:extLst>
          </p:cNvPr>
          <p:cNvSpPr txBox="1">
            <a:spLocks/>
          </p:cNvSpPr>
          <p:nvPr/>
        </p:nvSpPr>
        <p:spPr>
          <a:xfrm>
            <a:off x="5947545" y="1711102"/>
            <a:ext cx="1126800" cy="1126800"/>
          </a:xfrm>
          <a:custGeom>
            <a:avLst/>
            <a:gdLst>
              <a:gd name="connsiteX0" fmla="*/ 62059 w 1079500"/>
              <a:gd name="connsiteY0" fmla="*/ 0 h 1081087"/>
              <a:gd name="connsiteX1" fmla="*/ 1017441 w 1079500"/>
              <a:gd name="connsiteY1" fmla="*/ 0 h 1081087"/>
              <a:gd name="connsiteX2" fmla="*/ 1079500 w 1079500"/>
              <a:gd name="connsiteY2" fmla="*/ 62059 h 1081087"/>
              <a:gd name="connsiteX3" fmla="*/ 1079500 w 1079500"/>
              <a:gd name="connsiteY3" fmla="*/ 1019027 h 1081087"/>
              <a:gd name="connsiteX4" fmla="*/ 1017440 w 1079500"/>
              <a:gd name="connsiteY4" fmla="*/ 1081087 h 1081087"/>
              <a:gd name="connsiteX5" fmla="*/ 62060 w 1079500"/>
              <a:gd name="connsiteY5" fmla="*/ 1081087 h 1081087"/>
              <a:gd name="connsiteX6" fmla="*/ 0 w 1079500"/>
              <a:gd name="connsiteY6" fmla="*/ 1019027 h 1081087"/>
              <a:gd name="connsiteX7" fmla="*/ 0 w 1079500"/>
              <a:gd name="connsiteY7" fmla="*/ 62059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1081087">
                <a:moveTo>
                  <a:pt x="62059" y="0"/>
                </a:moveTo>
                <a:lnTo>
                  <a:pt x="1017441" y="0"/>
                </a:lnTo>
                <a:lnTo>
                  <a:pt x="1079500" y="62059"/>
                </a:lnTo>
                <a:lnTo>
                  <a:pt x="1079500" y="1019027"/>
                </a:lnTo>
                <a:lnTo>
                  <a:pt x="1017440" y="1081087"/>
                </a:lnTo>
                <a:lnTo>
                  <a:pt x="62060" y="1081087"/>
                </a:lnTo>
                <a:lnTo>
                  <a:pt x="0" y="1019027"/>
                </a:lnTo>
                <a:lnTo>
                  <a:pt x="0" y="6205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55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16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17F8-0469-7BCA-DA83-B5EC35390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FAF9EB-5114-BA43-3591-E4BEFD9625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 Interactions/ACCU Scheme</a:t>
            </a:r>
            <a:endParaRPr lang="en-US" sz="1100" b="0" i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5A49D1-D77B-D7DF-E9CD-DD6ABF4EE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843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494EA-D04E-8DCA-E4F3-B3C4973C60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73407" y="1624123"/>
            <a:ext cx="1309400" cy="1310717"/>
          </a:xfrm>
        </p:spPr>
        <p:txBody>
          <a:bodyPr/>
          <a:lstStyle/>
          <a:p>
            <a:endParaRPr lang="en-AU"/>
          </a:p>
        </p:txBody>
      </p:sp>
      <p:pic>
        <p:nvPicPr>
          <p:cNvPr id="8" name="Picture Placeholder 7" descr="A sunset over a field of grass and trees&#10;&#10;Description automatically generated">
            <a:extLst>
              <a:ext uri="{FF2B5EF4-FFF2-40B4-BE49-F238E27FC236}">
                <a16:creationId xmlns:a16="http://schemas.microsoft.com/office/drawing/2014/main" id="{08D9C3C8-0ED2-CE77-0F3C-BCB7A762DB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3995" r="3995"/>
          <a:stretch>
            <a:fillRect/>
          </a:stretch>
        </p:blipFill>
        <p:spPr>
          <a:xfrm>
            <a:off x="7690330" y="1637779"/>
            <a:ext cx="3985158" cy="398092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930C78-B446-42C8-A60D-0AF467495FE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685983" y="4314412"/>
            <a:ext cx="1309400" cy="1310717"/>
          </a:xfrm>
        </p:spPr>
        <p:txBody>
          <a:bodyPr/>
          <a:lstStyle/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3752D-BE9F-8542-8883-4E401172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430441"/>
            <a:ext cx="6863189" cy="1093187"/>
          </a:xfrm>
        </p:spPr>
        <p:txBody>
          <a:bodyPr anchor="t">
            <a:normAutofit/>
          </a:bodyPr>
          <a:lstStyle/>
          <a:p>
            <a:r>
              <a:rPr lang="en-AU" sz="2800" dirty="0">
                <a:latin typeface="Aptos" panose="020F0502020204030204"/>
                <a:ea typeface="Aptos" panose="020F0502020204030204"/>
                <a:cs typeface="Aptos" panose="020F0502020204030204"/>
              </a:rPr>
              <a:t>Safeguard facilities will play a pivotal role in the integrity of the ACCU Scheme</a:t>
            </a:r>
            <a:endParaRPr lang="en-AU" sz="2800" dirty="0">
              <a:effectLst/>
              <a:latin typeface="Aptos" panose="020F0502020204030204"/>
              <a:ea typeface="Aptos" panose="020F0502020204030204"/>
              <a:cs typeface="Aptos" panose="020F0502020204030204"/>
            </a:endParaRP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D1EE0D32-87C7-A4BE-D2C1-0E23CD898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-4844" r="-2102" b="-1"/>
          <a:stretch/>
        </p:blipFill>
        <p:spPr bwMode="auto">
          <a:xfrm>
            <a:off x="279702" y="1655470"/>
            <a:ext cx="7121562" cy="39714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7968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DC53-3AD0-068A-E44B-9A1E58F3E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6DED626-6F1E-144C-AFBE-97279FA1BB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09368" y="1644171"/>
            <a:ext cx="9570957" cy="45354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2FC9C0-02B0-41CB-036F-052F4CC3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Record ACCU issuance in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5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9F9C6-A0D6-1AFA-9DE1-EA050628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9C39FB-ADE0-1A66-C579-CD56D718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287432"/>
            <a:ext cx="11145190" cy="653777"/>
          </a:xfrm>
        </p:spPr>
        <p:txBody>
          <a:bodyPr/>
          <a:lstStyle/>
          <a:p>
            <a:pPr lvl="0"/>
            <a:r>
              <a:rPr lang="en-AU" sz="4000" dirty="0">
                <a:latin typeface="Aptos"/>
                <a:ea typeface="Times New Roman" panose="02020603050405020304" pitchFamily="18" charset="0"/>
                <a:cs typeface="Aptos"/>
              </a:rPr>
              <a:t>ACCU h</a:t>
            </a:r>
            <a:r>
              <a:rPr lang="en-AU" sz="4000" b="1" dirty="0">
                <a:effectLst/>
                <a:latin typeface="Aptos"/>
                <a:ea typeface="Times New Roman" panose="02020603050405020304" pitchFamily="18" charset="0"/>
                <a:cs typeface="Aptos"/>
              </a:rPr>
              <a:t>oldings increased to 49.9 million </a:t>
            </a:r>
            <a:r>
              <a:rPr lang="en-AU" sz="4000" dirty="0">
                <a:latin typeface="Aptos"/>
                <a:ea typeface="Times New Roman" panose="02020603050405020304" pitchFamily="18" charset="0"/>
                <a:cs typeface="Aptos"/>
              </a:rPr>
              <a:t>at the end of</a:t>
            </a:r>
            <a:r>
              <a:rPr lang="en-AU" sz="4000" b="1" dirty="0">
                <a:effectLst/>
                <a:latin typeface="Aptos"/>
                <a:ea typeface="Times New Roman" panose="02020603050405020304" pitchFamily="18" charset="0"/>
                <a:cs typeface="Aptos"/>
              </a:rPr>
              <a:t> Q4 2024</a:t>
            </a:r>
            <a:endParaRPr lang="en-AU" sz="4000" dirty="0">
              <a:effectLst/>
              <a:latin typeface="Aptos"/>
              <a:ea typeface="Aptos"/>
              <a:cs typeface="Apto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F37614-3FE8-4354-9CF1-460507936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47247" y="1507211"/>
            <a:ext cx="8847128" cy="473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34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55F4-9E4C-3922-16D9-A068683C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"/>
                <a:ea typeface="Calibri"/>
                <a:cs typeface="Calibri"/>
              </a:rPr>
              <a:t>You can have confidence in the integrity of ACCUs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FC0CA-CA5D-2F3B-B61B-BF0DCEE5C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1084218"/>
            <a:ext cx="7592603" cy="56556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ZA" sz="2400" b="1" u="sng" kern="100">
                <a:ea typeface="Cambria"/>
                <a:cs typeface="Calibri"/>
              </a:rPr>
              <a:t>ACCU Review</a:t>
            </a:r>
            <a:r>
              <a:rPr lang="en-ZA" sz="2400" b="1" u="sng" kern="100">
                <a:effectLst/>
                <a:latin typeface="+mn-lt"/>
                <a:ea typeface="Cambria"/>
                <a:cs typeface="Calibri"/>
              </a:rPr>
              <a:t> (</a:t>
            </a:r>
            <a:r>
              <a:rPr lang="en-ZA" sz="2400" b="1" u="sng" kern="100">
                <a:ea typeface="Cambria"/>
                <a:cs typeface="Calibri"/>
              </a:rPr>
              <a:t>Dec ‘22</a:t>
            </a:r>
            <a:r>
              <a:rPr lang="en-ZA" sz="2400" b="1" u="sng" kern="100">
                <a:effectLst/>
                <a:latin typeface="+mn-lt"/>
                <a:ea typeface="Cambria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AU" sz="2400" kern="100">
                <a:effectLst/>
              </a:rPr>
              <a:t>ACCU Scheme arrangements are sound.</a:t>
            </a:r>
            <a:endParaRPr lang="en-ZA" sz="2400" kern="10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ZA" sz="2400" b="1" u="sng" kern="100">
                <a:effectLst/>
                <a:latin typeface="+mn-lt"/>
                <a:ea typeface="Cambria"/>
                <a:cs typeface="Calibri"/>
              </a:rPr>
              <a:t>Climate Change Authority’s Review (Dec ‘23)</a:t>
            </a:r>
          </a:p>
          <a:p>
            <a:pPr marL="0" indent="0">
              <a:buNone/>
            </a:pPr>
            <a:r>
              <a:rPr lang="en-ZA" sz="2400" b="0" kern="100">
                <a:effectLst/>
                <a:latin typeface="+mn-lt"/>
                <a:ea typeface="Cambria"/>
                <a:cs typeface="Calibri"/>
              </a:rPr>
              <a:t>ACCU Scheme is fundamentally well designed.</a:t>
            </a:r>
          </a:p>
          <a:p>
            <a:pPr marL="0" indent="0">
              <a:buNone/>
            </a:pPr>
            <a:r>
              <a:rPr lang="en-AU" sz="2400" b="1" u="sng" kern="100">
                <a:effectLst/>
              </a:rPr>
              <a:t>ANAO </a:t>
            </a:r>
            <a:r>
              <a:rPr lang="en-AU" sz="2400" b="1" u="sng" kern="100"/>
              <a:t>Performance Audit Report</a:t>
            </a:r>
            <a:r>
              <a:rPr lang="en-AU" sz="2400" b="1" u="sng" kern="100">
                <a:effectLst/>
              </a:rPr>
              <a:t> (April </a:t>
            </a:r>
            <a:r>
              <a:rPr lang="en-AU" sz="2400" b="1" u="sng" kern="100"/>
              <a:t>‘</a:t>
            </a:r>
            <a:r>
              <a:rPr lang="en-AU" sz="2400" b="1" u="sng" kern="100">
                <a:effectLst/>
              </a:rPr>
              <a:t>24)</a:t>
            </a:r>
            <a:endParaRPr lang="en-AU" sz="2400" b="1" u="sng" kern="100">
              <a:effectLst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AU" sz="2400" kern="100">
                <a:effectLst/>
                <a:latin typeface="Calibri"/>
                <a:ea typeface="Cambria"/>
                <a:cs typeface="Calibri"/>
              </a:rPr>
              <a:t>The CER’s </a:t>
            </a:r>
            <a:r>
              <a:rPr lang="en-AU" sz="2400" kern="100">
                <a:latin typeface="Calibri"/>
                <a:ea typeface="Cambria"/>
                <a:cs typeface="Calibri"/>
              </a:rPr>
              <a:t>a</a:t>
            </a:r>
            <a:r>
              <a:rPr lang="en-AU" sz="2400" kern="100">
                <a:effectLst/>
                <a:latin typeface="Calibri"/>
                <a:ea typeface="Cambria"/>
                <a:cs typeface="Calibri"/>
              </a:rPr>
              <a:t>dministration of the ACCU </a:t>
            </a:r>
            <a:r>
              <a:rPr lang="en-AU" sz="2400" kern="100">
                <a:latin typeface="Calibri"/>
                <a:ea typeface="Cambria"/>
                <a:cs typeface="Calibri"/>
              </a:rPr>
              <a:t>Scheme</a:t>
            </a:r>
            <a:r>
              <a:rPr lang="en-AU" sz="2400" kern="100">
                <a:effectLst/>
                <a:latin typeface="Calibri"/>
                <a:ea typeface="Cambria"/>
                <a:cs typeface="Calibri"/>
              </a:rPr>
              <a:t> is effective</a:t>
            </a:r>
            <a:r>
              <a:rPr lang="en-AU" sz="2400" kern="100">
                <a:latin typeface="Calibri"/>
                <a:ea typeface="Cambria"/>
                <a:cs typeface="Calibri"/>
              </a:rPr>
              <a:t> and ANAO made no recommendations to CER.</a:t>
            </a:r>
          </a:p>
          <a:p>
            <a:pPr marL="0" indent="0">
              <a:buNone/>
            </a:pPr>
            <a:r>
              <a:rPr lang="en-AU" sz="2400" b="1" u="sng" kern="100"/>
              <a:t>Method-specific papers on risk management (Feb ‘25)</a:t>
            </a:r>
            <a:endParaRPr lang="en-AU" sz="2400" kern="100">
              <a:latin typeface="Calibri"/>
              <a:ea typeface="Cambria"/>
              <a:cs typeface="Calibri"/>
            </a:endParaRPr>
          </a:p>
          <a:p>
            <a:pPr marL="0" indent="0">
              <a:buNone/>
            </a:pPr>
            <a:r>
              <a:rPr lang="en-AU" sz="2400" i="1" kern="100">
                <a:latin typeface="Calibri"/>
                <a:ea typeface="Cambria"/>
                <a:cs typeface="Calibri"/>
              </a:rPr>
              <a:t>Human-induced regeneration method – managing project risk to deliver carbon abatement for Australia</a:t>
            </a:r>
          </a:p>
          <a:p>
            <a:pPr marL="0" indent="0">
              <a:buNone/>
            </a:pPr>
            <a:endParaRPr lang="en-ZA" sz="2400" b="0" kern="100">
              <a:solidFill>
                <a:schemeClr val="tx1"/>
              </a:solidFill>
              <a:effectLst/>
              <a:latin typeface="+mn-lt"/>
              <a:ea typeface="Cambria"/>
              <a:cs typeface="Calibri"/>
            </a:endParaRPr>
          </a:p>
          <a:p>
            <a:endParaRPr lang="en-AU" sz="2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9DA646-B0F7-85CB-9ECE-B13FCDBC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7" y="1383712"/>
            <a:ext cx="4000138" cy="51842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9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5500F-4891-62BB-DBF4-4EB1143A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49EDAFB1-1F10-8347-D78C-BCC57861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78AF9A-0833-B5AE-AE86-D74AD7F50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2DF03-C5BF-D4E1-3525-7B816FE93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200" b="1" dirty="0">
                <a:solidFill>
                  <a:srgbClr val="2CF43F"/>
                </a:solidFill>
              </a:rPr>
              <a:t>2025 </a:t>
            </a:r>
            <a:r>
              <a:rPr lang="en-AU" sz="3200" b="1" dirty="0" err="1">
                <a:solidFill>
                  <a:srgbClr val="2CF43F"/>
                </a:solidFill>
              </a:rPr>
              <a:t>aebn</a:t>
            </a:r>
            <a:r>
              <a:rPr lang="en-AU" sz="32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2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000" b="1" dirty="0">
                <a:solidFill>
                  <a:schemeClr val="bg1"/>
                </a:solidFill>
              </a:rPr>
              <a:t>welcome and introduction </a:t>
            </a:r>
            <a:br>
              <a:rPr lang="en-AU" sz="1300" dirty="0">
                <a:solidFill>
                  <a:srgbClr val="2CF43F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000" b="1" dirty="0">
                <a:solidFill>
                  <a:schemeClr val="bg1"/>
                </a:solidFill>
              </a:rPr>
              <a:t>tina khoury</a:t>
            </a:r>
            <a:br>
              <a:rPr lang="en-AU" sz="2000" b="1" dirty="0">
                <a:solidFill>
                  <a:schemeClr val="bg1"/>
                </a:solidFill>
              </a:rPr>
            </a:br>
            <a:r>
              <a:rPr lang="en-AU" sz="2000" b="1" dirty="0">
                <a:solidFill>
                  <a:schemeClr val="bg1"/>
                </a:solidFill>
              </a:rPr>
              <a:t>	Chief Executive </a:t>
            </a:r>
            <a:br>
              <a:rPr lang="en-AU" sz="2000" b="1" dirty="0">
                <a:solidFill>
                  <a:schemeClr val="bg1"/>
                </a:solidFill>
              </a:rPr>
            </a:br>
            <a:r>
              <a:rPr lang="en-AU" sz="2000" b="1" dirty="0">
                <a:solidFill>
                  <a:schemeClr val="bg1"/>
                </a:solidFill>
              </a:rPr>
              <a:t>	Australian Environment Business Network (AEBN)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BAF470-A6A5-045C-97F0-F04D32F8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A9D8D82D-689E-3313-4804-971CAFF76F7E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998C09-399C-E319-001D-96ACE57C1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92D72-B217-CC4D-383D-268CCC2A2428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8D741-B003-7800-0BD3-98ACB6892058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82C6263-1029-0AF0-8CEF-7F6A8FE65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090362E-024D-66FF-1B87-DE1028AAB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D4F3C2-D264-7C3F-2734-3FB7E6197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9C9076A4-6501-918F-A029-07D838FC7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EC809FA9-60D6-0CD2-807E-6A347496A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28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0F47A-452C-2997-5CAB-2C24E0233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44CE5B-5ADB-05BD-453F-0B76B4CD8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markets</a:t>
            </a:r>
            <a:endParaRPr lang="en-US" sz="1100" b="0" i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59F62-3CBF-04E6-D46A-EE99313A6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8422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8420-C925-7BB6-D0C1-4A0A06C4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C2D4C179-28ED-74C6-651A-FFB3C0AA1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4452" y="835260"/>
            <a:ext cx="1718446" cy="1720176"/>
          </a:xfrm>
        </p:spPr>
        <p:txBody>
          <a:bodyPr/>
          <a:lstStyle/>
          <a:p>
            <a:endParaRPr lang="en-US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EF95F57-0BFD-3CCC-00EF-5644FFE850E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16590"/>
          <a:stretch/>
        </p:blipFill>
        <p:spPr>
          <a:xfrm>
            <a:off x="6232808" y="835260"/>
            <a:ext cx="5230090" cy="5224541"/>
          </a:xfrm>
          <a:noFill/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88D72D-0DD3-4B56-77A3-081CC8B106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32808" y="4339625"/>
            <a:ext cx="1718446" cy="17201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A01E0A-1A1A-4A28-8E00-C58B414E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602161"/>
            <a:ext cx="5572595" cy="1093187"/>
          </a:xfrm>
        </p:spPr>
        <p:txBody>
          <a:bodyPr anchor="t">
            <a:normAutofit/>
          </a:bodyPr>
          <a:lstStyle/>
          <a:p>
            <a:r>
              <a:rPr lang="en-US" sz="3500" kern="100" dirty="0"/>
              <a:t>Nature Repair Market</a:t>
            </a:r>
            <a:br>
              <a:rPr lang="en-AU" sz="3500" kern="100" dirty="0">
                <a:effectLst/>
              </a:rPr>
            </a:br>
            <a:endParaRPr lang="en-AU" sz="3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979C3-0FB7-C720-9F02-063EAB0C7298}"/>
              </a:ext>
            </a:extLst>
          </p:cNvPr>
          <p:cNvSpPr txBox="1"/>
          <p:nvPr/>
        </p:nvSpPr>
        <p:spPr>
          <a:xfrm>
            <a:off x="595471" y="1695348"/>
            <a:ext cx="54284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Legislated, national, voluntary biodiversity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Incentivises actions to restore and protect the environment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Encourages practices that deliver improved biodiversity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Establishes marketplace to undertake projects to generate tradable certificates</a:t>
            </a:r>
          </a:p>
        </p:txBody>
      </p:sp>
    </p:spTree>
    <p:extLst>
      <p:ext uri="{BB962C8B-B14F-4D97-AF65-F5344CB8AC3E}">
        <p14:creationId xmlns:p14="http://schemas.microsoft.com/office/powerpoint/2010/main" val="3755674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39C946F-4658-D284-5DC7-D25B7000CA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4452" y="4339625"/>
            <a:ext cx="1718446" cy="1720176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construction vehicle in front of silos&#10;&#10;Description automatically generated">
            <a:extLst>
              <a:ext uri="{FF2B5EF4-FFF2-40B4-BE49-F238E27FC236}">
                <a16:creationId xmlns:a16="http://schemas.microsoft.com/office/drawing/2014/main" id="{F2747BAA-0FCA-C5B1-7D95-36CC7BA6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930" b="2"/>
          <a:stretch/>
        </p:blipFill>
        <p:spPr>
          <a:xfrm>
            <a:off x="6232808" y="835260"/>
            <a:ext cx="5230090" cy="5224541"/>
          </a:xfrm>
          <a:custGeom>
            <a:avLst/>
            <a:gdLst>
              <a:gd name="connsiteX0" fmla="*/ 100241 w 5230090"/>
              <a:gd name="connsiteY0" fmla="*/ 3508876 h 5224541"/>
              <a:gd name="connsiteX1" fmla="*/ 840469 w 5230090"/>
              <a:gd name="connsiteY1" fmla="*/ 3508876 h 5224541"/>
              <a:gd name="connsiteX2" fmla="*/ 1618205 w 5230090"/>
              <a:gd name="connsiteY2" fmla="*/ 3508876 h 5224541"/>
              <a:gd name="connsiteX3" fmla="*/ 1853643 w 5230090"/>
              <a:gd name="connsiteY3" fmla="*/ 3508876 h 5224541"/>
              <a:gd name="connsiteX4" fmla="*/ 2358433 w 5230090"/>
              <a:gd name="connsiteY4" fmla="*/ 3508876 h 5224541"/>
              <a:gd name="connsiteX5" fmla="*/ 3371607 w 5230090"/>
              <a:gd name="connsiteY5" fmla="*/ 3508876 h 5224541"/>
              <a:gd name="connsiteX6" fmla="*/ 3471848 w 5230090"/>
              <a:gd name="connsiteY6" fmla="*/ 3608957 h 5224541"/>
              <a:gd name="connsiteX7" fmla="*/ 3471848 w 5230090"/>
              <a:gd name="connsiteY7" fmla="*/ 5124464 h 5224541"/>
              <a:gd name="connsiteX8" fmla="*/ 3371608 w 5230090"/>
              <a:gd name="connsiteY8" fmla="*/ 5224541 h 5224541"/>
              <a:gd name="connsiteX9" fmla="*/ 2358434 w 5230090"/>
              <a:gd name="connsiteY9" fmla="*/ 5224541 h 5224541"/>
              <a:gd name="connsiteX10" fmla="*/ 1853642 w 5230090"/>
              <a:gd name="connsiteY10" fmla="*/ 5224541 h 5224541"/>
              <a:gd name="connsiteX11" fmla="*/ 1618207 w 5230090"/>
              <a:gd name="connsiteY11" fmla="*/ 5224541 h 5224541"/>
              <a:gd name="connsiteX12" fmla="*/ 840468 w 5230090"/>
              <a:gd name="connsiteY12" fmla="*/ 5224541 h 5224541"/>
              <a:gd name="connsiteX13" fmla="*/ 100239 w 5230090"/>
              <a:gd name="connsiteY13" fmla="*/ 5224541 h 5224541"/>
              <a:gd name="connsiteX14" fmla="*/ 0 w 5230090"/>
              <a:gd name="connsiteY14" fmla="*/ 5124464 h 5224541"/>
              <a:gd name="connsiteX15" fmla="*/ 0 w 5230090"/>
              <a:gd name="connsiteY15" fmla="*/ 3608957 h 5224541"/>
              <a:gd name="connsiteX16" fmla="*/ 100241 w 5230090"/>
              <a:gd name="connsiteY16" fmla="*/ 1751912 h 5224541"/>
              <a:gd name="connsiteX17" fmla="*/ 1618205 w 5230090"/>
              <a:gd name="connsiteY17" fmla="*/ 1751912 h 5224541"/>
              <a:gd name="connsiteX18" fmla="*/ 1718446 w 5230090"/>
              <a:gd name="connsiteY18" fmla="*/ 1851992 h 5224541"/>
              <a:gd name="connsiteX19" fmla="*/ 1718446 w 5230090"/>
              <a:gd name="connsiteY19" fmla="*/ 3367500 h 5224541"/>
              <a:gd name="connsiteX20" fmla="*/ 1618207 w 5230090"/>
              <a:gd name="connsiteY20" fmla="*/ 3467577 h 5224541"/>
              <a:gd name="connsiteX21" fmla="*/ 100240 w 5230090"/>
              <a:gd name="connsiteY21" fmla="*/ 3467577 h 5224541"/>
              <a:gd name="connsiteX22" fmla="*/ 0 w 5230090"/>
              <a:gd name="connsiteY22" fmla="*/ 3367500 h 5224541"/>
              <a:gd name="connsiteX23" fmla="*/ 0 w 5230090"/>
              <a:gd name="connsiteY23" fmla="*/ 1851992 h 5224541"/>
              <a:gd name="connsiteX24" fmla="*/ 1858483 w 5230090"/>
              <a:gd name="connsiteY24" fmla="*/ 0 h 5224541"/>
              <a:gd name="connsiteX25" fmla="*/ 2564873 w 5230090"/>
              <a:gd name="connsiteY25" fmla="*/ 0 h 5224541"/>
              <a:gd name="connsiteX26" fmla="*/ 3376447 w 5230090"/>
              <a:gd name="connsiteY26" fmla="*/ 0 h 5224541"/>
              <a:gd name="connsiteX27" fmla="*/ 3611885 w 5230090"/>
              <a:gd name="connsiteY27" fmla="*/ 0 h 5224541"/>
              <a:gd name="connsiteX28" fmla="*/ 4082836 w 5230090"/>
              <a:gd name="connsiteY28" fmla="*/ 0 h 5224541"/>
              <a:gd name="connsiteX29" fmla="*/ 5129849 w 5230090"/>
              <a:gd name="connsiteY29" fmla="*/ 0 h 5224541"/>
              <a:gd name="connsiteX30" fmla="*/ 5230090 w 5230090"/>
              <a:gd name="connsiteY30" fmla="*/ 100080 h 5224541"/>
              <a:gd name="connsiteX31" fmla="*/ 5230090 w 5230090"/>
              <a:gd name="connsiteY31" fmla="*/ 1535698 h 5224541"/>
              <a:gd name="connsiteX32" fmla="*/ 5230090 w 5230090"/>
              <a:gd name="connsiteY32" fmla="*/ 1615587 h 5224541"/>
              <a:gd name="connsiteX33" fmla="*/ 5230090 w 5230090"/>
              <a:gd name="connsiteY33" fmla="*/ 1851993 h 5224541"/>
              <a:gd name="connsiteX34" fmla="*/ 5230090 w 5230090"/>
              <a:gd name="connsiteY34" fmla="*/ 3051205 h 5224541"/>
              <a:gd name="connsiteX35" fmla="*/ 5230090 w 5230090"/>
              <a:gd name="connsiteY35" fmla="*/ 3367500 h 5224541"/>
              <a:gd name="connsiteX36" fmla="*/ 5129850 w 5230090"/>
              <a:gd name="connsiteY36" fmla="*/ 3467577 h 5224541"/>
              <a:gd name="connsiteX37" fmla="*/ 3998492 w 5230090"/>
              <a:gd name="connsiteY37" fmla="*/ 3467577 h 5224541"/>
              <a:gd name="connsiteX38" fmla="*/ 3611884 w 5230090"/>
              <a:gd name="connsiteY38" fmla="*/ 3467577 h 5224541"/>
              <a:gd name="connsiteX39" fmla="*/ 3376448 w 5230090"/>
              <a:gd name="connsiteY39" fmla="*/ 3467577 h 5224541"/>
              <a:gd name="connsiteX40" fmla="*/ 2480526 w 5230090"/>
              <a:gd name="connsiteY40" fmla="*/ 3467577 h 5224541"/>
              <a:gd name="connsiteX41" fmla="*/ 1858482 w 5230090"/>
              <a:gd name="connsiteY41" fmla="*/ 3467577 h 5224541"/>
              <a:gd name="connsiteX42" fmla="*/ 1758242 w 5230090"/>
              <a:gd name="connsiteY42" fmla="*/ 3367500 h 5224541"/>
              <a:gd name="connsiteX43" fmla="*/ 1758242 w 5230090"/>
              <a:gd name="connsiteY43" fmla="*/ 3072291 h 5224541"/>
              <a:gd name="connsiteX44" fmla="*/ 1758242 w 5230090"/>
              <a:gd name="connsiteY44" fmla="*/ 1851993 h 5224541"/>
              <a:gd name="connsiteX45" fmla="*/ 1758242 w 5230090"/>
              <a:gd name="connsiteY45" fmla="*/ 1615587 h 5224541"/>
              <a:gd name="connsiteX46" fmla="*/ 1758242 w 5230090"/>
              <a:gd name="connsiteY46" fmla="*/ 1556784 h 5224541"/>
              <a:gd name="connsiteX47" fmla="*/ 1758242 w 5230090"/>
              <a:gd name="connsiteY47" fmla="*/ 100080 h 522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230090" h="5224541">
                <a:moveTo>
                  <a:pt x="100241" y="3508876"/>
                </a:moveTo>
                <a:lnTo>
                  <a:pt x="840469" y="3508876"/>
                </a:lnTo>
                <a:lnTo>
                  <a:pt x="1618205" y="3508876"/>
                </a:lnTo>
                <a:lnTo>
                  <a:pt x="1853643" y="3508876"/>
                </a:lnTo>
                <a:lnTo>
                  <a:pt x="2358433" y="3508876"/>
                </a:lnTo>
                <a:lnTo>
                  <a:pt x="3371607" y="3508876"/>
                </a:lnTo>
                <a:lnTo>
                  <a:pt x="3471848" y="3608957"/>
                </a:lnTo>
                <a:lnTo>
                  <a:pt x="3471848" y="5124464"/>
                </a:lnTo>
                <a:lnTo>
                  <a:pt x="3371608" y="5224541"/>
                </a:lnTo>
                <a:lnTo>
                  <a:pt x="2358434" y="5224541"/>
                </a:lnTo>
                <a:lnTo>
                  <a:pt x="1853642" y="5224541"/>
                </a:lnTo>
                <a:lnTo>
                  <a:pt x="1618207" y="5224541"/>
                </a:lnTo>
                <a:lnTo>
                  <a:pt x="840468" y="5224541"/>
                </a:lnTo>
                <a:lnTo>
                  <a:pt x="100239" y="5224541"/>
                </a:lnTo>
                <a:lnTo>
                  <a:pt x="0" y="5124464"/>
                </a:lnTo>
                <a:lnTo>
                  <a:pt x="0" y="3608957"/>
                </a:lnTo>
                <a:close/>
                <a:moveTo>
                  <a:pt x="100241" y="1751912"/>
                </a:moveTo>
                <a:lnTo>
                  <a:pt x="1618205" y="1751912"/>
                </a:lnTo>
                <a:lnTo>
                  <a:pt x="1718446" y="1851992"/>
                </a:lnTo>
                <a:lnTo>
                  <a:pt x="1718446" y="3367500"/>
                </a:lnTo>
                <a:lnTo>
                  <a:pt x="1618207" y="3467577"/>
                </a:lnTo>
                <a:lnTo>
                  <a:pt x="100240" y="3467577"/>
                </a:lnTo>
                <a:lnTo>
                  <a:pt x="0" y="3367500"/>
                </a:lnTo>
                <a:lnTo>
                  <a:pt x="0" y="1851992"/>
                </a:lnTo>
                <a:close/>
                <a:moveTo>
                  <a:pt x="1858483" y="0"/>
                </a:moveTo>
                <a:lnTo>
                  <a:pt x="2564873" y="0"/>
                </a:lnTo>
                <a:lnTo>
                  <a:pt x="3376447" y="0"/>
                </a:lnTo>
                <a:lnTo>
                  <a:pt x="3611885" y="0"/>
                </a:lnTo>
                <a:lnTo>
                  <a:pt x="4082836" y="0"/>
                </a:lnTo>
                <a:lnTo>
                  <a:pt x="5129849" y="0"/>
                </a:lnTo>
                <a:lnTo>
                  <a:pt x="5230090" y="100080"/>
                </a:lnTo>
                <a:lnTo>
                  <a:pt x="5230090" y="1535698"/>
                </a:lnTo>
                <a:lnTo>
                  <a:pt x="5230090" y="1615587"/>
                </a:lnTo>
                <a:lnTo>
                  <a:pt x="5230090" y="1851993"/>
                </a:lnTo>
                <a:lnTo>
                  <a:pt x="5230090" y="3051205"/>
                </a:lnTo>
                <a:lnTo>
                  <a:pt x="5230090" y="3367500"/>
                </a:lnTo>
                <a:lnTo>
                  <a:pt x="5129850" y="3467577"/>
                </a:lnTo>
                <a:lnTo>
                  <a:pt x="3998492" y="3467577"/>
                </a:lnTo>
                <a:lnTo>
                  <a:pt x="3611884" y="3467577"/>
                </a:lnTo>
                <a:lnTo>
                  <a:pt x="3376448" y="3467577"/>
                </a:lnTo>
                <a:lnTo>
                  <a:pt x="2480526" y="3467577"/>
                </a:lnTo>
                <a:lnTo>
                  <a:pt x="1858482" y="3467577"/>
                </a:lnTo>
                <a:lnTo>
                  <a:pt x="1758242" y="3367500"/>
                </a:lnTo>
                <a:lnTo>
                  <a:pt x="1758242" y="3072291"/>
                </a:lnTo>
                <a:lnTo>
                  <a:pt x="1758242" y="1851993"/>
                </a:lnTo>
                <a:lnTo>
                  <a:pt x="1758242" y="1615587"/>
                </a:lnTo>
                <a:lnTo>
                  <a:pt x="1758242" y="1556784"/>
                </a:lnTo>
                <a:lnTo>
                  <a:pt x="1758242" y="100080"/>
                </a:lnTo>
                <a:close/>
              </a:path>
            </a:pathLst>
          </a:cu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3CED3-1A2D-15A9-30C0-AE632DEF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5" y="430441"/>
            <a:ext cx="5572595" cy="1093187"/>
          </a:xfrm>
        </p:spPr>
        <p:txBody>
          <a:bodyPr anchor="t">
            <a:normAutofit/>
          </a:bodyPr>
          <a:lstStyle/>
          <a:p>
            <a:r>
              <a:rPr lang="en-AU" dirty="0"/>
              <a:t>Guarantee of Origin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41B95-C231-3E29-9B57-240DCC7DF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5" y="1429306"/>
            <a:ext cx="5572595" cy="4501232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Establishes a national certification mechanism to track and verify emissions and renewable-electricity generation</a:t>
            </a: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Australian businesses will be able to create: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 GO (PGO) certificates and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Renewable Electricity GO (REGO) certificates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Supports development of markets and international trade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AU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Consultation on Exposure Draft of GO Rules open now: </a:t>
            </a:r>
            <a:r>
              <a:rPr lang="en-AU" sz="18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https://consult.dcceew.gov.au/tranche-1-exposure-draft-guarantee-of-origin-rules</a:t>
            </a:r>
            <a:r>
              <a:rPr lang="en-AU" sz="18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AU" sz="20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3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F7CA28-8FDD-8386-6CF3-31CB9021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59509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DA9B-D04A-D872-166B-7B13CF187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187780A5-8C5D-B4FD-2258-DF379003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8D0FB5-8D3C-B7C9-924D-AFC605C2F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6F4B4-9E1A-0713-000F-FD18BC32F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400" b="1" dirty="0">
                <a:solidFill>
                  <a:srgbClr val="FF6600"/>
                </a:solidFill>
              </a:rPr>
              <a:t>TEA BREAK </a:t>
            </a:r>
            <a:br>
              <a:rPr lang="en-AU" sz="2400" b="1" dirty="0">
                <a:solidFill>
                  <a:srgbClr val="FF6600"/>
                </a:solidFill>
              </a:rPr>
            </a:br>
            <a:r>
              <a:rPr lang="en-AU" sz="2000" b="1" dirty="0">
                <a:solidFill>
                  <a:srgbClr val="FF6600"/>
                </a:solidFill>
              </a:rPr>
              <a:t>	(PLEASE RETURN AT 11.55AM)</a:t>
            </a:r>
            <a:endParaRPr lang="en-AU" sz="1800" b="1" dirty="0">
              <a:solidFill>
                <a:srgbClr val="FF66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2B0B36-A785-C4D6-91DE-53DB4D697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F5F97F36-6392-6179-94CA-1B94E8266367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BB201-FF2B-1EB7-ABEE-1F346D4CC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89BA8-55B6-F57F-7940-043865CBBCAD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2049A-CA17-B293-5DA9-5148A2C4A0DB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87B92F6-4CAE-4A7A-4060-2A355B2D8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8F5163C-9F6D-3813-BDB6-48778A418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691A5-9841-4CE3-BA37-ABBDD08C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75B24303-F938-AD58-4A18-9BEBA68CF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EC323ED4-2C2D-0B9E-EB33-F6B38BCC6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26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89552-3F45-9A9A-CBFF-8CC127ED6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24DB8B9-1587-2D17-7784-3D24F4821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A26EB6-0931-5BD4-F7DC-820C04EB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E2907-3299-7256-807B-20F07DE1F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200" b="1" i="1" dirty="0">
                <a:solidFill>
                  <a:schemeClr val="bg1"/>
                </a:solidFill>
              </a:rPr>
              <a:t>renewable energy for corporates</a:t>
            </a:r>
            <a:r>
              <a:rPr lang="en-AU" sz="2200" b="1" dirty="0">
                <a:solidFill>
                  <a:schemeClr val="bg1"/>
                </a:solidFill>
              </a:rPr>
              <a:t>:  NAVIGATING THE RENEWABLE ENERGY Transition:  	the CHALLENGES AND STRATEGIES FOR CORPORATES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dirty="0">
                <a:solidFill>
                  <a:srgbClr val="2CF43F"/>
                </a:solidFill>
              </a:rPr>
              <a:t>	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Gilles </a:t>
            </a:r>
            <a:r>
              <a:rPr lang="en-AU" sz="1800" b="1" dirty="0" err="1">
                <a:solidFill>
                  <a:schemeClr val="bg1"/>
                </a:solidFill>
              </a:rPr>
              <a:t>walgenwitz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Partner and General Manager, Energy Markets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ERM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91D85-26CB-2033-549C-561F4658B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7D88ED8D-0604-6325-3411-7E76902EBE91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A04564-37F9-B719-AD87-94B1B8834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284EF9-C823-1022-4C51-B276FC74B396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A564E-8B6D-3174-AC0E-625E7C891736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913932E-0793-761B-CDEE-91A4011B5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5BBF040-5614-0CE5-1842-383C5A933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CB7566-F533-22AD-480D-F411B90DC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22" y="5599518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F0E041A3-F9AD-5915-C4FB-D9B780BC0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C838C3E4-24CE-3A09-2BA1-4DEA9588B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3" y="5642719"/>
            <a:ext cx="1812500" cy="569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7A6B94-893E-9167-6DF3-39F440213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9" y="4256577"/>
            <a:ext cx="1812499" cy="64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87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EB332-CEB0-045C-B5A8-3691ACB3E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A50CD23-551F-2DFE-59F7-16D6B18BA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6EE5A2-F043-47BA-2B58-8B168950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7B700-B179-29A6-24EF-D37C08384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200" b="1" i="1" dirty="0">
                <a:solidFill>
                  <a:schemeClr val="bg1"/>
                </a:solidFill>
              </a:rPr>
              <a:t>commonwealth, </a:t>
            </a:r>
            <a:r>
              <a:rPr lang="en-AU" sz="2200" b="1" i="1" dirty="0" err="1">
                <a:solidFill>
                  <a:schemeClr val="bg1"/>
                </a:solidFill>
              </a:rPr>
              <a:t>qld</a:t>
            </a:r>
            <a:r>
              <a:rPr lang="en-AU" sz="2200" b="1" i="1" dirty="0">
                <a:solidFill>
                  <a:schemeClr val="bg1"/>
                </a:solidFill>
              </a:rPr>
              <a:t>, </a:t>
            </a:r>
            <a:r>
              <a:rPr lang="en-AU" sz="2200" b="1" i="1" dirty="0" err="1">
                <a:solidFill>
                  <a:schemeClr val="bg1"/>
                </a:solidFill>
              </a:rPr>
              <a:t>wa</a:t>
            </a:r>
            <a:r>
              <a:rPr lang="en-AU" sz="2200" b="1" i="1" dirty="0">
                <a:solidFill>
                  <a:schemeClr val="bg1"/>
                </a:solidFill>
              </a:rPr>
              <a:t>, </a:t>
            </a:r>
            <a:r>
              <a:rPr lang="en-AU" sz="2200" b="1" i="1" dirty="0" err="1">
                <a:solidFill>
                  <a:schemeClr val="bg1"/>
                </a:solidFill>
              </a:rPr>
              <a:t>nt</a:t>
            </a:r>
            <a:r>
              <a:rPr lang="en-AU" sz="2200" b="1" i="1" dirty="0">
                <a:solidFill>
                  <a:schemeClr val="bg1"/>
                </a:solidFill>
              </a:rPr>
              <a:t>, </a:t>
            </a:r>
            <a:r>
              <a:rPr lang="en-AU" sz="2200" b="1" i="1" dirty="0" err="1">
                <a:solidFill>
                  <a:schemeClr val="bg1"/>
                </a:solidFill>
              </a:rPr>
              <a:t>tas</a:t>
            </a:r>
            <a:r>
              <a:rPr lang="en-AU" sz="2200" b="1" i="1" dirty="0">
                <a:solidFill>
                  <a:schemeClr val="bg1"/>
                </a:solidFill>
              </a:rPr>
              <a:t> –</a:t>
            </a:r>
            <a:br>
              <a:rPr lang="en-AU" sz="2200" b="1" i="1" dirty="0">
                <a:solidFill>
                  <a:schemeClr val="bg1"/>
                </a:solidFill>
              </a:rPr>
            </a:br>
            <a:r>
              <a:rPr lang="en-AU" sz="400" b="1" dirty="0">
                <a:solidFill>
                  <a:schemeClr val="bg1"/>
                </a:solidFill>
              </a:rPr>
              <a:t>    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a legal perspective of  the changes in 2025 including recent trends in prosecutions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dirty="0">
                <a:solidFill>
                  <a:srgbClr val="2CF43F"/>
                </a:solidFill>
              </a:rPr>
              <a:t>	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Gabrielle </a:t>
            </a:r>
            <a:r>
              <a:rPr lang="en-AU" sz="1800" b="1" dirty="0" err="1">
                <a:solidFill>
                  <a:schemeClr val="bg1"/>
                </a:solidFill>
              </a:rPr>
              <a:t>guthrie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principal  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Guthrie legal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132C0B-7276-DCAE-9A14-BC290D5CE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5F94003C-DDBF-5A0F-6AD0-A8C376238576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24863-D0B0-0D29-851D-DC408160D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3F0CA6-DC07-2BF1-4E00-4814AD137B64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193B2-5A23-D122-512A-C4DCD039AC3E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BAE0D3A-9F98-7F02-0A5F-07712EDE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AD61326-6B2A-FBA0-8750-12D0A943C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B9414A-7058-58D1-DF50-2D50F9634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4" y="5622593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A099B0E7-7EB1-411C-8957-CDD1F7A91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63B3F737-9564-6ED6-B3D9-9434CDB5B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22" y="5622593"/>
            <a:ext cx="1812500" cy="569969"/>
          </a:xfrm>
          <a:prstGeom prst="rect">
            <a:avLst/>
          </a:prstGeom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D503807C-1F40-14C5-4398-F088B6DB8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11" y="4274249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37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121CA-2339-6260-431A-8AE6D0F50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E865938D-F3A4-60A9-BAC9-445B21BA7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F5AAA3-893A-438A-4C0B-B29BE6011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8BFA6-EEE9-B818-E2B3-2875F2CA0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400" b="1" dirty="0">
                <a:solidFill>
                  <a:srgbClr val="FF6600"/>
                </a:solidFill>
              </a:rPr>
              <a:t>lunch BREAK </a:t>
            </a:r>
            <a:br>
              <a:rPr lang="en-AU" sz="2400" b="1" dirty="0">
                <a:solidFill>
                  <a:srgbClr val="FF6600"/>
                </a:solidFill>
              </a:rPr>
            </a:br>
            <a:r>
              <a:rPr lang="en-AU" sz="2000" b="1" dirty="0">
                <a:solidFill>
                  <a:srgbClr val="FF6600"/>
                </a:solidFill>
              </a:rPr>
              <a:t>	(PLEASE RETURN AT 1.40pm)</a:t>
            </a:r>
            <a:endParaRPr lang="en-AU" sz="1800" b="1" dirty="0">
              <a:solidFill>
                <a:srgbClr val="FF66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17FDAB-F4EC-C496-C4AA-2210D5420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BF8F4375-1088-C8FB-ED82-5A24FBF6F9AB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4876B-EE5E-C5AF-37D9-B99878FC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D332C-F5BC-2E04-C0F8-B67AD0738603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0E763-89DB-3B15-2314-C5E16A7256B7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D1C547D-ACD2-2ADF-C89F-BBBAE6A55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5FAA43D-4F0A-D0B6-DFCB-48DCFDF8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7E4C6-4295-9861-5727-7F4A56E75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E1AB13C5-7A52-7309-7A8F-117118129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8305B53C-4A14-449E-FDA7-F0E85F66B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3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B1427-47CA-6198-3EBB-8434D128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580E697B-BA4D-7665-9C70-637F94F2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320ADC-5570-7908-3523-81DF1D3C1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191DB-BF90-005A-2DC0-E1D5EA97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200" b="1" i="1" dirty="0">
                <a:solidFill>
                  <a:schemeClr val="bg1"/>
                </a:solidFill>
              </a:rPr>
              <a:t>Victoria –</a:t>
            </a:r>
            <a:br>
              <a:rPr lang="en-AU" sz="2200" b="1" i="1" dirty="0">
                <a:solidFill>
                  <a:schemeClr val="bg1"/>
                </a:solidFill>
              </a:rPr>
            </a:br>
            <a:r>
              <a:rPr lang="en-AU" sz="400" b="1" i="1" dirty="0">
                <a:solidFill>
                  <a:schemeClr val="bg1"/>
                </a:solidFill>
              </a:rPr>
              <a:t>    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environmental compliance changes in 2025 | initiatives for businesses with operations in 	Victoria and EPA Victoria’s expectations of Victorian businesses </a:t>
            </a:r>
            <a:br>
              <a:rPr lang="en-AU" sz="2200" b="1" dirty="0">
                <a:solidFill>
                  <a:schemeClr val="bg1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LEE MIEZIS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CHIEF EXECUTIVE OFFICER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EPA VICTORIA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5B4FB8-C3CD-E17F-E87D-B3F908E92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9C1FD2CD-6208-1AEF-59AA-37440EA225D3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21075-519E-5604-606F-3551B5468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177C8-F813-9C3D-19C8-06D349C47FF3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A192B-7EBA-F4E2-5E8A-A9364F808EED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14F65D1-94DB-D6AB-FF17-3B940746A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E35556A-CB84-D735-996F-B7EE20B4F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C1C979-54AE-C3F2-AAFA-AF3D2EBB6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4" y="5622593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DC63D42C-8ACD-C986-0076-D0CB832DC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FB4A8E3A-8F30-C587-FADE-2ECABFD30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22" y="5622593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27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9AD18-E94D-9F61-41F8-1378035BB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944EE4A-247E-1DD9-11CA-1C1FC8470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D98100-55EE-BFB3-AFC3-A89066869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58FC9-F889-345A-24DD-2FD14F4E0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200" b="1" i="1" dirty="0">
                <a:solidFill>
                  <a:schemeClr val="bg1"/>
                </a:solidFill>
              </a:rPr>
              <a:t>Victoria –</a:t>
            </a:r>
            <a:br>
              <a:rPr lang="en-AU" sz="2200" b="1" i="1" dirty="0">
                <a:solidFill>
                  <a:schemeClr val="bg1"/>
                </a:solidFill>
              </a:rPr>
            </a:br>
            <a:r>
              <a:rPr lang="en-AU" sz="400" b="1" i="1" dirty="0">
                <a:solidFill>
                  <a:schemeClr val="bg1"/>
                </a:solidFill>
              </a:rPr>
              <a:t>    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A LEGAL PERSPECTIVE ON ENVIRONMENTAL LAWS IN VICTORIA | TRENDS IN ENFORCEMENT IN 	VICTORIA… </a:t>
            </a:r>
            <a:br>
              <a:rPr lang="en-AU" sz="2200" b="1" dirty="0">
                <a:solidFill>
                  <a:schemeClr val="bg1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STEFAN FIEDLER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PRINCIPAL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RUSSELL KENNEDY LAWYERS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735D9A-8420-8223-26A3-FE53FF1AF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DE2ED8F2-8276-3324-11EB-AE44B69F9096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D4757-CE89-FB4D-4EB1-BEDCDD42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6E0313-7729-2235-2CD0-CD87E86C0050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59FBC-91E0-6B48-8DEA-1B69BE3B8C4A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C5B8200-EAB6-6E2D-332F-DE4D92E8B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EABFD18-3A80-0C3B-6823-9F5642705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C0C531-8A44-13DE-52CA-086D328C9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4" y="5622593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94F73830-AF94-D61D-310C-80522C8CA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5F6C8082-6A45-9273-1D29-835C24444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22" y="5622593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82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2C561-94C7-7D96-3EE6-640DDAA18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45442375-946D-92D4-149C-C37B893BB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379E-2B72-BE09-4856-0982D1019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23763-FE60-C306-AB33-17246A939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200" b="1" dirty="0">
                <a:solidFill>
                  <a:srgbClr val="2CF43F"/>
                </a:solidFill>
              </a:rPr>
              <a:t>2025 </a:t>
            </a:r>
            <a:r>
              <a:rPr lang="en-AU" sz="3200" b="1" dirty="0" err="1">
                <a:solidFill>
                  <a:srgbClr val="2CF43F"/>
                </a:solidFill>
              </a:rPr>
              <a:t>aebn</a:t>
            </a:r>
            <a:r>
              <a:rPr lang="en-AU" sz="32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2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000" b="1" dirty="0">
                <a:solidFill>
                  <a:schemeClr val="bg1"/>
                </a:solidFill>
              </a:rPr>
              <a:t>webinar guidance and welcome</a:t>
            </a:r>
            <a:br>
              <a:rPr lang="en-AU" sz="1300" dirty="0">
                <a:solidFill>
                  <a:srgbClr val="2CF43F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000" b="1" dirty="0">
                <a:solidFill>
                  <a:schemeClr val="bg1"/>
                </a:solidFill>
              </a:rPr>
              <a:t>Lelanie smuts</a:t>
            </a:r>
            <a:br>
              <a:rPr lang="en-AU" sz="2000" b="1" dirty="0">
                <a:solidFill>
                  <a:schemeClr val="bg1"/>
                </a:solidFill>
              </a:rPr>
            </a:br>
            <a:r>
              <a:rPr lang="en-AU" sz="2000" b="1" dirty="0">
                <a:solidFill>
                  <a:schemeClr val="bg1"/>
                </a:solidFill>
              </a:rPr>
              <a:t>	facilitator</a:t>
            </a:r>
            <a:br>
              <a:rPr lang="en-AU" sz="2000" b="1" dirty="0">
                <a:solidFill>
                  <a:schemeClr val="bg1"/>
                </a:solidFill>
              </a:rPr>
            </a:br>
            <a:r>
              <a:rPr lang="en-AU" sz="2000" b="1" dirty="0">
                <a:solidFill>
                  <a:schemeClr val="bg1"/>
                </a:solidFill>
              </a:rPr>
              <a:t>	Australian Environment Business Network (AEBN)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9E0E6D-C914-9C4C-00F8-BD32B46CE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33DAD1BA-D115-BA34-2860-3AE263D783DB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4B4A36-181E-1A50-8E81-C9EBED73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C3FF9-8A59-2F8B-8326-D6B1C8D989C8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0A693-E704-DF04-9E78-906ED6C73978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B0CF1D8-DA45-7924-E65C-44D0220D1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3B6CC3F-A96D-98C6-4B6F-A9F2F213B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8093EA-6DA7-F4D1-F521-1D3E782D0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83C7DD9C-6CB3-4D8F-A358-F83826571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8B0C31F0-711B-B69B-B666-DF82476C0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88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B7560-F6B4-96D2-E1DB-DB9717B6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92D1965-1E31-E4A6-FD18-EAF52F92C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6620DC-321B-B238-89BD-549E6A308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F0372-14C1-CDC1-D0D8-2FEEF8769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595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200" b="1" i="1" dirty="0">
                <a:solidFill>
                  <a:schemeClr val="bg1"/>
                </a:solidFill>
              </a:rPr>
              <a:t>NEW SOUTH WALES –</a:t>
            </a:r>
            <a:br>
              <a:rPr lang="en-AU" sz="2200" b="1" i="1" dirty="0">
                <a:solidFill>
                  <a:schemeClr val="bg1"/>
                </a:solidFill>
              </a:rPr>
            </a:br>
            <a:r>
              <a:rPr lang="en-AU" sz="400" b="1" i="1" dirty="0">
                <a:solidFill>
                  <a:schemeClr val="bg1"/>
                </a:solidFill>
              </a:rPr>
              <a:t>    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NSW CLIMATE CHANGE POLICY AND CLIMATE CHANGE ACTION PLAN 2023-26 | PROTECTION OF THE 	ENVIRONMENT POLICY FOR Sustainable construction | climate change mitigation and 	adaptation plans and best practice guidance </a:t>
            </a:r>
            <a:br>
              <a:rPr lang="en-AU" sz="2200" b="1" dirty="0">
                <a:solidFill>
                  <a:schemeClr val="bg1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kay </a:t>
            </a:r>
            <a:r>
              <a:rPr lang="en-AU" sz="1800" b="1" dirty="0" err="1">
                <a:solidFill>
                  <a:schemeClr val="bg1"/>
                </a:solidFill>
              </a:rPr>
              <a:t>baxter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manager policy – </a:t>
            </a:r>
            <a:r>
              <a:rPr lang="en-AU" sz="1800" b="1" dirty="0" err="1">
                <a:solidFill>
                  <a:schemeClr val="bg1"/>
                </a:solidFill>
              </a:rPr>
              <a:t>nsw</a:t>
            </a:r>
            <a:r>
              <a:rPr lang="en-AU" sz="1800" b="1" dirty="0">
                <a:solidFill>
                  <a:schemeClr val="bg1"/>
                </a:solidFill>
              </a:rPr>
              <a:t> </a:t>
            </a:r>
            <a:r>
              <a:rPr lang="en-AU" sz="1800" b="1" dirty="0" err="1">
                <a:solidFill>
                  <a:schemeClr val="bg1"/>
                </a:solidFill>
              </a:rPr>
              <a:t>epa</a:t>
            </a:r>
            <a:r>
              <a:rPr lang="en-AU" sz="18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39DA2F-A397-4CA3-7750-989B80B24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8D9D1A35-18D0-158A-AD18-65695F69270F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7D804-E27B-1D87-54D0-8784F8530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B745FF-F83B-FAF7-C842-00DD197693E6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7D972-824C-6612-C71F-79202DFF4742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B71B57-8D98-0757-5681-FAE8CC4C5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709065E-DF57-33AD-A4AD-6D460F885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1DA455-8452-FF5A-B052-702F24334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4" y="5622593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D97072B8-580A-DFD7-E3AF-1872F2C42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E99CE3A8-6A0F-FA71-B250-15CF5C862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22" y="5622593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23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5DC29-17C8-E8C2-76F0-7564E848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9C2A2DF-6FC1-1B92-8D84-86DE3A70C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80D581-0376-1BE8-353E-7C5025E21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BF641-6BDF-107F-7C9F-6408E68E5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400" b="1" dirty="0">
                <a:solidFill>
                  <a:srgbClr val="FF6600"/>
                </a:solidFill>
              </a:rPr>
              <a:t>tea BREAK </a:t>
            </a:r>
            <a:br>
              <a:rPr lang="en-AU" sz="2400" b="1" dirty="0">
                <a:solidFill>
                  <a:srgbClr val="FF6600"/>
                </a:solidFill>
              </a:rPr>
            </a:br>
            <a:r>
              <a:rPr lang="en-AU" sz="2000" b="1" dirty="0">
                <a:solidFill>
                  <a:srgbClr val="FF6600"/>
                </a:solidFill>
              </a:rPr>
              <a:t>	(PLEASE RETURN AT 3.15pm)</a:t>
            </a:r>
            <a:endParaRPr lang="en-AU" sz="1800" b="1" dirty="0">
              <a:solidFill>
                <a:srgbClr val="FF66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30FF4-247A-F325-99D1-91D177C1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5B1A96B5-8096-E523-49B2-6DB8E2C5A41E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050021-979B-B313-67E0-E6EFFD885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A9B38C-B854-D698-3F2E-1FD5B6D18CEC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D24BC-99E8-CD9D-DE09-6B7856C6CC4A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96D89BC-34EE-BDBC-ABAB-21B3C8F16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FF78BDD-F96B-8418-56CC-6EAEE0570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89B9FF-6B0C-FA6B-5990-C244DAFF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9682652B-686A-837D-C112-ECFB8226F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72EE6AEA-E5C7-4677-3AE4-81D0CACBE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98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FA73F-5F54-DFB6-E070-8C6D02BC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26582D7C-26EC-912A-C9D4-5301235B8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48C639-06D1-F2AB-81BB-53586CC9D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4D597-F35C-5F90-9482-D07D9B495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595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200" b="1" i="1" dirty="0">
                <a:solidFill>
                  <a:schemeClr val="bg1"/>
                </a:solidFill>
              </a:rPr>
              <a:t>south Australia –</a:t>
            </a:r>
            <a:br>
              <a:rPr lang="en-AU" sz="2200" b="1" i="1" dirty="0">
                <a:solidFill>
                  <a:schemeClr val="bg1"/>
                </a:solidFill>
              </a:rPr>
            </a:br>
            <a:r>
              <a:rPr lang="en-AU" sz="400" b="1" i="1" dirty="0">
                <a:solidFill>
                  <a:schemeClr val="bg1"/>
                </a:solidFill>
              </a:rPr>
              <a:t>    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environmental and climate change compliance changes for 2025 – what businesses need 	to know</a:t>
            </a:r>
            <a:br>
              <a:rPr lang="en-AU" sz="2200" b="1" dirty="0">
                <a:solidFill>
                  <a:schemeClr val="bg1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Kathryn </a:t>
            </a:r>
            <a:r>
              <a:rPr lang="en-AU" sz="1800" b="1" dirty="0" err="1">
                <a:solidFill>
                  <a:schemeClr val="bg1"/>
                </a:solidFill>
              </a:rPr>
              <a:t>bellette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director policy assessment and finance, </a:t>
            </a:r>
            <a:r>
              <a:rPr lang="en-AU" sz="1800" b="1" dirty="0" err="1">
                <a:solidFill>
                  <a:schemeClr val="bg1"/>
                </a:solidFill>
              </a:rPr>
              <a:t>sa</a:t>
            </a:r>
            <a:r>
              <a:rPr lang="en-AU" sz="1800" b="1" dirty="0">
                <a:solidFill>
                  <a:schemeClr val="bg1"/>
                </a:solidFill>
              </a:rPr>
              <a:t> </a:t>
            </a:r>
            <a:r>
              <a:rPr lang="en-AU" sz="1800" b="1" dirty="0" err="1">
                <a:solidFill>
                  <a:schemeClr val="bg1"/>
                </a:solidFill>
              </a:rPr>
              <a:t>epa</a:t>
            </a:r>
            <a:r>
              <a:rPr lang="en-AU" sz="18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F3033E-8B08-1F30-CB7E-EF0E632F1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C065EC61-DF9D-40C4-7EDB-B9B684F807BA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A6065-F5EB-D81D-CBB8-E41D0249D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3D487-D469-62FF-5770-983F7E337AA0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6E9ED-234B-8C48-A7D1-738BFA98250A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21B5DE1-1CE2-751B-1B7B-9F2FA9F0D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1593875-D533-C75F-991F-055D13675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46BFBA-D750-E25C-3830-3DF2B15D9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4" y="5622593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E1127970-8119-220B-59ED-7AD5F0C62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440A9FAE-D1E5-47C7-9847-5468A9F3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22" y="5622593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81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A86B4-B0BC-345C-4FE1-5C3B1EBD3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7381C7CC-E4C9-99D6-6C43-06F6D5ED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CA0D0F-9284-CDCB-920D-EE4D8B1EC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4417B-59D7-3881-8361-9CF0BFC7C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595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400" b="1" i="1" dirty="0">
                <a:solidFill>
                  <a:schemeClr val="bg1"/>
                </a:solidFill>
              </a:rPr>
              <a:t>    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funding and grants from across Australia for businesses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 </a:t>
            </a:r>
            <a:br>
              <a:rPr lang="en-AU" sz="2200" b="1" dirty="0">
                <a:solidFill>
                  <a:schemeClr val="bg1"/>
                </a:solidFill>
              </a:rPr>
            </a:br>
            <a:r>
              <a:rPr lang="en-AU" sz="2200" b="1" dirty="0">
                <a:solidFill>
                  <a:schemeClr val="bg1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ANDREA YTUARTE ORANTES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SENIOR CONSULTANT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ANTHESIS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A9AFD-7D0C-7600-A310-CF0B8BEF8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59AFE2-1185-3970-BDA6-26EBEFD4B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F5D897-B944-0DF9-F507-552B5C00B70B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ED8DC-F2F1-FB17-8EFD-C974A3585703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9FD9EC4-9324-7219-4368-3D53337A0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64682C1-100D-30A7-687E-6786E9F2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C73181-8B27-E633-0B05-CEF3AA447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04" y="5622593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C5529E5A-9C23-32B2-3EB9-E7115ACE6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2AAFBA6C-B4CF-D444-9412-120174884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22" y="5622593"/>
            <a:ext cx="1812500" cy="569969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47AD6466-EE67-32C0-8985-CC8660140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6" name="Subtitle 7">
            <a:extLst>
              <a:ext uri="{FF2B5EF4-FFF2-40B4-BE49-F238E27FC236}">
                <a16:creationId xmlns:a16="http://schemas.microsoft.com/office/drawing/2014/main" id="{3C239F2B-DC54-27CE-9FAA-6836D6B5E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altLang="en-US" sz="1400" b="1" kern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>
              <a:lnSpc>
                <a:spcPct val="100000"/>
              </a:lnSpc>
            </a:pPr>
            <a:r>
              <a:rPr lang="en-AU" altLang="en-US" sz="1400" b="1" kern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37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A0B4-548D-60E2-82C0-D0E856B4A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0FF46A1A-7937-7B59-AC97-323B621A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42012-F494-6AF0-429F-87377E18D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1D188-38B8-7BCC-7B81-3378C8472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2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aebn</a:t>
            </a:r>
            <a:r>
              <a:rPr lang="en-AU" sz="2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webinar</a:t>
            </a:r>
            <a:br>
              <a:rPr lang="en-A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</a:t>
            </a:r>
            <a:br>
              <a:rPr lang="en-A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4000" b="1" dirty="0">
                <a:solidFill>
                  <a:srgbClr val="2CF43F"/>
                </a:solidFill>
              </a:rPr>
              <a:t>2025 </a:t>
            </a:r>
            <a:r>
              <a:rPr lang="en-AU" sz="4000" b="1" dirty="0" err="1">
                <a:solidFill>
                  <a:srgbClr val="2CF43F"/>
                </a:solidFill>
              </a:rPr>
              <a:t>aebn</a:t>
            </a:r>
            <a:r>
              <a:rPr lang="en-AU" sz="4000" b="1" dirty="0">
                <a:solidFill>
                  <a:srgbClr val="2CF43F"/>
                </a:solidFill>
              </a:rPr>
              <a:t> national conference on environment, 	climate change and energy</a:t>
            </a:r>
            <a:br>
              <a:rPr lang="en-AU" sz="1800" dirty="0">
                <a:solidFill>
                  <a:srgbClr val="2CF43F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   </a:t>
            </a:r>
            <a:r>
              <a:rPr lang="en-AU" sz="4000" dirty="0">
                <a:solidFill>
                  <a:srgbClr val="2CF43F"/>
                </a:solidFill>
              </a:rPr>
              <a:t>	</a:t>
            </a:r>
            <a:r>
              <a:rPr lang="en-AU" sz="2700" b="1" dirty="0">
                <a:solidFill>
                  <a:srgbClr val="2CF43F"/>
                </a:solidFill>
              </a:rPr>
              <a:t>new laws, developments and funding for business in 2025</a:t>
            </a:r>
            <a:br>
              <a:rPr lang="en-AU" sz="2400" b="1" dirty="0">
                <a:solidFill>
                  <a:srgbClr val="2CF43F"/>
                </a:solidFill>
              </a:rPr>
            </a:br>
            <a:br>
              <a:rPr lang="en-AU" sz="2400" b="1" dirty="0">
                <a:solidFill>
                  <a:srgbClr val="2CF43F"/>
                </a:solidFill>
              </a:rPr>
            </a:br>
            <a:r>
              <a:rPr lang="en-AU" sz="2000" b="1" dirty="0">
                <a:solidFill>
                  <a:schemeClr val="bg1"/>
                </a:solidFill>
              </a:rPr>
              <a:t>	7 march 2025 - 10.00am – 4.00pm (</a:t>
            </a:r>
            <a:r>
              <a:rPr lang="en-AU" sz="2000" b="1" dirty="0" err="1">
                <a:solidFill>
                  <a:schemeClr val="bg1"/>
                </a:solidFill>
              </a:rPr>
              <a:t>aedt</a:t>
            </a:r>
            <a:r>
              <a:rPr lang="en-AU" sz="2000" b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C9A714-5E10-B500-D110-FDF4E733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15BA3748-626F-5B9E-6F7A-551AD8587353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86772" y="5059992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28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www.aebn.com.au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C373D-64CA-FA62-B4F5-EA520FD8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3C599-5E4B-4CC2-943A-E1B4218D5E3C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C4938-F06D-2E20-3939-A12043E60A44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C45E4E-D829-4864-6AFE-8346E422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AEC6107-71F8-8F45-E0D9-FD74CC76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2C9792-EA4B-B45F-E1CA-3ACCE6F7F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C00F0DB6-6E7B-908F-B453-CA0140E55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CD2A5804-5FCB-3D09-0D66-86A1ECA59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80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 amt="0"/>
            </a:blip>
            <a:stretch>
              <a:fillRect t="-8999" b="-899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88" name="Google Shape;88;p13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br>
              <a:rPr lang="en-A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A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br>
              <a:rPr lang="en-A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91" name="Google Shape;91;p13"/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4892350" y="723900"/>
            <a:ext cx="72996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AC1CF"/>
              </a:buClr>
              <a:buSzPts val="2000"/>
              <a:buFont typeface="Open Sans"/>
              <a:buNone/>
            </a:pPr>
            <a:r>
              <a:rPr lang="en-AU" sz="2400">
                <a:solidFill>
                  <a:srgbClr val="DAC1CF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en-AU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Zoom tips for Delegates </a:t>
            </a:r>
            <a:endParaRPr sz="20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454750" y="2229988"/>
            <a:ext cx="49605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</a:pPr>
            <a:r>
              <a:rPr lang="en-A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Double click your screen for Full Screen Mode.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</a:pPr>
            <a:r>
              <a:rPr lang="en-A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Speaker mode will show presentation in full screen.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6653000" y="2230000"/>
            <a:ext cx="51561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</a:pPr>
            <a:r>
              <a:rPr lang="en-A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Questions: To ask a question, please click Q&amp;A (located on the toolbar on the bottom of your screen).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8" name="Google Shape;98;p13"/>
          <p:cNvGrpSpPr/>
          <p:nvPr/>
        </p:nvGrpSpPr>
        <p:grpSpPr>
          <a:xfrm>
            <a:off x="676074" y="3113511"/>
            <a:ext cx="5100704" cy="3257817"/>
            <a:chOff x="676025" y="3078851"/>
            <a:chExt cx="4625650" cy="2954400"/>
          </a:xfrm>
        </p:grpSpPr>
        <p:sp>
          <p:nvSpPr>
            <p:cNvPr id="99" name="Google Shape;99;p13"/>
            <p:cNvSpPr/>
            <p:nvPr/>
          </p:nvSpPr>
          <p:spPr>
            <a:xfrm>
              <a:off x="676025" y="3739075"/>
              <a:ext cx="3078900" cy="16338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stria"/>
                <a:ea typeface="Lustria"/>
                <a:cs typeface="Lustria"/>
                <a:sym typeface="Lustria"/>
              </a:endParaRPr>
            </a:p>
          </p:txBody>
        </p:sp>
        <p:pic>
          <p:nvPicPr>
            <p:cNvPr id="100" name="Google Shape;100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6847" y="3798152"/>
              <a:ext cx="2977260" cy="1511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3"/>
            <p:cNvSpPr/>
            <p:nvPr/>
          </p:nvSpPr>
          <p:spPr>
            <a:xfrm>
              <a:off x="3348975" y="3078851"/>
              <a:ext cx="1952700" cy="29544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ustria"/>
                <a:ea typeface="Lustria"/>
                <a:cs typeface="Lustria"/>
                <a:sym typeface="Lustria"/>
              </a:endParaRPr>
            </a:p>
          </p:txBody>
        </p:sp>
        <p:pic>
          <p:nvPicPr>
            <p:cNvPr id="102" name="Google Shape;102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7934" y="3137176"/>
              <a:ext cx="1854501" cy="2837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" name="Google Shape;10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1550" y="3113488"/>
            <a:ext cx="3938999" cy="218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579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BA878-A970-D50F-9EB9-BBE8A8DBB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DD5DDDF0-FB79-B547-9BB3-A52D72A3B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7D2C-7864-9357-678A-4F765588E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2D40F-965D-58AD-DC01-CFA5C5CD3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000" b="1" dirty="0">
                <a:solidFill>
                  <a:schemeClr val="bg1"/>
                </a:solidFill>
              </a:rPr>
              <a:t>New mandatory climate-related financial disclosure laws | update on </a:t>
            </a:r>
            <a:r>
              <a:rPr lang="en-AU" sz="2000" b="1" dirty="0" err="1">
                <a:solidFill>
                  <a:schemeClr val="bg1"/>
                </a:solidFill>
              </a:rPr>
              <a:t>esg</a:t>
            </a:r>
            <a:r>
              <a:rPr lang="en-AU" sz="2000" b="1" dirty="0">
                <a:solidFill>
                  <a:schemeClr val="bg1"/>
                </a:solidFill>
              </a:rPr>
              <a:t> regulations in 	Australia and abroad | turning your climate and net zero strategy into transition plan</a:t>
            </a:r>
            <a:br>
              <a:rPr lang="en-AU" sz="1300" dirty="0">
                <a:solidFill>
                  <a:srgbClr val="2CF43F"/>
                </a:solidFill>
              </a:rPr>
            </a:b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Victoria cross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Partner, Corporate Sustainability and Climate Change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erm</a:t>
            </a:r>
            <a:br>
              <a:rPr lang="en-AU" sz="1800" b="1" dirty="0">
                <a:solidFill>
                  <a:schemeClr val="bg1"/>
                </a:solidFill>
              </a:rPr>
            </a:br>
            <a:endParaRPr lang="en-AU" sz="18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3396B2-BEF9-E946-401B-F98BAA5F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484244D5-5279-9FF2-3580-2A55326912DE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C6269F-26B0-D715-BB97-3FD2A1B36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A32764-C500-38D1-181E-A76C5FEE5BF1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0EBF7-6A19-ED4B-A6B0-CF2756BCE568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EDFA3F9-9833-26F0-54C5-48556D202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40EF45F-6D9C-2A90-CCFC-33F9D770C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DE9920-9536-3306-2FBA-40D32853B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0A07BEE0-446B-9C44-8071-FCF914832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9FA76B02-F5AC-FB2B-218B-B3BF9E722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7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FA99B-8D32-8219-AD18-E254BE8A1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9153991-5F99-0410-DF2C-C7EEBE620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ACABF-FC60-8AE5-4B46-AF2F0304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4BF2E-AE69-51F5-18B5-BE88F8E9D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31993"/>
          </a:xfr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txBody>
          <a:bodyPr anchor="t">
            <a:normAutofit fontScale="90000"/>
          </a:bodyPr>
          <a:lstStyle/>
          <a:p>
            <a:pPr>
              <a:tabLst>
                <a:tab pos="625475" algn="l"/>
              </a:tabLst>
            </a:pP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1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</a:t>
            </a:r>
            <a:r>
              <a:rPr lang="en-AU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b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A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AU" sz="3600" b="1" dirty="0">
                <a:solidFill>
                  <a:srgbClr val="2CF43F"/>
                </a:solidFill>
              </a:rPr>
              <a:t>2025 </a:t>
            </a:r>
            <a:r>
              <a:rPr lang="en-AU" sz="3600" b="1" dirty="0" err="1">
                <a:solidFill>
                  <a:srgbClr val="2CF43F"/>
                </a:solidFill>
              </a:rPr>
              <a:t>aebn</a:t>
            </a:r>
            <a:r>
              <a:rPr lang="en-AU" sz="3600" b="1" dirty="0">
                <a:solidFill>
                  <a:srgbClr val="2CF43F"/>
                </a:solidFill>
              </a:rPr>
              <a:t> national conference on environment, 	climate change and energy webinar – </a:t>
            </a:r>
            <a:r>
              <a:rPr lang="en-AU" sz="3600" b="1" cap="none" dirty="0">
                <a:solidFill>
                  <a:srgbClr val="2CF43F"/>
                </a:solidFill>
                <a:latin typeface="Arial Narrow" panose="020B0606020202030204" pitchFamily="34" charset="0"/>
              </a:rPr>
              <a:t>7 March 2025</a:t>
            </a:r>
            <a:br>
              <a:rPr lang="en-AU" sz="18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</a:t>
            </a: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900" dirty="0">
                <a:solidFill>
                  <a:srgbClr val="2CF43F"/>
                </a:solidFill>
              </a:rPr>
              <a:t>  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2000" b="1" i="1" dirty="0">
                <a:solidFill>
                  <a:schemeClr val="bg1"/>
                </a:solidFill>
              </a:rPr>
              <a:t>issues arising in 2025</a:t>
            </a:r>
            <a:r>
              <a:rPr lang="en-AU" sz="2000" b="1" dirty="0">
                <a:solidFill>
                  <a:schemeClr val="bg1"/>
                </a:solidFill>
              </a:rPr>
              <a:t>:  safeguard mechanism updates and deadlines | Market interactions/</a:t>
            </a:r>
            <a:r>
              <a:rPr lang="en-AU" sz="2000" b="1" dirty="0" err="1">
                <a:solidFill>
                  <a:schemeClr val="bg1"/>
                </a:solidFill>
              </a:rPr>
              <a:t>accu</a:t>
            </a:r>
            <a:r>
              <a:rPr lang="en-AU" sz="2000" b="1" dirty="0">
                <a:solidFill>
                  <a:schemeClr val="bg1"/>
                </a:solidFill>
              </a:rPr>
              <a:t> 	scheme | emerging markets | the new guarantee of origin legislation and responsibilities of 	businesses 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br>
              <a:rPr lang="en-AU" sz="1300" dirty="0">
                <a:solidFill>
                  <a:srgbClr val="2CF43F"/>
                </a:solidFill>
              </a:rPr>
            </a:br>
            <a:r>
              <a:rPr lang="en-AU" sz="1300" dirty="0">
                <a:solidFill>
                  <a:srgbClr val="2CF43F"/>
                </a:solidFill>
              </a:rPr>
              <a:t>	</a:t>
            </a:r>
            <a:r>
              <a:rPr lang="en-AU" sz="1800" b="1" dirty="0">
                <a:solidFill>
                  <a:schemeClr val="bg1"/>
                </a:solidFill>
              </a:rPr>
              <a:t>jane </a:t>
            </a:r>
            <a:r>
              <a:rPr lang="en-AU" sz="1800" b="1" dirty="0" err="1">
                <a:solidFill>
                  <a:schemeClr val="bg1"/>
                </a:solidFill>
              </a:rPr>
              <a:t>wardlaw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general manager, national greenhouse and energy reporting &amp; safeguard branch</a:t>
            </a:r>
            <a:br>
              <a:rPr lang="en-AU" sz="1800" b="1" dirty="0">
                <a:solidFill>
                  <a:schemeClr val="bg1"/>
                </a:solidFill>
              </a:rPr>
            </a:br>
            <a:r>
              <a:rPr lang="en-AU" sz="1800" b="1" dirty="0">
                <a:solidFill>
                  <a:schemeClr val="bg1"/>
                </a:solidFill>
              </a:rPr>
              <a:t>	clean energy regulator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9ACEC6-406C-4742-2391-D92967B90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7">
            <a:extLst>
              <a:ext uri="{FF2B5EF4-FFF2-40B4-BE49-F238E27FC236}">
                <a16:creationId xmlns:a16="http://schemas.microsoft.com/office/drawing/2014/main" id="{5E102FA2-EA85-B7BD-9CC0-B76428DFF9F0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76016" y="5010849"/>
            <a:ext cx="5100808" cy="19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the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6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Environment Business Network (AEBN)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1400" b="1" kern="0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association with our Principal Partners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AU" altLang="en-US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altLang="en-US" sz="1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9F485B-BAB8-7A49-DB58-200C748C3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04800"/>
            <a:ext cx="3982423" cy="15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CAFDC-E3CA-4076-1A61-781683D97D15}"/>
              </a:ext>
            </a:extLst>
          </p:cNvPr>
          <p:cNvSpPr txBox="1"/>
          <p:nvPr/>
        </p:nvSpPr>
        <p:spPr>
          <a:xfrm>
            <a:off x="11067947" y="6945577"/>
            <a:ext cx="6065967" cy="76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9E35B-CC47-EE62-B52A-21554B70BC62}"/>
              </a:ext>
            </a:extLst>
          </p:cNvPr>
          <p:cNvSpPr txBox="1"/>
          <p:nvPr/>
        </p:nvSpPr>
        <p:spPr>
          <a:xfrm>
            <a:off x="7757909" y="5259601"/>
            <a:ext cx="330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9C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PARTNERS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5B6FAEE-A97F-489F-C65A-73A9BE26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AF3759A-B61C-B54F-FAA5-3F208DDE4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19BF7E-27C0-40B9-D6EA-B09AAAEE6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2" y="5635077"/>
            <a:ext cx="1812499" cy="643569"/>
          </a:xfrm>
          <a:prstGeom prst="rect">
            <a:avLst/>
          </a:prstGeom>
        </p:spPr>
      </p:pic>
      <p:pic>
        <p:nvPicPr>
          <p:cNvPr id="17" name="Picture 16" descr="A logo for a lawyer&#10;&#10;AI-generated content may be incorrect.">
            <a:extLst>
              <a:ext uri="{FF2B5EF4-FFF2-40B4-BE49-F238E27FC236}">
                <a16:creationId xmlns:a16="http://schemas.microsoft.com/office/drawing/2014/main" id="{A55BBC68-9C2E-BA14-030F-154ABCF0B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3" y="5622593"/>
            <a:ext cx="1508519" cy="1027076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3CF2F8F5-FE93-2026-F8CE-8EBECD643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94" y="5640258"/>
            <a:ext cx="1812500" cy="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0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904783-1E2B-CC46-9B08-C6FFBDDF68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Climate policies in 2025</a:t>
            </a:r>
            <a:endParaRPr lang="en-US" sz="40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BA0732-C5DE-0240-86F1-18633A624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23" y="3942892"/>
            <a:ext cx="4940483" cy="10001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/>
              <a:t>Jane Wardlaw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/>
              <a:t>General Manager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a typeface="Calibri"/>
                <a:cs typeface="Calibri"/>
              </a:rPr>
              <a:t>Scheme Operations Division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454A32-E6B3-054F-AC1A-CE61AAEFB4F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March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99132-18D3-6348-EF02-B4BB13173A1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A blue sky in the distance with a few clouds and up close is a crane mining.">
            <a:extLst>
              <a:ext uri="{FF2B5EF4-FFF2-40B4-BE49-F238E27FC236}">
                <a16:creationId xmlns:a16="http://schemas.microsoft.com/office/drawing/2014/main" id="{ECA1EEAE-561B-B119-AD68-C52FC6A1BAEF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" b="23"/>
          <a:stretch/>
        </p:blipFill>
        <p:spPr/>
      </p:pic>
    </p:spTree>
    <p:extLst>
      <p:ext uri="{BB962C8B-B14F-4D97-AF65-F5344CB8AC3E}">
        <p14:creationId xmlns:p14="http://schemas.microsoft.com/office/powerpoint/2010/main" val="218387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76755-8BFE-C8FF-6612-4328C57D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1DF060-9441-D65F-161A-ABE0DCB7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F2048-6E1E-3F8A-2D90-A1DA2DF40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SzPct val="150000"/>
              <a:buFont typeface="Arial" panose="020B0604020202020204" pitchFamily="34" charset="0"/>
              <a:buNone/>
            </a:pPr>
            <a:r>
              <a:rPr lang="en-US" dirty="0"/>
              <a:t>1 	Safeguard update</a:t>
            </a:r>
          </a:p>
          <a:p>
            <a:pPr marL="514350" indent="-514350">
              <a:buAutoNum type="arabicPlain" startAt="2"/>
            </a:pPr>
            <a:r>
              <a:rPr lang="en-US" dirty="0"/>
              <a:t>Market interactions/ACCU Scheme</a:t>
            </a:r>
          </a:p>
          <a:p>
            <a:pPr marL="514350" indent="-514350">
              <a:buAutoNum type="arabicPlain" startAt="3"/>
            </a:pPr>
            <a:r>
              <a:rPr lang="en-US" dirty="0"/>
              <a:t>Emerging markets</a:t>
            </a:r>
          </a:p>
          <a:p>
            <a:pPr marL="514350" indent="-514350">
              <a:buAutoNum type="arabicPlain" startAt="3"/>
            </a:pPr>
            <a:r>
              <a:rPr lang="en-US" dirty="0">
                <a:ea typeface="Calibri"/>
                <a:cs typeface="Calibri"/>
              </a:rPr>
              <a:t>Questions</a:t>
            </a:r>
          </a:p>
          <a:p>
            <a:pPr marL="514350" indent="-514350">
              <a:buAutoNum type="arabicPlain" startAt="6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9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8D5F99-7CCF-9B4B-902E-B556CC305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Safeguard Mechanism update</a:t>
            </a:r>
            <a:endParaRPr lang="en-US" sz="1100" b="0" i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C2E749-AA95-F543-914D-2FD7BE170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073545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ER">
  <a:themeElements>
    <a:clrScheme name="CER colour palette">
      <a:dk1>
        <a:sysClr val="windowText" lastClr="000000"/>
      </a:dk1>
      <a:lt1>
        <a:sysClr val="window" lastClr="FFFFFF"/>
      </a:lt1>
      <a:dk2>
        <a:srgbClr val="454743"/>
      </a:dk2>
      <a:lt2>
        <a:srgbClr val="E8E8E8"/>
      </a:lt2>
      <a:accent1>
        <a:srgbClr val="9FB76F"/>
      </a:accent1>
      <a:accent2>
        <a:srgbClr val="FCBA5C"/>
      </a:accent2>
      <a:accent3>
        <a:srgbClr val="006C93"/>
      </a:accent3>
      <a:accent4>
        <a:srgbClr val="4FC2CC"/>
      </a:accent4>
      <a:accent5>
        <a:srgbClr val="C34D33"/>
      </a:accent5>
      <a:accent6>
        <a:srgbClr val="FA9607"/>
      </a:accent6>
      <a:hlink>
        <a:srgbClr val="00516E"/>
      </a:hlink>
      <a:folHlink>
        <a:srgbClr val="74747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feguard slide deck" id="{E055429A-0F35-46E0-92C6-B1FE74A87CB9}" vid="{388ED837-D5F3-45C4-9270-14F7A1E1694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ER colour palette">
    <a:dk1>
      <a:sysClr val="windowText" lastClr="000000"/>
    </a:dk1>
    <a:lt1>
      <a:sysClr val="window" lastClr="FFFFFF"/>
    </a:lt1>
    <a:dk2>
      <a:srgbClr val="454743"/>
    </a:dk2>
    <a:lt2>
      <a:srgbClr val="E8E8E8"/>
    </a:lt2>
    <a:accent1>
      <a:srgbClr val="9FB76F"/>
    </a:accent1>
    <a:accent2>
      <a:srgbClr val="FCBA5C"/>
    </a:accent2>
    <a:accent3>
      <a:srgbClr val="006C93"/>
    </a:accent3>
    <a:accent4>
      <a:srgbClr val="4FC2CC"/>
    </a:accent4>
    <a:accent5>
      <a:srgbClr val="C34D33"/>
    </a:accent5>
    <a:accent6>
      <a:srgbClr val="FA9607"/>
    </a:accent6>
    <a:hlink>
      <a:srgbClr val="00516E"/>
    </a:hlink>
    <a:folHlink>
      <a:srgbClr val="7474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2079</Words>
  <Application>Microsoft Office PowerPoint</Application>
  <PresentationFormat>Widescreen</PresentationFormat>
  <Paragraphs>173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Aptos</vt:lpstr>
      <vt:lpstr>Arial</vt:lpstr>
      <vt:lpstr>Arial Narrow</vt:lpstr>
      <vt:lpstr>Calibri</vt:lpstr>
      <vt:lpstr>Calisto MT</vt:lpstr>
      <vt:lpstr>Cambria</vt:lpstr>
      <vt:lpstr>Google Sans</vt:lpstr>
      <vt:lpstr>Lustria</vt:lpstr>
      <vt:lpstr>Museo Sans 500</vt:lpstr>
      <vt:lpstr>MuseoSans300</vt:lpstr>
      <vt:lpstr>Open Sans</vt:lpstr>
      <vt:lpstr>Poppins</vt:lpstr>
      <vt:lpstr>Symbol</vt:lpstr>
      <vt:lpstr>Univers Condensed</vt:lpstr>
      <vt:lpstr>ChronicleVTI</vt:lpstr>
      <vt:lpstr>ChronicleVTI</vt:lpstr>
      <vt:lpstr>1_CER</vt:lpstr>
      <vt:lpstr>            aebn webinar      2025 aebn national conference on environment,  climate change and energy      new laws, developments and funding for business in 2025   7 march 2025 - 10.00am – 4.00pm (aedt)</vt:lpstr>
      <vt:lpstr>            2025 aebn national conference on environment,  climate change and energy webinar – 7 March 2025      welcome and introduction    tina khoury  Chief Executive   Australian Environment Business Network (AEBN) </vt:lpstr>
      <vt:lpstr>            2025 aebn national conference on environment,  climate change and energy webinar – 7 March 2025      webinar guidance and welcome   Lelanie smuts  facilitator  Australian Environment Business Network (AEBN) </vt:lpstr>
      <vt:lpstr>PowerPoint Presentation</vt:lpstr>
      <vt:lpstr>                    2025 aebn national conference on environment,  climate change and energy webinar – 7 March 2025          New mandatory climate-related financial disclosure laws | update on esg regulations in  Australia and abroad | turning your climate and net zero strategy into transition plan   Victoria cross  Partner, Corporate Sustainability and Climate Change  erm </vt:lpstr>
      <vt:lpstr>                   2025 aebn national conference on environment,  climate change and energy webinar – 7 March 2025          issues arising in 2025:  safeguard mechanism updates and deadlines | Market interactions/accu  scheme | emerging markets | the new guarantee of origin legislation and responsibilities of  businesses     jane wardlaw  general manager, national greenhouse and energy reporting &amp; safeguard branch  clean energy regulator</vt:lpstr>
      <vt:lpstr>Climate policies in 2025</vt:lpstr>
      <vt:lpstr>Overview</vt:lpstr>
      <vt:lpstr>Safeguard Mechanism update</vt:lpstr>
      <vt:lpstr>Australia’s commitment to the 2030 43% emissions reduction is a legislated international commitment</vt:lpstr>
      <vt:lpstr>Key dates under the reformed Safeguard Mechanism</vt:lpstr>
      <vt:lpstr>Surrender ACCUs and SMCs</vt:lpstr>
      <vt:lpstr>Communication, engagement and transparency are key aspects of implementation</vt:lpstr>
      <vt:lpstr>Emissions reduction will be key to meeting Safeguard obligations</vt:lpstr>
      <vt:lpstr>Market Interactions/ACCU Scheme</vt:lpstr>
      <vt:lpstr>Safeguard facilities will play a pivotal role in the integrity of the ACCU Scheme</vt:lpstr>
      <vt:lpstr>Record ACCU issuance in 2024</vt:lpstr>
      <vt:lpstr>ACCU holdings increased to 49.9 million at the end of Q4 2024</vt:lpstr>
      <vt:lpstr>You can have confidence in the integrity of ACCUs</vt:lpstr>
      <vt:lpstr>Emerging markets</vt:lpstr>
      <vt:lpstr>Nature Repair Market </vt:lpstr>
      <vt:lpstr>Guarantee of Origin</vt:lpstr>
      <vt:lpstr>Thank you</vt:lpstr>
      <vt:lpstr>                   2025 aebn national conference on environment,  climate change and energy webinar – 7 March 2025          TEA BREAK   (PLEASE RETURN AT 11.55AM)</vt:lpstr>
      <vt:lpstr>                   2025 aebn national conference on environment,  climate change and energy webinar – 7 March 2025          renewable energy for corporates:  NAVIGATING THE RENEWABLE ENERGY Transition:   the CHALLENGES AND STRATEGIES FOR CORPORATES    Gilles walgenwitz  Partner and General Manager, Energy Markets  ERM </vt:lpstr>
      <vt:lpstr>                   2025 aebn national conference on environment,  climate change and energy webinar – 7 March 2025          commonwealth, qld, wa, nt, tas –       a legal perspective of  the changes in 2025 including recent trends in prosecutions    Gabrielle guthrie  principal    Guthrie legal</vt:lpstr>
      <vt:lpstr>                   2025 aebn national conference on environment,  climate change and energy webinar – 7 March 2025          lunch BREAK   (PLEASE RETURN AT 1.40pm)</vt:lpstr>
      <vt:lpstr>                   2025 aebn national conference on environment,  climate change and energy webinar – 7 March 2025          Victoria –       environmental compliance changes in 2025 | initiatives for businesses with operations in  Victoria and EPA Victoria’s expectations of Victorian businesses    LEE MIEZIS  CHIEF EXECUTIVE OFFICER  EPA VICTORIA </vt:lpstr>
      <vt:lpstr>                   2025 aebn national conference on environment,  climate change and energy webinar – 7 March 2025          Victoria –       A LEGAL PERSPECTIVE ON ENVIRONMENTAL LAWS IN VICTORIA | TRENDS IN ENFORCEMENT IN  VICTORIA…    STEFAN FIEDLER  PRINCIPAL  RUSSELL KENNEDY LAWYERS</vt:lpstr>
      <vt:lpstr>                   2025 aebn national conference on environment,  climate change and energy webinar – 7 March 2025          NEW SOUTH WALES –       NSW CLIMATE CHANGE POLICY AND CLIMATE CHANGE ACTION PLAN 2023-26 | PROTECTION OF THE  ENVIRONMENT POLICY FOR Sustainable construction | climate change mitigation and  adaptation plans and best practice guidance    kay baxter  manager policy – nsw epa </vt:lpstr>
      <vt:lpstr>                   2025 aebn national conference on environment,  climate change and energy webinar – 7 March 2025          tea BREAK   (PLEASE RETURN AT 3.15pm)</vt:lpstr>
      <vt:lpstr>                   2025 aebn national conference on environment,  climate change and energy webinar – 7 March 2025          south Australia –       environmental and climate change compliance changes for 2025 – what businesses need  to know   Kathryn bellette  director policy assessment and finance, sa epa </vt:lpstr>
      <vt:lpstr>                   2025 aebn national conference on environment,  climate change and energy webinar – 7 March 2025                funding and grants from across Australia for businesses     ANDREA YTUARTE ORANTES  SENIOR CONSULTANT  ANTHESIS </vt:lpstr>
      <vt:lpstr>            aebn webinar      2025 aebn national conference on environment,  climate change and energy      new laws, developments and funding for business in 2025   7 march 2025 - 10.00am – 4.00pm (aedt)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series  The new Victorian environment protection laws  effective 1 July 2021</dc:title>
  <dc:creator>tina newton</dc:creator>
  <cp:lastModifiedBy>Tina Khoury - AEBN</cp:lastModifiedBy>
  <cp:revision>19</cp:revision>
  <dcterms:created xsi:type="dcterms:W3CDTF">2021-06-15T00:13:27Z</dcterms:created>
  <dcterms:modified xsi:type="dcterms:W3CDTF">2025-03-06T05:47:21Z</dcterms:modified>
</cp:coreProperties>
</file>