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0"/>
  </p:notesMasterIdLst>
  <p:handoutMasterIdLst>
    <p:handoutMasterId r:id="rId121"/>
  </p:handoutMasterIdLst>
  <p:sldIdLst>
    <p:sldId id="544" r:id="rId2"/>
    <p:sldId id="548" r:id="rId3"/>
    <p:sldId id="543" r:id="rId4"/>
    <p:sldId id="258" r:id="rId5"/>
    <p:sldId id="259" r:id="rId6"/>
    <p:sldId id="260" r:id="rId7"/>
    <p:sldId id="511" r:id="rId8"/>
    <p:sldId id="262" r:id="rId9"/>
    <p:sldId id="263" r:id="rId10"/>
    <p:sldId id="264" r:id="rId11"/>
    <p:sldId id="265" r:id="rId12"/>
    <p:sldId id="266" r:id="rId13"/>
    <p:sldId id="391" r:id="rId14"/>
    <p:sldId id="269" r:id="rId15"/>
    <p:sldId id="413" r:id="rId16"/>
    <p:sldId id="400" r:id="rId17"/>
    <p:sldId id="512" r:id="rId18"/>
    <p:sldId id="362" r:id="rId19"/>
    <p:sldId id="363" r:id="rId20"/>
    <p:sldId id="364" r:id="rId21"/>
    <p:sldId id="365" r:id="rId22"/>
    <p:sldId id="508" r:id="rId23"/>
    <p:sldId id="367" r:id="rId24"/>
    <p:sldId id="368" r:id="rId25"/>
    <p:sldId id="459" r:id="rId26"/>
    <p:sldId id="458" r:id="rId27"/>
    <p:sldId id="488" r:id="rId28"/>
    <p:sldId id="514" r:id="rId29"/>
    <p:sldId id="467" r:id="rId30"/>
    <p:sldId id="369" r:id="rId31"/>
    <p:sldId id="370" r:id="rId32"/>
    <p:sldId id="496" r:id="rId33"/>
    <p:sldId id="373" r:id="rId34"/>
    <p:sldId id="374" r:id="rId35"/>
    <p:sldId id="375" r:id="rId36"/>
    <p:sldId id="412" r:id="rId37"/>
    <p:sldId id="376" r:id="rId38"/>
    <p:sldId id="516" r:id="rId39"/>
    <p:sldId id="377" r:id="rId40"/>
    <p:sldId id="380" r:id="rId41"/>
    <p:sldId id="378" r:id="rId42"/>
    <p:sldId id="418" r:id="rId43"/>
    <p:sldId id="388" r:id="rId44"/>
    <p:sldId id="389" r:id="rId45"/>
    <p:sldId id="293" r:id="rId46"/>
    <p:sldId id="382" r:id="rId47"/>
    <p:sldId id="384" r:id="rId48"/>
    <p:sldId id="385" r:id="rId49"/>
    <p:sldId id="386" r:id="rId50"/>
    <p:sldId id="387" r:id="rId51"/>
    <p:sldId id="473" r:id="rId52"/>
    <p:sldId id="460" r:id="rId53"/>
    <p:sldId id="411" r:id="rId54"/>
    <p:sldId id="300" r:id="rId55"/>
    <p:sldId id="468" r:id="rId56"/>
    <p:sldId id="518" r:id="rId57"/>
    <p:sldId id="304" r:id="rId58"/>
    <p:sldId id="420" r:id="rId59"/>
    <p:sldId id="542" r:id="rId60"/>
    <p:sldId id="474" r:id="rId61"/>
    <p:sldId id="312" r:id="rId62"/>
    <p:sldId id="313" r:id="rId63"/>
    <p:sldId id="314" r:id="rId64"/>
    <p:sldId id="316" r:id="rId65"/>
    <p:sldId id="318" r:id="rId66"/>
    <p:sldId id="462" r:id="rId67"/>
    <p:sldId id="461" r:id="rId68"/>
    <p:sldId id="322" r:id="rId69"/>
    <p:sldId id="320" r:id="rId70"/>
    <p:sldId id="463" r:id="rId71"/>
    <p:sldId id="317" r:id="rId72"/>
    <p:sldId id="310" r:id="rId73"/>
    <p:sldId id="315" r:id="rId74"/>
    <p:sldId id="308" r:id="rId75"/>
    <p:sldId id="323" r:id="rId76"/>
    <p:sldId id="515" r:id="rId77"/>
    <p:sldId id="466" r:id="rId78"/>
    <p:sldId id="309" r:id="rId79"/>
    <p:sldId id="486" r:id="rId80"/>
    <p:sldId id="489" r:id="rId81"/>
    <p:sldId id="517" r:id="rId82"/>
    <p:sldId id="417" r:id="rId83"/>
    <p:sldId id="478" r:id="rId84"/>
    <p:sldId id="513" r:id="rId85"/>
    <p:sldId id="519" r:id="rId86"/>
    <p:sldId id="541" r:id="rId87"/>
    <p:sldId id="305" r:id="rId88"/>
    <p:sldId id="472" r:id="rId89"/>
    <p:sldId id="475" r:id="rId90"/>
    <p:sldId id="470" r:id="rId91"/>
    <p:sldId id="481" r:id="rId92"/>
    <p:sldId id="476" r:id="rId93"/>
    <p:sldId id="403" r:id="rId94"/>
    <p:sldId id="404" r:id="rId95"/>
    <p:sldId id="405" r:id="rId96"/>
    <p:sldId id="477" r:id="rId97"/>
    <p:sldId id="406" r:id="rId98"/>
    <p:sldId id="407" r:id="rId99"/>
    <p:sldId id="487" r:id="rId100"/>
    <p:sldId id="334" r:id="rId101"/>
    <p:sldId id="330" r:id="rId102"/>
    <p:sldId id="326" r:id="rId103"/>
    <p:sldId id="485" r:id="rId104"/>
    <p:sldId id="327" r:id="rId105"/>
    <p:sldId id="325" r:id="rId106"/>
    <p:sldId id="332" r:id="rId107"/>
    <p:sldId id="336" r:id="rId108"/>
    <p:sldId id="337" r:id="rId109"/>
    <p:sldId id="329" r:id="rId110"/>
    <p:sldId id="328" r:id="rId111"/>
    <p:sldId id="331" r:id="rId112"/>
    <p:sldId id="333" r:id="rId113"/>
    <p:sldId id="457" r:id="rId114"/>
    <p:sldId id="540" r:id="rId115"/>
    <p:sldId id="358" r:id="rId116"/>
    <p:sldId id="359" r:id="rId117"/>
    <p:sldId id="360" r:id="rId118"/>
    <p:sldId id="547" r:id="rId119"/>
  </p:sldIdLst>
  <p:sldSz cx="9144000" cy="6858000" type="screen4x3"/>
  <p:notesSz cx="6858000" cy="9947275"/>
  <p:defaultTextStyle>
    <a:defPPr>
      <a:defRPr lang="en-AU"/>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 Macfarlane" initials="RM" lastIdx="0" clrIdx="0">
    <p:extLst>
      <p:ext uri="{19B8F6BF-5375-455C-9EA6-DF929625EA0E}">
        <p15:presenceInfo xmlns:p15="http://schemas.microsoft.com/office/powerpoint/2012/main" userId="386eb95744e3e5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60F"/>
    <a:srgbClr val="000000"/>
    <a:srgbClr val="CC66FF"/>
    <a:srgbClr val="F9E29F"/>
    <a:srgbClr val="BFC4EB"/>
    <a:srgbClr val="FFFF00"/>
    <a:srgbClr val="00CCFF"/>
    <a:srgbClr val="B0B6E6"/>
    <a:srgbClr val="FFFFCC"/>
    <a:srgbClr val="838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4249" autoAdjust="0"/>
  </p:normalViewPr>
  <p:slideViewPr>
    <p:cSldViewPr>
      <p:cViewPr>
        <p:scale>
          <a:sx n="57" d="100"/>
          <a:sy n="57" d="100"/>
        </p:scale>
        <p:origin x="6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134"/>
    </p:cViewPr>
  </p:sorterViewPr>
  <p:notesViewPr>
    <p:cSldViewPr>
      <p:cViewPr varScale="1">
        <p:scale>
          <a:sx n="56" d="100"/>
          <a:sy n="56" d="100"/>
        </p:scale>
        <p:origin x="-1872"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a:p>
        </p:txBody>
      </p:sp>
      <p:sp>
        <p:nvSpPr>
          <p:cNvPr id="54275" name="Rectangle 3"/>
          <p:cNvSpPr>
            <a:spLocks noGrp="1" noChangeArrowheads="1"/>
          </p:cNvSpPr>
          <p:nvPr>
            <p:ph type="dt" sz="quarter" idx="1"/>
          </p:nvPr>
        </p:nvSpPr>
        <p:spPr bwMode="auto">
          <a:xfrm>
            <a:off x="388620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a:p>
        </p:txBody>
      </p:sp>
      <p:sp>
        <p:nvSpPr>
          <p:cNvPr id="54276" name="Rectangle 4"/>
          <p:cNvSpPr>
            <a:spLocks noGrp="1" noChangeArrowheads="1"/>
          </p:cNvSpPr>
          <p:nvPr>
            <p:ph type="ftr" sz="quarter" idx="2"/>
          </p:nvPr>
        </p:nvSpPr>
        <p:spPr bwMode="auto">
          <a:xfrm>
            <a:off x="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a:p>
        </p:txBody>
      </p:sp>
      <p:sp>
        <p:nvSpPr>
          <p:cNvPr id="54277" name="Rectangle 5"/>
          <p:cNvSpPr>
            <a:spLocks noGrp="1" noChangeArrowheads="1"/>
          </p:cNvSpPr>
          <p:nvPr>
            <p:ph type="sldNum" sz="quarter" idx="3"/>
          </p:nvPr>
        </p:nvSpPr>
        <p:spPr bwMode="auto">
          <a:xfrm>
            <a:off x="388620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10E50DD0-9152-4657-BE1C-EA1D85DC9D0C}" type="slidenum">
              <a:rPr lang="en-AU" altLang="en-US"/>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98788"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a:p>
        </p:txBody>
      </p:sp>
      <p:sp>
        <p:nvSpPr>
          <p:cNvPr id="59395" name="Rectangle 3"/>
          <p:cNvSpPr>
            <a:spLocks noGrp="1" noChangeArrowheads="1"/>
          </p:cNvSpPr>
          <p:nvPr>
            <p:ph type="dt" idx="1"/>
          </p:nvPr>
        </p:nvSpPr>
        <p:spPr bwMode="auto">
          <a:xfrm>
            <a:off x="3921125" y="0"/>
            <a:ext cx="2921000"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a:p>
        </p:txBody>
      </p:sp>
      <p:sp>
        <p:nvSpPr>
          <p:cNvPr id="119812" name="Rectangle 4"/>
          <p:cNvSpPr>
            <a:spLocks noGrp="1" noRot="1" noChangeAspect="1" noChangeArrowheads="1" noTextEdit="1"/>
          </p:cNvSpPr>
          <p:nvPr>
            <p:ph type="sldImg" idx="2"/>
          </p:nvPr>
        </p:nvSpPr>
        <p:spPr bwMode="auto">
          <a:xfrm>
            <a:off x="927100" y="763588"/>
            <a:ext cx="4987925" cy="3741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922338" y="4733925"/>
            <a:ext cx="4997450" cy="450532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9398" name="Rectangle 6"/>
          <p:cNvSpPr>
            <a:spLocks noGrp="1" noChangeArrowheads="1"/>
          </p:cNvSpPr>
          <p:nvPr>
            <p:ph type="ftr" sz="quarter" idx="4"/>
          </p:nvPr>
        </p:nvSpPr>
        <p:spPr bwMode="auto">
          <a:xfrm>
            <a:off x="0" y="9467850"/>
            <a:ext cx="2998788"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a:p>
        </p:txBody>
      </p:sp>
      <p:sp>
        <p:nvSpPr>
          <p:cNvPr id="59399" name="Rectangle 7"/>
          <p:cNvSpPr>
            <a:spLocks noGrp="1" noChangeArrowheads="1"/>
          </p:cNvSpPr>
          <p:nvPr>
            <p:ph type="sldNum" sz="quarter" idx="5"/>
          </p:nvPr>
        </p:nvSpPr>
        <p:spPr bwMode="auto">
          <a:xfrm>
            <a:off x="3921125" y="9467850"/>
            <a:ext cx="2921000"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CD15A9C5-3248-4865-A975-A208C9C899D4}"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a:t>
            </a:fld>
            <a:endParaRPr lang="en-AU" altLang="en-US" sz="1200" dirty="0"/>
          </a:p>
        </p:txBody>
      </p:sp>
    </p:spTree>
    <p:extLst>
      <p:ext uri="{BB962C8B-B14F-4D97-AF65-F5344CB8AC3E}">
        <p14:creationId xmlns:p14="http://schemas.microsoft.com/office/powerpoint/2010/main" val="166899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85FEC6BB-CE03-48E4-B976-6C2DA80D5FC7}" type="slidenum">
              <a:rPr lang="en-AU" altLang="en-US" sz="1200"/>
              <a:pPr eaLnBrk="1" hangingPunct="1"/>
              <a:t>13</a:t>
            </a:fld>
            <a:endParaRPr lang="en-AU" altLang="en-US" sz="1200"/>
          </a:p>
        </p:txBody>
      </p:sp>
    </p:spTree>
    <p:extLst>
      <p:ext uri="{BB962C8B-B14F-4D97-AF65-F5344CB8AC3E}">
        <p14:creationId xmlns:p14="http://schemas.microsoft.com/office/powerpoint/2010/main" val="21340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73B1752-A69C-47D3-AB7A-6C9930147DB8}" type="slidenum">
              <a:rPr lang="en-AU" altLang="en-US" sz="1200"/>
              <a:pPr eaLnBrk="1" hangingPunct="1"/>
              <a:t>14</a:t>
            </a:fld>
            <a:endParaRPr lang="en-AU" altLang="en-US" sz="120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861337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15</a:t>
            </a:fld>
            <a:endParaRPr lang="en-AU" altLang="en-US" sz="1200"/>
          </a:p>
        </p:txBody>
      </p:sp>
    </p:spTree>
    <p:extLst>
      <p:ext uri="{BB962C8B-B14F-4D97-AF65-F5344CB8AC3E}">
        <p14:creationId xmlns:p14="http://schemas.microsoft.com/office/powerpoint/2010/main" val="35787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400" eaLnBrk="1" hangingPunct="1"/>
            <a:fld id="{1C8A8DAD-52D7-48A1-866F-5C9156F2D5B1}" type="slidenum">
              <a:rPr lang="en-AU" altLang="en-US" sz="1200"/>
              <a:pPr defTabSz="914400" eaLnBrk="1" hangingPunct="1"/>
              <a:t>16</a:t>
            </a:fld>
            <a:endParaRPr lang="en-AU" altLang="en-US" sz="1200"/>
          </a:p>
        </p:txBody>
      </p:sp>
    </p:spTree>
    <p:extLst>
      <p:ext uri="{BB962C8B-B14F-4D97-AF65-F5344CB8AC3E}">
        <p14:creationId xmlns:p14="http://schemas.microsoft.com/office/powerpoint/2010/main" val="9672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17</a:t>
            </a:fld>
            <a:endParaRPr lang="en-AU" altLang="en-US" sz="1200"/>
          </a:p>
        </p:txBody>
      </p:sp>
    </p:spTree>
    <p:extLst>
      <p:ext uri="{BB962C8B-B14F-4D97-AF65-F5344CB8AC3E}">
        <p14:creationId xmlns:p14="http://schemas.microsoft.com/office/powerpoint/2010/main" val="412509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925513" y="763588"/>
            <a:ext cx="4989512" cy="3741737"/>
          </a:xfrm>
          <a:solidFill>
            <a:srgbClr val="FFFFFF"/>
          </a:solidFill>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a:p>
        </p:txBody>
      </p:sp>
      <p:sp>
        <p:nvSpPr>
          <p:cNvPr id="63492"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5270A0F-A98A-4DCC-9B17-9FF1A8C8E87B}" type="slidenum">
              <a:rPr lang="en-AU" altLang="en-US"/>
              <a:pPr algn="r" eaLnBrk="1" hangingPunct="1">
                <a:spcBef>
                  <a:spcPct val="0"/>
                </a:spcBef>
              </a:pPr>
              <a:t>19</a:t>
            </a:fld>
            <a:endParaRPr lang="en-AU" altLang="en-US"/>
          </a:p>
        </p:txBody>
      </p:sp>
    </p:spTree>
    <p:extLst>
      <p:ext uri="{BB962C8B-B14F-4D97-AF65-F5344CB8AC3E}">
        <p14:creationId xmlns:p14="http://schemas.microsoft.com/office/powerpoint/2010/main" val="4285275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925513" y="763588"/>
            <a:ext cx="4989512" cy="3741737"/>
          </a:xfrm>
          <a:solidFill>
            <a:srgbClr val="FFFFFF"/>
          </a:solidFill>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a:p>
        </p:txBody>
      </p:sp>
      <p:sp>
        <p:nvSpPr>
          <p:cNvPr id="65540"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68045CB-CA27-4279-B3BB-AC48F6670D7F}" type="slidenum">
              <a:rPr lang="en-AU" altLang="en-US"/>
              <a:pPr algn="r" eaLnBrk="1" hangingPunct="1">
                <a:spcBef>
                  <a:spcPct val="0"/>
                </a:spcBef>
              </a:pPr>
              <a:t>20</a:t>
            </a:fld>
            <a:endParaRPr lang="en-AU" altLang="en-US"/>
          </a:p>
        </p:txBody>
      </p:sp>
    </p:spTree>
    <p:extLst>
      <p:ext uri="{BB962C8B-B14F-4D97-AF65-F5344CB8AC3E}">
        <p14:creationId xmlns:p14="http://schemas.microsoft.com/office/powerpoint/2010/main" val="1504273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07A35-38C3-410D-84E5-327C2E7EB95C}" type="slidenum">
              <a:rPr lang="en-AU" altLang="en-US" smtClean="0"/>
              <a:pPr>
                <a:spcBef>
                  <a:spcPct val="0"/>
                </a:spcBef>
              </a:pPr>
              <a:t>21</a:t>
            </a:fld>
            <a:endParaRPr lang="en-AU" altLang="en-US"/>
          </a:p>
        </p:txBody>
      </p:sp>
    </p:spTree>
    <p:extLst>
      <p:ext uri="{BB962C8B-B14F-4D97-AF65-F5344CB8AC3E}">
        <p14:creationId xmlns:p14="http://schemas.microsoft.com/office/powerpoint/2010/main" val="348194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BB1EAA-6CE2-40E1-8CCC-B0DFC9E87813}" type="slidenum">
              <a:rPr lang="en-AU" altLang="en-US" smtClean="0"/>
              <a:pPr>
                <a:spcBef>
                  <a:spcPct val="0"/>
                </a:spcBef>
              </a:pPr>
              <a:t>22</a:t>
            </a:fld>
            <a:endParaRPr lang="en-AU" altLang="en-US"/>
          </a:p>
        </p:txBody>
      </p:sp>
    </p:spTree>
    <p:extLst>
      <p:ext uri="{BB962C8B-B14F-4D97-AF65-F5344CB8AC3E}">
        <p14:creationId xmlns:p14="http://schemas.microsoft.com/office/powerpoint/2010/main" val="4124608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23</a:t>
            </a:fld>
            <a:endParaRPr lang="en-AU" altLang="en-US"/>
          </a:p>
        </p:txBody>
      </p:sp>
    </p:spTree>
    <p:extLst>
      <p:ext uri="{BB962C8B-B14F-4D97-AF65-F5344CB8AC3E}">
        <p14:creationId xmlns:p14="http://schemas.microsoft.com/office/powerpoint/2010/main" val="84875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937FDFD-AD91-4C34-BFEC-B1CE327EB81D}" type="slidenum">
              <a:rPr lang="en-AU" altLang="en-US" sz="1200"/>
              <a:pPr algn="r" eaLnBrk="1" hangingPunct="1"/>
              <a:t>5</a:t>
            </a:fld>
            <a:endParaRPr lang="en-AU" altLang="en-US" sz="1200"/>
          </a:p>
        </p:txBody>
      </p:sp>
      <p:sp>
        <p:nvSpPr>
          <p:cNvPr id="11776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r>
              <a:rPr lang="en-US" altLang="en-US"/>
              <a:t>There are four key pieces of Legislation which cover the storage and handling and transport of dangerous goods.</a:t>
            </a:r>
          </a:p>
          <a:p>
            <a:pPr eaLnBrk="1" hangingPunct="1"/>
            <a:r>
              <a:rPr lang="en-US" altLang="en-US"/>
              <a:t>These are ,</a:t>
            </a:r>
          </a:p>
          <a:p>
            <a:pPr eaLnBrk="1" hangingPunct="1"/>
            <a:r>
              <a:rPr lang="en-US" altLang="en-US"/>
              <a:t>Storage and handling of dangerous goods</a:t>
            </a:r>
          </a:p>
          <a:p>
            <a:pPr eaLnBrk="1" hangingPunct="1"/>
            <a:r>
              <a:rPr lang="en-US" altLang="en-US"/>
              <a:t>Australian code of transport of DG's by road and rail</a:t>
            </a:r>
          </a:p>
          <a:p>
            <a:pPr eaLnBrk="1" hangingPunct="1"/>
            <a:r>
              <a:rPr lang="en-US" altLang="en-US"/>
              <a:t>IMDG code for transport by sea</a:t>
            </a:r>
          </a:p>
          <a:p>
            <a:pPr eaLnBrk="1" hangingPunct="1"/>
            <a:r>
              <a:rPr lang="en-US" altLang="en-US"/>
              <a:t>IATA code for transport by air</a:t>
            </a:r>
          </a:p>
          <a:p>
            <a:pPr eaLnBrk="1" hangingPunct="1"/>
            <a:endParaRPr lang="en-US" altLang="en-US"/>
          </a:p>
          <a:p>
            <a:pPr eaLnBrk="1" hangingPunct="1"/>
            <a:r>
              <a:rPr lang="en-US" altLang="en-US"/>
              <a:t>There are others which we will discuss later</a:t>
            </a:r>
          </a:p>
        </p:txBody>
      </p:sp>
    </p:spTree>
    <p:extLst>
      <p:ext uri="{BB962C8B-B14F-4D97-AF65-F5344CB8AC3E}">
        <p14:creationId xmlns:p14="http://schemas.microsoft.com/office/powerpoint/2010/main" val="180860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25</a:t>
            </a:fld>
            <a:endParaRPr lang="en-AU" altLang="en-US"/>
          </a:p>
        </p:txBody>
      </p:sp>
    </p:spTree>
    <p:extLst>
      <p:ext uri="{BB962C8B-B14F-4D97-AF65-F5344CB8AC3E}">
        <p14:creationId xmlns:p14="http://schemas.microsoft.com/office/powerpoint/2010/main" val="262698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27</a:t>
            </a:fld>
            <a:endParaRPr lang="en-AU" altLang="en-US"/>
          </a:p>
        </p:txBody>
      </p:sp>
    </p:spTree>
    <p:extLst>
      <p:ext uri="{BB962C8B-B14F-4D97-AF65-F5344CB8AC3E}">
        <p14:creationId xmlns:p14="http://schemas.microsoft.com/office/powerpoint/2010/main" val="2345388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28</a:t>
            </a:fld>
            <a:endParaRPr lang="en-AU" altLang="en-US"/>
          </a:p>
        </p:txBody>
      </p:sp>
    </p:spTree>
    <p:extLst>
      <p:ext uri="{BB962C8B-B14F-4D97-AF65-F5344CB8AC3E}">
        <p14:creationId xmlns:p14="http://schemas.microsoft.com/office/powerpoint/2010/main" val="679247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CB27AB-2677-43D2-A85C-A437AE85037F}" type="slidenum">
              <a:rPr lang="en-AU" altLang="en-US" smtClean="0"/>
              <a:pPr>
                <a:spcBef>
                  <a:spcPct val="0"/>
                </a:spcBef>
              </a:pPr>
              <a:t>30</a:t>
            </a:fld>
            <a:endParaRPr lang="en-AU" altLang="en-US"/>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12115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EB1CDF-5D98-47B9-B7DB-AC4D303E798A}" type="slidenum">
              <a:rPr lang="en-AU" altLang="en-US" smtClean="0"/>
              <a:pPr>
                <a:spcBef>
                  <a:spcPct val="0"/>
                </a:spcBef>
              </a:pPr>
              <a:t>31</a:t>
            </a:fld>
            <a:endParaRPr lang="en-AU" alt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47089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D0EB9F-2A4F-480D-8E56-566365DCDA62}" type="slidenum">
              <a:rPr lang="en-AU" altLang="en-US" smtClean="0"/>
              <a:pPr>
                <a:spcBef>
                  <a:spcPct val="0"/>
                </a:spcBef>
              </a:pPr>
              <a:t>32</a:t>
            </a:fld>
            <a:endParaRPr lang="en-AU" altLang="en-US"/>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934415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CA127E-5A7A-4323-96C7-AEB71F35A74C}" type="slidenum">
              <a:rPr lang="en-AU" altLang="en-US" smtClean="0"/>
              <a:pPr>
                <a:spcBef>
                  <a:spcPct val="0"/>
                </a:spcBef>
              </a:pPr>
              <a:t>33</a:t>
            </a:fld>
            <a:endParaRPr lang="en-AU" altLang="en-US"/>
          </a:p>
        </p:txBody>
      </p:sp>
    </p:spTree>
    <p:extLst>
      <p:ext uri="{BB962C8B-B14F-4D97-AF65-F5344CB8AC3E}">
        <p14:creationId xmlns:p14="http://schemas.microsoft.com/office/powerpoint/2010/main" val="454200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0A1FC0-3460-441C-9D11-6CD0E06D1A57}" type="slidenum">
              <a:rPr lang="en-AU" altLang="en-US" smtClean="0"/>
              <a:pPr>
                <a:spcBef>
                  <a:spcPct val="0"/>
                </a:spcBef>
              </a:pPr>
              <a:t>34</a:t>
            </a:fld>
            <a:endParaRPr lang="en-AU" altLang="en-US"/>
          </a:p>
        </p:txBody>
      </p:sp>
    </p:spTree>
    <p:extLst>
      <p:ext uri="{BB962C8B-B14F-4D97-AF65-F5344CB8AC3E}">
        <p14:creationId xmlns:p14="http://schemas.microsoft.com/office/powerpoint/2010/main" val="588731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BC40E-BE1F-44EC-9627-9609CCFD8887}" type="slidenum">
              <a:rPr lang="en-AU" altLang="en-US" smtClean="0"/>
              <a:pPr>
                <a:spcBef>
                  <a:spcPct val="0"/>
                </a:spcBef>
              </a:pPr>
              <a:t>35</a:t>
            </a:fld>
            <a:endParaRPr lang="en-AU" altLang="en-US"/>
          </a:p>
        </p:txBody>
      </p:sp>
    </p:spTree>
    <p:extLst>
      <p:ext uri="{BB962C8B-B14F-4D97-AF65-F5344CB8AC3E}">
        <p14:creationId xmlns:p14="http://schemas.microsoft.com/office/powerpoint/2010/main" val="366155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BC40E-BE1F-44EC-9627-9609CCFD8887}" type="slidenum">
              <a:rPr lang="en-AU" altLang="en-US" smtClean="0"/>
              <a:pPr>
                <a:spcBef>
                  <a:spcPct val="0"/>
                </a:spcBef>
              </a:pPr>
              <a:t>36</a:t>
            </a:fld>
            <a:endParaRPr lang="en-AU" altLang="en-US"/>
          </a:p>
        </p:txBody>
      </p:sp>
    </p:spTree>
    <p:extLst>
      <p:ext uri="{BB962C8B-B14F-4D97-AF65-F5344CB8AC3E}">
        <p14:creationId xmlns:p14="http://schemas.microsoft.com/office/powerpoint/2010/main" val="133476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8A5A833-F8EF-470C-848B-401BFB5A668D}" type="slidenum">
              <a:rPr lang="en-AU" altLang="en-US" sz="1200"/>
              <a:pPr algn="r" eaLnBrk="1" hangingPunct="1"/>
              <a:t>6</a:t>
            </a:fld>
            <a:endParaRPr lang="en-AU" altLang="en-US" sz="1200"/>
          </a:p>
        </p:txBody>
      </p:sp>
      <p:sp>
        <p:nvSpPr>
          <p:cNvPr id="12288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r>
              <a:rPr lang="en-US" altLang="en-US"/>
              <a:t>There are four key pieces of Legislation which cover the storage and handling and transport of dangerous goods.</a:t>
            </a:r>
          </a:p>
          <a:p>
            <a:pPr eaLnBrk="1" hangingPunct="1"/>
            <a:r>
              <a:rPr lang="en-US" altLang="en-US"/>
              <a:t>These are ,</a:t>
            </a:r>
          </a:p>
          <a:p>
            <a:pPr eaLnBrk="1" hangingPunct="1"/>
            <a:r>
              <a:rPr lang="en-US" altLang="en-US"/>
              <a:t>Storage and handling of dangerous goods</a:t>
            </a:r>
          </a:p>
          <a:p>
            <a:pPr eaLnBrk="1" hangingPunct="1"/>
            <a:r>
              <a:rPr lang="en-US" altLang="en-US"/>
              <a:t>Australian code of transport of DG's by road and rail</a:t>
            </a:r>
          </a:p>
          <a:p>
            <a:pPr eaLnBrk="1" hangingPunct="1"/>
            <a:r>
              <a:rPr lang="en-US" altLang="en-US"/>
              <a:t>IMDG code for transport by sea</a:t>
            </a:r>
          </a:p>
          <a:p>
            <a:pPr eaLnBrk="1" hangingPunct="1"/>
            <a:r>
              <a:rPr lang="en-US" altLang="en-US"/>
              <a:t>IATA code for transport by air</a:t>
            </a:r>
          </a:p>
          <a:p>
            <a:pPr eaLnBrk="1" hangingPunct="1"/>
            <a:endParaRPr lang="en-US" altLang="en-US"/>
          </a:p>
          <a:p>
            <a:pPr eaLnBrk="1" hangingPunct="1"/>
            <a:r>
              <a:rPr lang="en-US" altLang="en-US"/>
              <a:t>There are others which we will discuss later</a:t>
            </a:r>
          </a:p>
        </p:txBody>
      </p:sp>
    </p:spTree>
    <p:extLst>
      <p:ext uri="{BB962C8B-B14F-4D97-AF65-F5344CB8AC3E}">
        <p14:creationId xmlns:p14="http://schemas.microsoft.com/office/powerpoint/2010/main" val="967773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AD423-8D5E-445E-972E-A1E7A0955AA0}" type="slidenum">
              <a:rPr lang="en-AU" altLang="en-US" smtClean="0"/>
              <a:pPr>
                <a:spcBef>
                  <a:spcPct val="0"/>
                </a:spcBef>
              </a:pPr>
              <a:t>37</a:t>
            </a:fld>
            <a:endParaRPr lang="en-AU" altLang="en-US"/>
          </a:p>
        </p:txBody>
      </p:sp>
    </p:spTree>
    <p:extLst>
      <p:ext uri="{BB962C8B-B14F-4D97-AF65-F5344CB8AC3E}">
        <p14:creationId xmlns:p14="http://schemas.microsoft.com/office/powerpoint/2010/main" val="1090793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AD423-8D5E-445E-972E-A1E7A0955AA0}" type="slidenum">
              <a:rPr lang="en-AU" altLang="en-US" smtClean="0"/>
              <a:pPr>
                <a:spcBef>
                  <a:spcPct val="0"/>
                </a:spcBef>
              </a:pPr>
              <a:t>38</a:t>
            </a:fld>
            <a:endParaRPr lang="en-AU" altLang="en-US"/>
          </a:p>
        </p:txBody>
      </p:sp>
    </p:spTree>
    <p:extLst>
      <p:ext uri="{BB962C8B-B14F-4D97-AF65-F5344CB8AC3E}">
        <p14:creationId xmlns:p14="http://schemas.microsoft.com/office/powerpoint/2010/main" val="3744839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F2A0A3E-E564-4321-867B-CC4C60361982}" type="slidenum">
              <a:rPr lang="en-AU" altLang="en-US" sz="1200"/>
              <a:pPr algn="r" eaLnBrk="1" hangingPunct="1"/>
              <a:t>39</a:t>
            </a:fld>
            <a:endParaRPr lang="en-AU" altLang="en-US" sz="1200"/>
          </a:p>
        </p:txBody>
      </p:sp>
      <p:sp>
        <p:nvSpPr>
          <p:cNvPr id="2037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3780"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r>
              <a:rPr lang="en-US" altLang="en-US" sz="1500" dirty="0"/>
              <a:t>MAKE SPECIAL MENTION OF -</a:t>
            </a:r>
          </a:p>
          <a:p>
            <a:pPr eaLnBrk="1" hangingPunct="1"/>
            <a:r>
              <a:rPr lang="en-US" altLang="en-US" sz="1500" dirty="0"/>
              <a:t>AUSTRALIAN STANDARDS FOR STORAGE AND HANDLING OF CLASS EIGHT (CORROSIVES)</a:t>
            </a:r>
          </a:p>
          <a:p>
            <a:pPr eaLnBrk="1" hangingPunct="1"/>
            <a:r>
              <a:rPr lang="en-US" altLang="en-US" sz="1500" dirty="0"/>
              <a:t>SUB-</a:t>
            </a:r>
            <a:r>
              <a:rPr lang="en-US" altLang="en-US" sz="1500" dirty="0" err="1"/>
              <a:t>hazardS</a:t>
            </a:r>
            <a:r>
              <a:rPr lang="en-US" altLang="en-US" sz="1500" dirty="0"/>
              <a:t> MUST BE TAKEN INTO CONSIDERATION.</a:t>
            </a:r>
          </a:p>
          <a:p>
            <a:pPr eaLnBrk="1" hangingPunct="1"/>
            <a:r>
              <a:rPr lang="en-US" altLang="en-US" sz="1500" dirty="0"/>
              <a:t>GAS CYLINDERS SHOULD BE STORED OUTSIDE.</a:t>
            </a:r>
          </a:p>
          <a:p>
            <a:pPr eaLnBrk="1" hangingPunct="1"/>
            <a:endParaRPr lang="en-US" altLang="en-US" sz="1500" dirty="0"/>
          </a:p>
          <a:p>
            <a:pPr eaLnBrk="1" hangingPunct="1"/>
            <a:r>
              <a:rPr lang="en-US" altLang="en-US" sz="1500" dirty="0"/>
              <a:t>4.3 DANGEROUS WHEN WET MUST BE STORED IN A DRY STORE. IE NO SPRINKLERS.</a:t>
            </a:r>
          </a:p>
          <a:p>
            <a:pPr eaLnBrk="1" hangingPunct="1"/>
            <a:endParaRPr lang="en-US" altLang="en-US" sz="1500" dirty="0"/>
          </a:p>
          <a:p>
            <a:pPr eaLnBrk="1" hangingPunct="1"/>
            <a:r>
              <a:rPr lang="en-US" altLang="en-US" sz="1500" dirty="0"/>
              <a:t>POWDERS WITH AN EXPLOSION HAZARD TO BE STORED NEAR THE FLOOR.</a:t>
            </a:r>
          </a:p>
        </p:txBody>
      </p:sp>
    </p:spTree>
    <p:extLst>
      <p:ext uri="{BB962C8B-B14F-4D97-AF65-F5344CB8AC3E}">
        <p14:creationId xmlns:p14="http://schemas.microsoft.com/office/powerpoint/2010/main" val="2974132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D3DA3227-1702-488E-8417-A6EEE496B997}" type="slidenum">
              <a:rPr lang="en-AU" altLang="en-US" sz="1200"/>
              <a:pPr algn="r" eaLnBrk="1" hangingPunct="1"/>
              <a:t>40</a:t>
            </a:fld>
            <a:endParaRPr lang="en-AU" altLang="en-US" sz="1200"/>
          </a:p>
        </p:txBody>
      </p:sp>
      <p:sp>
        <p:nvSpPr>
          <p:cNvPr id="20582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5828"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endParaRPr lang="en-US" altLang="en-US"/>
          </a:p>
        </p:txBody>
      </p:sp>
    </p:spTree>
    <p:extLst>
      <p:ext uri="{BB962C8B-B14F-4D97-AF65-F5344CB8AC3E}">
        <p14:creationId xmlns:p14="http://schemas.microsoft.com/office/powerpoint/2010/main" val="2682504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EE114C9-7C49-4D3D-AF78-E51D4C67B520}" type="slidenum">
              <a:rPr lang="en-AU" altLang="en-US" sz="1200"/>
              <a:pPr algn="r" eaLnBrk="1" hangingPunct="1"/>
              <a:t>41</a:t>
            </a:fld>
            <a:endParaRPr lang="en-AU" altLang="en-US" sz="1200"/>
          </a:p>
        </p:txBody>
      </p:sp>
      <p:sp>
        <p:nvSpPr>
          <p:cNvPr id="2048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4804"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endParaRPr lang="en-US" altLang="en-US"/>
          </a:p>
        </p:txBody>
      </p:sp>
    </p:spTree>
    <p:extLst>
      <p:ext uri="{BB962C8B-B14F-4D97-AF65-F5344CB8AC3E}">
        <p14:creationId xmlns:p14="http://schemas.microsoft.com/office/powerpoint/2010/main" val="1789638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EE114C9-7C49-4D3D-AF78-E51D4C67B520}" type="slidenum">
              <a:rPr lang="en-AU" altLang="en-US" sz="1200"/>
              <a:pPr algn="r" eaLnBrk="1" hangingPunct="1"/>
              <a:t>42</a:t>
            </a:fld>
            <a:endParaRPr lang="en-AU" altLang="en-US" sz="1200"/>
          </a:p>
        </p:txBody>
      </p:sp>
      <p:sp>
        <p:nvSpPr>
          <p:cNvPr id="2048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4804"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endParaRPr lang="en-US" altLang="en-US"/>
          </a:p>
        </p:txBody>
      </p:sp>
    </p:spTree>
    <p:extLst>
      <p:ext uri="{BB962C8B-B14F-4D97-AF65-F5344CB8AC3E}">
        <p14:creationId xmlns:p14="http://schemas.microsoft.com/office/powerpoint/2010/main" val="64961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925513" y="763588"/>
            <a:ext cx="4989512" cy="3741737"/>
          </a:xfrm>
          <a:solidFill>
            <a:srgbClr val="FFFFFF"/>
          </a:solidFill>
          <a:ln/>
        </p:spPr>
      </p:sp>
      <p:sp>
        <p:nvSpPr>
          <p:cNvPr id="212995"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299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9F04B7ED-56D8-4076-A1DF-9CF978AE0F51}" type="slidenum">
              <a:rPr lang="en-AU" altLang="en-US" sz="1200"/>
              <a:pPr algn="r" eaLnBrk="1" hangingPunct="1"/>
              <a:t>43</a:t>
            </a:fld>
            <a:endParaRPr lang="en-AU" altLang="en-US" sz="1200"/>
          </a:p>
        </p:txBody>
      </p:sp>
    </p:spTree>
    <p:extLst>
      <p:ext uri="{BB962C8B-B14F-4D97-AF65-F5344CB8AC3E}">
        <p14:creationId xmlns:p14="http://schemas.microsoft.com/office/powerpoint/2010/main" val="4168887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925513" y="763588"/>
            <a:ext cx="4989512" cy="3741737"/>
          </a:xfrm>
          <a:solidFill>
            <a:srgbClr val="FFFFFF"/>
          </a:solidFill>
          <a:ln/>
        </p:spPr>
      </p:sp>
      <p:sp>
        <p:nvSpPr>
          <p:cNvPr id="214019"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402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9463E883-7C47-4143-BBDD-9FA3AC56F2A9}" type="slidenum">
              <a:rPr lang="en-AU" altLang="en-US" sz="1200"/>
              <a:pPr algn="r" eaLnBrk="1" hangingPunct="1"/>
              <a:t>44</a:t>
            </a:fld>
            <a:endParaRPr lang="en-AU" altLang="en-US" sz="1200"/>
          </a:p>
        </p:txBody>
      </p:sp>
    </p:spTree>
    <p:extLst>
      <p:ext uri="{BB962C8B-B14F-4D97-AF65-F5344CB8AC3E}">
        <p14:creationId xmlns:p14="http://schemas.microsoft.com/office/powerpoint/2010/main" val="2366953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6715F21-4F84-44F0-83CF-81AC8CCF1087}" type="slidenum">
              <a:rPr lang="en-AU" altLang="en-US" sz="1200"/>
              <a:pPr eaLnBrk="1" hangingPunct="1"/>
              <a:t>45</a:t>
            </a:fld>
            <a:endParaRPr lang="en-AU" altLang="en-US" sz="1200"/>
          </a:p>
        </p:txBody>
      </p:sp>
    </p:spTree>
    <p:extLst>
      <p:ext uri="{BB962C8B-B14F-4D97-AF65-F5344CB8AC3E}">
        <p14:creationId xmlns:p14="http://schemas.microsoft.com/office/powerpoint/2010/main" val="2722549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925513" y="763588"/>
            <a:ext cx="4989512" cy="3741737"/>
          </a:xfrm>
          <a:solidFill>
            <a:srgbClr val="FFFFFF"/>
          </a:solidFill>
          <a:ln/>
        </p:spPr>
      </p:sp>
      <p:sp>
        <p:nvSpPr>
          <p:cNvPr id="209923"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0992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2990618-A438-4D02-ACE7-093AC5E07DA4}" type="slidenum">
              <a:rPr lang="en-AU" altLang="en-US" sz="1200"/>
              <a:pPr algn="r" eaLnBrk="1" hangingPunct="1"/>
              <a:t>48</a:t>
            </a:fld>
            <a:endParaRPr lang="en-AU" altLang="en-US" sz="1200"/>
          </a:p>
        </p:txBody>
      </p:sp>
    </p:spTree>
    <p:extLst>
      <p:ext uri="{BB962C8B-B14F-4D97-AF65-F5344CB8AC3E}">
        <p14:creationId xmlns:p14="http://schemas.microsoft.com/office/powerpoint/2010/main" val="104117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A33B791-5D3D-4F41-9959-65912E2569C6}" type="slidenum">
              <a:rPr lang="en-AU" altLang="en-US" smtClean="0"/>
              <a:pPr defTabSz="914400">
                <a:spcBef>
                  <a:spcPct val="0"/>
                </a:spcBef>
              </a:pPr>
              <a:t>7</a:t>
            </a:fld>
            <a:endParaRPr lang="en-AU" altLang="en-US" dirty="0"/>
          </a:p>
        </p:txBody>
      </p:sp>
    </p:spTree>
    <p:extLst>
      <p:ext uri="{BB962C8B-B14F-4D97-AF65-F5344CB8AC3E}">
        <p14:creationId xmlns:p14="http://schemas.microsoft.com/office/powerpoint/2010/main" val="248201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925513" y="763588"/>
            <a:ext cx="4989512" cy="3741737"/>
          </a:xfrm>
          <a:solidFill>
            <a:srgbClr val="FFFFFF"/>
          </a:solidFill>
          <a:ln/>
        </p:spPr>
      </p:sp>
      <p:sp>
        <p:nvSpPr>
          <p:cNvPr id="21094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094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388F9D7-C260-46BB-A5CB-027A2FF20195}" type="slidenum">
              <a:rPr lang="en-AU" altLang="en-US" sz="1200"/>
              <a:pPr algn="r" eaLnBrk="1" hangingPunct="1"/>
              <a:t>49</a:t>
            </a:fld>
            <a:endParaRPr lang="en-AU" altLang="en-US" sz="1200"/>
          </a:p>
        </p:txBody>
      </p:sp>
    </p:spTree>
    <p:extLst>
      <p:ext uri="{BB962C8B-B14F-4D97-AF65-F5344CB8AC3E}">
        <p14:creationId xmlns:p14="http://schemas.microsoft.com/office/powerpoint/2010/main" val="1493863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50</a:t>
            </a:fld>
            <a:endParaRPr lang="en-AU" altLang="en-US" sz="1200"/>
          </a:p>
        </p:txBody>
      </p:sp>
    </p:spTree>
    <p:extLst>
      <p:ext uri="{BB962C8B-B14F-4D97-AF65-F5344CB8AC3E}">
        <p14:creationId xmlns:p14="http://schemas.microsoft.com/office/powerpoint/2010/main" val="247767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925513" y="763588"/>
            <a:ext cx="4989512" cy="3741737"/>
          </a:xfrm>
          <a:solidFill>
            <a:srgbClr val="FFFFFF"/>
          </a:solidFill>
          <a:ln/>
        </p:spPr>
      </p:sp>
      <p:sp>
        <p:nvSpPr>
          <p:cNvPr id="209923"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0992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2990618-A438-4D02-ACE7-093AC5E07DA4}" type="slidenum">
              <a:rPr lang="en-AU" altLang="en-US" sz="1200"/>
              <a:pPr algn="r" eaLnBrk="1" hangingPunct="1"/>
              <a:t>51</a:t>
            </a:fld>
            <a:endParaRPr lang="en-AU" altLang="en-US" sz="1200"/>
          </a:p>
        </p:txBody>
      </p:sp>
    </p:spTree>
    <p:extLst>
      <p:ext uri="{BB962C8B-B14F-4D97-AF65-F5344CB8AC3E}">
        <p14:creationId xmlns:p14="http://schemas.microsoft.com/office/powerpoint/2010/main" val="606929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CA24968-8AD3-468E-A95B-4931402B45E8}" type="slidenum">
              <a:rPr lang="en-AU" altLang="en-US" sz="1200"/>
              <a:pPr eaLnBrk="1" hangingPunct="1"/>
              <a:t>57</a:t>
            </a:fld>
            <a:endParaRPr lang="en-AU" altLang="en-US" sz="120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3782204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0B92F602-B164-4276-A4A6-6AA9A8AD7E5F}" type="slidenum">
              <a:rPr lang="en-AU" altLang="en-US" sz="1200"/>
              <a:pPr eaLnBrk="1" hangingPunct="1"/>
              <a:t>61</a:t>
            </a:fld>
            <a:endParaRPr lang="en-AU" altLang="en-US" sz="1200"/>
          </a:p>
        </p:txBody>
      </p:sp>
    </p:spTree>
    <p:extLst>
      <p:ext uri="{BB962C8B-B14F-4D97-AF65-F5344CB8AC3E}">
        <p14:creationId xmlns:p14="http://schemas.microsoft.com/office/powerpoint/2010/main" val="475607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4DF8A9FD-F4D3-4156-AB03-D4AA71D03D9A}" type="slidenum">
              <a:rPr lang="en-AU" altLang="en-US" sz="1200"/>
              <a:pPr eaLnBrk="1" hangingPunct="1"/>
              <a:t>62</a:t>
            </a:fld>
            <a:endParaRPr lang="en-AU" altLang="en-US" sz="1200"/>
          </a:p>
        </p:txBody>
      </p:sp>
    </p:spTree>
    <p:extLst>
      <p:ext uri="{BB962C8B-B14F-4D97-AF65-F5344CB8AC3E}">
        <p14:creationId xmlns:p14="http://schemas.microsoft.com/office/powerpoint/2010/main" val="2436620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9BD5EBFA-200E-490E-870B-7A3942977FC9}" type="slidenum">
              <a:rPr lang="en-AU" altLang="en-US" sz="1200"/>
              <a:pPr eaLnBrk="1" hangingPunct="1"/>
              <a:t>63</a:t>
            </a:fld>
            <a:endParaRPr lang="en-AU" altLang="en-US" sz="1200"/>
          </a:p>
        </p:txBody>
      </p:sp>
    </p:spTree>
    <p:extLst>
      <p:ext uri="{BB962C8B-B14F-4D97-AF65-F5344CB8AC3E}">
        <p14:creationId xmlns:p14="http://schemas.microsoft.com/office/powerpoint/2010/main" val="1715816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6A13BD56-20C8-4A13-8763-82F81F674303}" type="slidenum">
              <a:rPr lang="en-AU" altLang="en-US" sz="1200"/>
              <a:pPr eaLnBrk="1" hangingPunct="1"/>
              <a:t>64</a:t>
            </a:fld>
            <a:endParaRPr lang="en-AU" altLang="en-US" sz="1200"/>
          </a:p>
        </p:txBody>
      </p:sp>
    </p:spTree>
    <p:extLst>
      <p:ext uri="{BB962C8B-B14F-4D97-AF65-F5344CB8AC3E}">
        <p14:creationId xmlns:p14="http://schemas.microsoft.com/office/powerpoint/2010/main" val="3680764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244DFB6-394B-4E6D-A441-2481C674235B}" type="slidenum">
              <a:rPr lang="en-AU" altLang="en-US" sz="1200"/>
              <a:pPr eaLnBrk="1" hangingPunct="1"/>
              <a:t>65</a:t>
            </a:fld>
            <a:endParaRPr lang="en-AU" altLang="en-US" sz="1200"/>
          </a:p>
        </p:txBody>
      </p:sp>
    </p:spTree>
    <p:extLst>
      <p:ext uri="{BB962C8B-B14F-4D97-AF65-F5344CB8AC3E}">
        <p14:creationId xmlns:p14="http://schemas.microsoft.com/office/powerpoint/2010/main" val="420666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66</a:t>
            </a:fld>
            <a:endParaRPr lang="en-AU" altLang="en-US" sz="1200"/>
          </a:p>
        </p:txBody>
      </p:sp>
    </p:spTree>
    <p:extLst>
      <p:ext uri="{BB962C8B-B14F-4D97-AF65-F5344CB8AC3E}">
        <p14:creationId xmlns:p14="http://schemas.microsoft.com/office/powerpoint/2010/main" val="112486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09D00969-07DD-497A-B1D2-05FC314CACF0}" type="slidenum">
              <a:rPr lang="en-AU" altLang="en-US" sz="1200"/>
              <a:pPr eaLnBrk="1" hangingPunct="1"/>
              <a:t>8</a:t>
            </a:fld>
            <a:endParaRPr lang="en-AU" altLang="en-US" sz="1200"/>
          </a:p>
        </p:txBody>
      </p:sp>
    </p:spTree>
    <p:extLst>
      <p:ext uri="{BB962C8B-B14F-4D97-AF65-F5344CB8AC3E}">
        <p14:creationId xmlns:p14="http://schemas.microsoft.com/office/powerpoint/2010/main" val="565524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67</a:t>
            </a:fld>
            <a:endParaRPr lang="en-AU" altLang="en-US" sz="1200"/>
          </a:p>
        </p:txBody>
      </p:sp>
    </p:spTree>
    <p:extLst>
      <p:ext uri="{BB962C8B-B14F-4D97-AF65-F5344CB8AC3E}">
        <p14:creationId xmlns:p14="http://schemas.microsoft.com/office/powerpoint/2010/main" val="1187820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D85E567-E82F-4CF2-9071-06DBADE2FD40}" type="slidenum">
              <a:rPr lang="en-AU" altLang="en-US" sz="1200"/>
              <a:pPr eaLnBrk="1" hangingPunct="1"/>
              <a:t>68</a:t>
            </a:fld>
            <a:endParaRPr lang="en-AU" altLang="en-US" sz="1200"/>
          </a:p>
        </p:txBody>
      </p:sp>
    </p:spTree>
    <p:extLst>
      <p:ext uri="{BB962C8B-B14F-4D97-AF65-F5344CB8AC3E}">
        <p14:creationId xmlns:p14="http://schemas.microsoft.com/office/powerpoint/2010/main" val="1945148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74D15171-85D4-49D3-B130-F14C6F9E163E}" type="slidenum">
              <a:rPr lang="en-AU" altLang="en-US" sz="1200"/>
              <a:pPr eaLnBrk="1" hangingPunct="1"/>
              <a:t>69</a:t>
            </a:fld>
            <a:endParaRPr lang="en-AU" altLang="en-US" sz="1200"/>
          </a:p>
        </p:txBody>
      </p:sp>
    </p:spTree>
    <p:extLst>
      <p:ext uri="{BB962C8B-B14F-4D97-AF65-F5344CB8AC3E}">
        <p14:creationId xmlns:p14="http://schemas.microsoft.com/office/powerpoint/2010/main" val="2394367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70</a:t>
            </a:fld>
            <a:endParaRPr lang="en-AU" altLang="en-US" sz="1200"/>
          </a:p>
        </p:txBody>
      </p:sp>
    </p:spTree>
    <p:extLst>
      <p:ext uri="{BB962C8B-B14F-4D97-AF65-F5344CB8AC3E}">
        <p14:creationId xmlns:p14="http://schemas.microsoft.com/office/powerpoint/2010/main" val="3649951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7B603819-8B59-4F79-8AB6-BBB06F56A175}" type="slidenum">
              <a:rPr lang="en-AU" altLang="en-US" sz="1200"/>
              <a:pPr eaLnBrk="1" hangingPunct="1"/>
              <a:t>71</a:t>
            </a:fld>
            <a:endParaRPr lang="en-AU" altLang="en-US" sz="1200"/>
          </a:p>
        </p:txBody>
      </p:sp>
    </p:spTree>
    <p:extLst>
      <p:ext uri="{BB962C8B-B14F-4D97-AF65-F5344CB8AC3E}">
        <p14:creationId xmlns:p14="http://schemas.microsoft.com/office/powerpoint/2010/main" val="2842548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30145A2-5CE2-4806-ADC3-EDDFBA81DF64}" type="slidenum">
              <a:rPr lang="en-AU" altLang="en-US" sz="1200"/>
              <a:pPr eaLnBrk="1" hangingPunct="1"/>
              <a:t>72</a:t>
            </a:fld>
            <a:endParaRPr lang="en-AU" altLang="en-US" sz="1200"/>
          </a:p>
        </p:txBody>
      </p:sp>
    </p:spTree>
    <p:extLst>
      <p:ext uri="{BB962C8B-B14F-4D97-AF65-F5344CB8AC3E}">
        <p14:creationId xmlns:p14="http://schemas.microsoft.com/office/powerpoint/2010/main" val="2430194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solidFill>
            <a:srgbClr val="FFFFFF"/>
          </a:solidFill>
          <a:ln/>
        </p:spPr>
      </p:sp>
      <p:sp>
        <p:nvSpPr>
          <p:cNvPr id="161795"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179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B5732E9-6C2E-4EE0-8812-88FA68BFD65D}" type="slidenum">
              <a:rPr lang="en-AU" altLang="en-US" sz="1200"/>
              <a:pPr algn="r" eaLnBrk="1" hangingPunct="1"/>
              <a:t>73</a:t>
            </a:fld>
            <a:endParaRPr lang="en-AU" altLang="en-US" sz="1200"/>
          </a:p>
        </p:txBody>
      </p:sp>
    </p:spTree>
    <p:extLst>
      <p:ext uri="{BB962C8B-B14F-4D97-AF65-F5344CB8AC3E}">
        <p14:creationId xmlns:p14="http://schemas.microsoft.com/office/powerpoint/2010/main" val="1473701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98909A7C-DDE5-4294-8139-7BA9539A7031}" type="slidenum">
              <a:rPr lang="en-AU" altLang="en-US" sz="1200"/>
              <a:pPr eaLnBrk="1" hangingPunct="1"/>
              <a:t>74</a:t>
            </a:fld>
            <a:endParaRPr lang="en-AU" altLang="en-US" sz="1200"/>
          </a:p>
        </p:txBody>
      </p:sp>
    </p:spTree>
    <p:extLst>
      <p:ext uri="{BB962C8B-B14F-4D97-AF65-F5344CB8AC3E}">
        <p14:creationId xmlns:p14="http://schemas.microsoft.com/office/powerpoint/2010/main" val="3747515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0113841-DF5B-4C51-9C0F-DD4BF201F909}" type="slidenum">
              <a:rPr lang="en-AU" altLang="en-US" sz="1200"/>
              <a:pPr eaLnBrk="1" hangingPunct="1"/>
              <a:t>75</a:t>
            </a:fld>
            <a:endParaRPr lang="en-AU" altLang="en-US" sz="1200"/>
          </a:p>
        </p:txBody>
      </p:sp>
    </p:spTree>
    <p:extLst>
      <p:ext uri="{BB962C8B-B14F-4D97-AF65-F5344CB8AC3E}">
        <p14:creationId xmlns:p14="http://schemas.microsoft.com/office/powerpoint/2010/main" val="3306014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15A9C5-3248-4865-A975-A208C9C899D4}" type="slidenum">
              <a:rPr lang="en-AU" altLang="en-US" smtClean="0"/>
              <a:pPr/>
              <a:t>77</a:t>
            </a:fld>
            <a:endParaRPr lang="en-AU" altLang="en-US"/>
          </a:p>
        </p:txBody>
      </p:sp>
    </p:spTree>
    <p:extLst>
      <p:ext uri="{BB962C8B-B14F-4D97-AF65-F5344CB8AC3E}">
        <p14:creationId xmlns:p14="http://schemas.microsoft.com/office/powerpoint/2010/main" val="393893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FDD75C-255B-4732-8E06-46D8F6256EB6}" type="slidenum">
              <a:rPr lang="en-AU" altLang="en-US" sz="1200"/>
              <a:pPr eaLnBrk="1" hangingPunct="1"/>
              <a:t>9</a:t>
            </a:fld>
            <a:endParaRPr lang="en-AU" altLang="en-US" sz="1200"/>
          </a:p>
        </p:txBody>
      </p:sp>
    </p:spTree>
    <p:extLst>
      <p:ext uri="{BB962C8B-B14F-4D97-AF65-F5344CB8AC3E}">
        <p14:creationId xmlns:p14="http://schemas.microsoft.com/office/powerpoint/2010/main" val="5673078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1B45614D-870F-4A59-9017-1765AA906D04}" type="slidenum">
              <a:rPr lang="en-AU" altLang="en-US" sz="1200"/>
              <a:pPr eaLnBrk="1" hangingPunct="1"/>
              <a:t>78</a:t>
            </a:fld>
            <a:endParaRPr lang="en-AU" altLang="en-US" sz="1200"/>
          </a:p>
        </p:txBody>
      </p:sp>
    </p:spTree>
    <p:extLst>
      <p:ext uri="{BB962C8B-B14F-4D97-AF65-F5344CB8AC3E}">
        <p14:creationId xmlns:p14="http://schemas.microsoft.com/office/powerpoint/2010/main" val="3450812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1B45614D-870F-4A59-9017-1765AA906D04}" type="slidenum">
              <a:rPr lang="en-AU" altLang="en-US" sz="1200"/>
              <a:pPr eaLnBrk="1" hangingPunct="1"/>
              <a:t>79</a:t>
            </a:fld>
            <a:endParaRPr lang="en-AU" altLang="en-US" sz="1200"/>
          </a:p>
        </p:txBody>
      </p:sp>
    </p:spTree>
    <p:extLst>
      <p:ext uri="{BB962C8B-B14F-4D97-AF65-F5344CB8AC3E}">
        <p14:creationId xmlns:p14="http://schemas.microsoft.com/office/powerpoint/2010/main" val="829133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80</a:t>
            </a:fld>
            <a:endParaRPr lang="en-AU" altLang="en-US" sz="1200"/>
          </a:p>
        </p:txBody>
      </p:sp>
    </p:spTree>
    <p:extLst>
      <p:ext uri="{BB962C8B-B14F-4D97-AF65-F5344CB8AC3E}">
        <p14:creationId xmlns:p14="http://schemas.microsoft.com/office/powerpoint/2010/main" val="1234891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81</a:t>
            </a:fld>
            <a:endParaRPr lang="en-AU" altLang="en-US" sz="1200"/>
          </a:p>
        </p:txBody>
      </p:sp>
    </p:spTree>
    <p:extLst>
      <p:ext uri="{BB962C8B-B14F-4D97-AF65-F5344CB8AC3E}">
        <p14:creationId xmlns:p14="http://schemas.microsoft.com/office/powerpoint/2010/main" val="3338081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82</a:t>
            </a:fld>
            <a:endParaRPr lang="en-AU" altLang="en-US" sz="1200"/>
          </a:p>
        </p:txBody>
      </p:sp>
    </p:spTree>
    <p:extLst>
      <p:ext uri="{BB962C8B-B14F-4D97-AF65-F5344CB8AC3E}">
        <p14:creationId xmlns:p14="http://schemas.microsoft.com/office/powerpoint/2010/main" val="408771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83</a:t>
            </a:fld>
            <a:endParaRPr lang="en-AU" altLang="en-US" sz="1200"/>
          </a:p>
        </p:txBody>
      </p:sp>
    </p:spTree>
    <p:extLst>
      <p:ext uri="{BB962C8B-B14F-4D97-AF65-F5344CB8AC3E}">
        <p14:creationId xmlns:p14="http://schemas.microsoft.com/office/powerpoint/2010/main" val="1947408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84</a:t>
            </a:fld>
            <a:endParaRPr lang="en-AU" altLang="en-US" sz="1200"/>
          </a:p>
        </p:txBody>
      </p:sp>
    </p:spTree>
    <p:extLst>
      <p:ext uri="{BB962C8B-B14F-4D97-AF65-F5344CB8AC3E}">
        <p14:creationId xmlns:p14="http://schemas.microsoft.com/office/powerpoint/2010/main" val="1010634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80105673-1F31-497E-AE41-26C5E8960412}" type="slidenum">
              <a:rPr lang="en-AU" altLang="en-US" sz="1200"/>
              <a:pPr eaLnBrk="1" hangingPunct="1"/>
              <a:t>87</a:t>
            </a:fld>
            <a:endParaRPr lang="en-AU" altLang="en-US" sz="1200"/>
          </a:p>
        </p:txBody>
      </p:sp>
    </p:spTree>
    <p:extLst>
      <p:ext uri="{BB962C8B-B14F-4D97-AF65-F5344CB8AC3E}">
        <p14:creationId xmlns:p14="http://schemas.microsoft.com/office/powerpoint/2010/main" val="2348181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751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539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2CB0B30F-DA46-4EC7-8541-EC60DBD7F56E}" type="slidenum">
              <a:rPr lang="en-AU" altLang="en-US" sz="1200"/>
              <a:pPr algn="r" eaLnBrk="1" hangingPunct="1"/>
              <a:t>10</a:t>
            </a:fld>
            <a:endParaRPr lang="en-AU" altLang="en-US" sz="1200"/>
          </a:p>
        </p:txBody>
      </p:sp>
      <p:sp>
        <p:nvSpPr>
          <p:cNvPr id="1064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endParaRPr lang="en-US" altLang="en-US"/>
          </a:p>
        </p:txBody>
      </p:sp>
    </p:spTree>
    <p:extLst>
      <p:ext uri="{BB962C8B-B14F-4D97-AF65-F5344CB8AC3E}">
        <p14:creationId xmlns:p14="http://schemas.microsoft.com/office/powerpoint/2010/main" val="3018763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6245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6342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9180EE2-C392-44C7-A0CE-AEC77F3E073B}" type="slidenum">
              <a:rPr lang="en-AU" altLang="en-US" sz="1200"/>
              <a:pPr eaLnBrk="1" hangingPunct="1"/>
              <a:t>92</a:t>
            </a:fld>
            <a:endParaRPr lang="en-AU" altLang="en-US" sz="1200"/>
          </a:p>
        </p:txBody>
      </p:sp>
    </p:spTree>
    <p:extLst>
      <p:ext uri="{BB962C8B-B14F-4D97-AF65-F5344CB8AC3E}">
        <p14:creationId xmlns:p14="http://schemas.microsoft.com/office/powerpoint/2010/main" val="1310150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60462D8-7574-4967-BF30-7828A3D9AD2D}" type="slidenum">
              <a:rPr lang="en-AU" altLang="en-US" sz="1200"/>
              <a:pPr eaLnBrk="1" hangingPunct="1"/>
              <a:t>93</a:t>
            </a:fld>
            <a:endParaRPr lang="en-AU" altLang="en-US" sz="1200"/>
          </a:p>
        </p:txBody>
      </p:sp>
    </p:spTree>
    <p:extLst>
      <p:ext uri="{BB962C8B-B14F-4D97-AF65-F5344CB8AC3E}">
        <p14:creationId xmlns:p14="http://schemas.microsoft.com/office/powerpoint/2010/main" val="25871350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768682B-7E6C-4051-83E1-B61EC87A0B93}" type="slidenum">
              <a:rPr lang="en-AU" altLang="en-US" sz="1200"/>
              <a:pPr eaLnBrk="1" hangingPunct="1"/>
              <a:t>94</a:t>
            </a:fld>
            <a:endParaRPr lang="en-AU" altLang="en-US" sz="1200"/>
          </a:p>
        </p:txBody>
      </p:sp>
    </p:spTree>
    <p:extLst>
      <p:ext uri="{BB962C8B-B14F-4D97-AF65-F5344CB8AC3E}">
        <p14:creationId xmlns:p14="http://schemas.microsoft.com/office/powerpoint/2010/main" val="37793220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F0076DD1-E596-4ADC-B99E-8E4B6D6F329A}" type="slidenum">
              <a:rPr lang="en-AU" altLang="en-US" sz="1200"/>
              <a:pPr eaLnBrk="1" hangingPunct="1"/>
              <a:t>95</a:t>
            </a:fld>
            <a:endParaRPr lang="en-AU" altLang="en-US" sz="1200"/>
          </a:p>
        </p:txBody>
      </p:sp>
    </p:spTree>
    <p:extLst>
      <p:ext uri="{BB962C8B-B14F-4D97-AF65-F5344CB8AC3E}">
        <p14:creationId xmlns:p14="http://schemas.microsoft.com/office/powerpoint/2010/main" val="3700660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F0076DD1-E596-4ADC-B99E-8E4B6D6F329A}" type="slidenum">
              <a:rPr lang="en-AU" altLang="en-US" sz="1200"/>
              <a:pPr eaLnBrk="1" hangingPunct="1"/>
              <a:t>96</a:t>
            </a:fld>
            <a:endParaRPr lang="en-AU" altLang="en-US" sz="1200"/>
          </a:p>
        </p:txBody>
      </p:sp>
    </p:spTree>
    <p:extLst>
      <p:ext uri="{BB962C8B-B14F-4D97-AF65-F5344CB8AC3E}">
        <p14:creationId xmlns:p14="http://schemas.microsoft.com/office/powerpoint/2010/main" val="12224210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898A4D-2B1D-4E11-B73F-D9663DBB85E0}" type="slidenum">
              <a:rPr lang="en-AU" altLang="en-US" sz="1200"/>
              <a:pPr eaLnBrk="1" hangingPunct="1"/>
              <a:t>97</a:t>
            </a:fld>
            <a:endParaRPr lang="en-AU" altLang="en-US" sz="1200"/>
          </a:p>
        </p:txBody>
      </p:sp>
    </p:spTree>
    <p:extLst>
      <p:ext uri="{BB962C8B-B14F-4D97-AF65-F5344CB8AC3E}">
        <p14:creationId xmlns:p14="http://schemas.microsoft.com/office/powerpoint/2010/main" val="8857436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898A4D-2B1D-4E11-B73F-D9663DBB85E0}" type="slidenum">
              <a:rPr lang="en-AU" altLang="en-US" sz="1200"/>
              <a:pPr eaLnBrk="1" hangingPunct="1"/>
              <a:t>98</a:t>
            </a:fld>
            <a:endParaRPr lang="en-AU" altLang="en-US" sz="1200"/>
          </a:p>
        </p:txBody>
      </p:sp>
    </p:spTree>
    <p:extLst>
      <p:ext uri="{BB962C8B-B14F-4D97-AF65-F5344CB8AC3E}">
        <p14:creationId xmlns:p14="http://schemas.microsoft.com/office/powerpoint/2010/main" val="2561971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898A4D-2B1D-4E11-B73F-D9663DBB85E0}" type="slidenum">
              <a:rPr lang="en-AU" altLang="en-US" sz="1200"/>
              <a:pPr eaLnBrk="1" hangingPunct="1"/>
              <a:t>99</a:t>
            </a:fld>
            <a:endParaRPr lang="en-AU" altLang="en-US" sz="1200"/>
          </a:p>
        </p:txBody>
      </p:sp>
    </p:spTree>
    <p:extLst>
      <p:ext uri="{BB962C8B-B14F-4D97-AF65-F5344CB8AC3E}">
        <p14:creationId xmlns:p14="http://schemas.microsoft.com/office/powerpoint/2010/main" val="406931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F5076D49-EBFB-436D-BE57-E29DFDE57BC6}" type="slidenum">
              <a:rPr lang="en-AU" altLang="en-US" sz="1200"/>
              <a:pPr eaLnBrk="1" hangingPunct="1"/>
              <a:t>11</a:t>
            </a:fld>
            <a:endParaRPr lang="en-AU" altLang="en-US" sz="1200"/>
          </a:p>
        </p:txBody>
      </p:sp>
    </p:spTree>
    <p:extLst>
      <p:ext uri="{BB962C8B-B14F-4D97-AF65-F5344CB8AC3E}">
        <p14:creationId xmlns:p14="http://schemas.microsoft.com/office/powerpoint/2010/main" val="649366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solidFill>
            <a:srgbClr val="FFFFFF"/>
          </a:solidFill>
          <a:ln/>
        </p:spPr>
      </p:sp>
      <p:sp>
        <p:nvSpPr>
          <p:cNvPr id="181251"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125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849CD1D-6D51-4F70-A457-3B685B85B4CF}" type="slidenum">
              <a:rPr lang="en-AU" altLang="en-US" sz="1200"/>
              <a:pPr algn="r" eaLnBrk="1" hangingPunct="1"/>
              <a:t>100</a:t>
            </a:fld>
            <a:endParaRPr lang="en-AU" altLang="en-US" sz="1200"/>
          </a:p>
        </p:txBody>
      </p:sp>
    </p:spTree>
    <p:extLst>
      <p:ext uri="{BB962C8B-B14F-4D97-AF65-F5344CB8AC3E}">
        <p14:creationId xmlns:p14="http://schemas.microsoft.com/office/powerpoint/2010/main" val="7010633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solidFill>
            <a:srgbClr val="FFFFFF"/>
          </a:solidFill>
          <a:ln/>
        </p:spPr>
      </p:sp>
      <p:sp>
        <p:nvSpPr>
          <p:cNvPr id="177155"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715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BEBD6C6D-12D1-4ADE-9194-5F8F41483A00}" type="slidenum">
              <a:rPr lang="en-AU" altLang="en-US" sz="1200"/>
              <a:pPr algn="r" eaLnBrk="1" hangingPunct="1"/>
              <a:t>101</a:t>
            </a:fld>
            <a:endParaRPr lang="en-AU" altLang="en-US" sz="1200"/>
          </a:p>
        </p:txBody>
      </p:sp>
    </p:spTree>
    <p:extLst>
      <p:ext uri="{BB962C8B-B14F-4D97-AF65-F5344CB8AC3E}">
        <p14:creationId xmlns:p14="http://schemas.microsoft.com/office/powerpoint/2010/main" val="31681708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solidFill>
            <a:srgbClr val="FFFFFF"/>
          </a:solidFill>
          <a:ln/>
        </p:spPr>
      </p:sp>
      <p:sp>
        <p:nvSpPr>
          <p:cNvPr id="173059"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306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A32A21B-A5B3-4DA9-8E0C-90134B923461}" type="slidenum">
              <a:rPr lang="en-AU" altLang="en-US" sz="1200"/>
              <a:pPr algn="r" eaLnBrk="1" hangingPunct="1"/>
              <a:t>102</a:t>
            </a:fld>
            <a:endParaRPr lang="en-AU" altLang="en-US" sz="1200"/>
          </a:p>
        </p:txBody>
      </p:sp>
    </p:spTree>
    <p:extLst>
      <p:ext uri="{BB962C8B-B14F-4D97-AF65-F5344CB8AC3E}">
        <p14:creationId xmlns:p14="http://schemas.microsoft.com/office/powerpoint/2010/main" val="38000533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solidFill>
            <a:srgbClr val="FFFFFF"/>
          </a:solidFill>
          <a:ln/>
        </p:spPr>
      </p:sp>
      <p:sp>
        <p:nvSpPr>
          <p:cNvPr id="17408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408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BA107DD-9D64-4817-8644-4185ABA9C2E1}" type="slidenum">
              <a:rPr lang="en-AU" altLang="en-US" sz="1200"/>
              <a:pPr algn="r" eaLnBrk="1" hangingPunct="1"/>
              <a:t>104</a:t>
            </a:fld>
            <a:endParaRPr lang="en-AU" altLang="en-US" sz="1200"/>
          </a:p>
        </p:txBody>
      </p:sp>
    </p:spTree>
    <p:extLst>
      <p:ext uri="{BB962C8B-B14F-4D97-AF65-F5344CB8AC3E}">
        <p14:creationId xmlns:p14="http://schemas.microsoft.com/office/powerpoint/2010/main" val="84906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solidFill>
            <a:srgbClr val="FFFFFF"/>
          </a:solidFill>
          <a:ln/>
        </p:spPr>
      </p:sp>
      <p:sp>
        <p:nvSpPr>
          <p:cNvPr id="172035"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203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2DC6876D-60A8-441F-A8DF-88692DCF210D}" type="slidenum">
              <a:rPr lang="en-AU" altLang="en-US" sz="1200"/>
              <a:pPr algn="r" eaLnBrk="1" hangingPunct="1"/>
              <a:t>105</a:t>
            </a:fld>
            <a:endParaRPr lang="en-AU" altLang="en-US" sz="1200"/>
          </a:p>
        </p:txBody>
      </p:sp>
    </p:spTree>
    <p:extLst>
      <p:ext uri="{BB962C8B-B14F-4D97-AF65-F5344CB8AC3E}">
        <p14:creationId xmlns:p14="http://schemas.microsoft.com/office/powerpoint/2010/main" val="34472113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solidFill>
            <a:srgbClr val="FFFFFF"/>
          </a:solidFill>
          <a:ln/>
        </p:spPr>
      </p:sp>
      <p:sp>
        <p:nvSpPr>
          <p:cNvPr id="17920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920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349AEAB-D1FC-478B-81BE-B60F8BF0F8B4}" type="slidenum">
              <a:rPr lang="en-AU" altLang="en-US" sz="1200"/>
              <a:pPr algn="r" eaLnBrk="1" hangingPunct="1"/>
              <a:t>106</a:t>
            </a:fld>
            <a:endParaRPr lang="en-AU" altLang="en-US" sz="1200"/>
          </a:p>
        </p:txBody>
      </p:sp>
    </p:spTree>
    <p:extLst>
      <p:ext uri="{BB962C8B-B14F-4D97-AF65-F5344CB8AC3E}">
        <p14:creationId xmlns:p14="http://schemas.microsoft.com/office/powerpoint/2010/main" val="37417672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solidFill>
            <a:srgbClr val="FFFFFF"/>
          </a:solidFill>
          <a:ln/>
        </p:spPr>
      </p:sp>
      <p:sp>
        <p:nvSpPr>
          <p:cNvPr id="183299"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330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732D671-4B04-434A-99B3-A86127F9DA6D}" type="slidenum">
              <a:rPr lang="en-AU" altLang="en-US" sz="1200"/>
              <a:pPr algn="r" eaLnBrk="1" hangingPunct="1"/>
              <a:t>107</a:t>
            </a:fld>
            <a:endParaRPr lang="en-AU" altLang="en-US" sz="1200"/>
          </a:p>
        </p:txBody>
      </p:sp>
    </p:spTree>
    <p:extLst>
      <p:ext uri="{BB962C8B-B14F-4D97-AF65-F5344CB8AC3E}">
        <p14:creationId xmlns:p14="http://schemas.microsoft.com/office/powerpoint/2010/main" val="27691981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solidFill>
            <a:srgbClr val="FFFFFF"/>
          </a:solidFill>
          <a:ln/>
        </p:spPr>
      </p:sp>
      <p:sp>
        <p:nvSpPr>
          <p:cNvPr id="18432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432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0BEB853D-2304-4FC8-AD6E-F72C51423064}" type="slidenum">
              <a:rPr lang="en-AU" altLang="en-US" sz="1200"/>
              <a:pPr algn="r" eaLnBrk="1" hangingPunct="1"/>
              <a:t>108</a:t>
            </a:fld>
            <a:endParaRPr lang="en-AU" altLang="en-US" sz="1200"/>
          </a:p>
        </p:txBody>
      </p:sp>
    </p:spTree>
    <p:extLst>
      <p:ext uri="{BB962C8B-B14F-4D97-AF65-F5344CB8AC3E}">
        <p14:creationId xmlns:p14="http://schemas.microsoft.com/office/powerpoint/2010/main" val="14543410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solidFill>
            <a:srgbClr val="FFFFFF"/>
          </a:solidFill>
          <a:ln/>
        </p:spPr>
      </p:sp>
      <p:sp>
        <p:nvSpPr>
          <p:cNvPr id="176131"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613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1E58827-D5D1-49E4-A304-3B3570B8EB3E}" type="slidenum">
              <a:rPr lang="en-AU" altLang="en-US" sz="1200"/>
              <a:pPr algn="r" eaLnBrk="1" hangingPunct="1"/>
              <a:t>109</a:t>
            </a:fld>
            <a:endParaRPr lang="en-AU" altLang="en-US" sz="1200"/>
          </a:p>
        </p:txBody>
      </p:sp>
    </p:spTree>
    <p:extLst>
      <p:ext uri="{BB962C8B-B14F-4D97-AF65-F5344CB8AC3E}">
        <p14:creationId xmlns:p14="http://schemas.microsoft.com/office/powerpoint/2010/main" val="1220737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solidFill>
            <a:srgbClr val="FFFFFF"/>
          </a:solidFill>
          <a:ln/>
        </p:spPr>
      </p:sp>
      <p:sp>
        <p:nvSpPr>
          <p:cNvPr id="175107"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510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1F687F2-E3E3-4BF5-81DF-9944C78E3BB0}" type="slidenum">
              <a:rPr lang="en-AU" altLang="en-US" sz="1200"/>
              <a:pPr algn="r" eaLnBrk="1" hangingPunct="1"/>
              <a:t>110</a:t>
            </a:fld>
            <a:endParaRPr lang="en-AU" altLang="en-US" sz="1200"/>
          </a:p>
        </p:txBody>
      </p:sp>
    </p:spTree>
    <p:extLst>
      <p:ext uri="{BB962C8B-B14F-4D97-AF65-F5344CB8AC3E}">
        <p14:creationId xmlns:p14="http://schemas.microsoft.com/office/powerpoint/2010/main" val="147144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0F349A68-1C4C-48DE-B8C8-F3664EC520C2}" type="slidenum">
              <a:rPr lang="en-AU" altLang="en-US" sz="1200"/>
              <a:pPr eaLnBrk="1" hangingPunct="1"/>
              <a:t>12</a:t>
            </a:fld>
            <a:endParaRPr lang="en-AU" altLang="en-US" sz="1200"/>
          </a:p>
        </p:txBody>
      </p:sp>
    </p:spTree>
    <p:extLst>
      <p:ext uri="{BB962C8B-B14F-4D97-AF65-F5344CB8AC3E}">
        <p14:creationId xmlns:p14="http://schemas.microsoft.com/office/powerpoint/2010/main" val="24513672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solidFill>
            <a:srgbClr val="FFFFFF"/>
          </a:solidFill>
          <a:ln/>
        </p:spPr>
      </p:sp>
      <p:sp>
        <p:nvSpPr>
          <p:cNvPr id="178179"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818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16A191AB-2CEC-4356-9338-E9BECC19185C}" type="slidenum">
              <a:rPr lang="en-AU" altLang="en-US" sz="1200"/>
              <a:pPr algn="r" eaLnBrk="1" hangingPunct="1"/>
              <a:t>111</a:t>
            </a:fld>
            <a:endParaRPr lang="en-AU" altLang="en-US" sz="1200"/>
          </a:p>
        </p:txBody>
      </p:sp>
    </p:spTree>
    <p:extLst>
      <p:ext uri="{BB962C8B-B14F-4D97-AF65-F5344CB8AC3E}">
        <p14:creationId xmlns:p14="http://schemas.microsoft.com/office/powerpoint/2010/main" val="31895199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solidFill>
            <a:srgbClr val="FFFFFF"/>
          </a:solidFill>
          <a:ln/>
        </p:spPr>
      </p:sp>
      <p:sp>
        <p:nvSpPr>
          <p:cNvPr id="180227"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022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4FA3F91-4345-4760-971F-7312B15BA969}" type="slidenum">
              <a:rPr lang="en-AU" altLang="en-US" sz="1200"/>
              <a:pPr algn="r" eaLnBrk="1" hangingPunct="1"/>
              <a:t>112</a:t>
            </a:fld>
            <a:endParaRPr lang="en-AU" altLang="en-US" sz="1200"/>
          </a:p>
        </p:txBody>
      </p:sp>
    </p:spTree>
    <p:extLst>
      <p:ext uri="{BB962C8B-B14F-4D97-AF65-F5344CB8AC3E}">
        <p14:creationId xmlns:p14="http://schemas.microsoft.com/office/powerpoint/2010/main" val="36794427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113</a:t>
            </a:fld>
            <a:endParaRPr lang="en-AU" altLang="en-US" sz="1200"/>
          </a:p>
        </p:txBody>
      </p:sp>
    </p:spTree>
    <p:extLst>
      <p:ext uri="{BB962C8B-B14F-4D97-AF65-F5344CB8AC3E}">
        <p14:creationId xmlns:p14="http://schemas.microsoft.com/office/powerpoint/2010/main" val="2036488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114</a:t>
            </a:fld>
            <a:endParaRPr lang="en-AU" altLang="en-US" sz="1200" dirty="0"/>
          </a:p>
        </p:txBody>
      </p:sp>
    </p:spTree>
    <p:extLst>
      <p:ext uri="{BB962C8B-B14F-4D97-AF65-F5344CB8AC3E}">
        <p14:creationId xmlns:p14="http://schemas.microsoft.com/office/powerpoint/2010/main" val="2841233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941388" y="744538"/>
            <a:ext cx="4975225" cy="3730625"/>
          </a:xfrm>
          <a:solidFill>
            <a:srgbClr val="FFFFFF"/>
          </a:solidFill>
          <a:ln/>
        </p:spPr>
      </p:sp>
      <p:sp>
        <p:nvSpPr>
          <p:cNvPr id="202755" name="Notes Placeholder 2"/>
          <p:cNvSpPr>
            <a:spLocks noGrp="1"/>
          </p:cNvSpPr>
          <p:nvPr>
            <p:ph type="body" idx="1"/>
          </p:nvPr>
        </p:nvSpPr>
        <p:spPr>
          <a:xfrm>
            <a:off x="915988" y="4724400"/>
            <a:ext cx="5026025"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5984" tIns="47993" rIns="95984" bIns="47993"/>
          <a:lstStyle/>
          <a:p>
            <a:pPr eaLnBrk="1" hangingPunct="1"/>
            <a:endParaRPr lang="en-US" altLang="en-US"/>
          </a:p>
        </p:txBody>
      </p:sp>
      <p:sp>
        <p:nvSpPr>
          <p:cNvPr id="202756" name="Slide Number Placeholder 3"/>
          <p:cNvSpPr txBox="1">
            <a:spLocks noGrp="1"/>
          </p:cNvSpPr>
          <p:nvPr/>
        </p:nvSpPr>
        <p:spPr bwMode="auto">
          <a:xfrm>
            <a:off x="3886200" y="9448800"/>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84" tIns="47993" rIns="95984" bIns="47993" anchor="b"/>
          <a:lstStyle>
            <a:lvl1pPr defTabSz="957263" eaLnBrk="0" hangingPunct="0">
              <a:defRPr sz="2800">
                <a:solidFill>
                  <a:schemeClr val="tx1"/>
                </a:solidFill>
                <a:latin typeface="Times New Roman" panose="02020603050405020304" pitchFamily="18" charset="0"/>
              </a:defRPr>
            </a:lvl1pPr>
            <a:lvl2pPr marL="742950" indent="-285750" defTabSz="957263" eaLnBrk="0" hangingPunct="0">
              <a:defRPr sz="2800">
                <a:solidFill>
                  <a:schemeClr val="tx1"/>
                </a:solidFill>
                <a:latin typeface="Times New Roman" panose="02020603050405020304" pitchFamily="18" charset="0"/>
              </a:defRPr>
            </a:lvl2pPr>
            <a:lvl3pPr marL="1143000" indent="-228600" defTabSz="957263" eaLnBrk="0" hangingPunct="0">
              <a:defRPr sz="2800">
                <a:solidFill>
                  <a:schemeClr val="tx1"/>
                </a:solidFill>
                <a:latin typeface="Times New Roman" panose="02020603050405020304" pitchFamily="18" charset="0"/>
              </a:defRPr>
            </a:lvl3pPr>
            <a:lvl4pPr marL="1600200" indent="-228600" defTabSz="957263" eaLnBrk="0" hangingPunct="0">
              <a:defRPr sz="2800">
                <a:solidFill>
                  <a:schemeClr val="tx1"/>
                </a:solidFill>
                <a:latin typeface="Times New Roman" panose="02020603050405020304" pitchFamily="18" charset="0"/>
              </a:defRPr>
            </a:lvl4pPr>
            <a:lvl5pPr marL="2057400" indent="-228600" defTabSz="957263" eaLnBrk="0" hangingPunct="0">
              <a:defRPr sz="2800">
                <a:solidFill>
                  <a:schemeClr val="tx1"/>
                </a:solidFill>
                <a:latin typeface="Times New Roman" panose="02020603050405020304" pitchFamily="18" charset="0"/>
              </a:defRPr>
            </a:lvl5pPr>
            <a:lvl6pPr marL="2514600" indent="-228600" defTabSz="95726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726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726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7263"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0949FF9C-D446-4AA1-AA11-DC4A26625564}" type="slidenum">
              <a:rPr lang="en-AU" altLang="en-US" sz="1300"/>
              <a:pPr algn="r" eaLnBrk="1" hangingPunct="1"/>
              <a:t>116</a:t>
            </a:fld>
            <a:endParaRPr lang="en-AU" altLang="en-US" sz="1300"/>
          </a:p>
        </p:txBody>
      </p:sp>
    </p:spTree>
    <p:extLst>
      <p:ext uri="{BB962C8B-B14F-4D97-AF65-F5344CB8AC3E}">
        <p14:creationId xmlns:p14="http://schemas.microsoft.com/office/powerpoint/2010/main" val="30047584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941388" y="744538"/>
            <a:ext cx="4975225" cy="3730625"/>
          </a:xfrm>
          <a:solidFill>
            <a:srgbClr val="FFFFFF"/>
          </a:solidFill>
          <a:ln/>
        </p:spPr>
      </p:sp>
      <p:sp>
        <p:nvSpPr>
          <p:cNvPr id="203779" name="Notes Placeholder 2"/>
          <p:cNvSpPr>
            <a:spLocks noGrp="1"/>
          </p:cNvSpPr>
          <p:nvPr>
            <p:ph type="body" idx="1"/>
          </p:nvPr>
        </p:nvSpPr>
        <p:spPr>
          <a:xfrm>
            <a:off x="915988" y="4724400"/>
            <a:ext cx="5026025"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5984" tIns="47993" rIns="95984" bIns="47993"/>
          <a:lstStyle/>
          <a:p>
            <a:pPr eaLnBrk="1" hangingPunct="1"/>
            <a:endParaRPr lang="en-US" altLang="en-US"/>
          </a:p>
        </p:txBody>
      </p:sp>
      <p:sp>
        <p:nvSpPr>
          <p:cNvPr id="203780" name="Slide Number Placeholder 3"/>
          <p:cNvSpPr txBox="1">
            <a:spLocks noGrp="1"/>
          </p:cNvSpPr>
          <p:nvPr/>
        </p:nvSpPr>
        <p:spPr bwMode="auto">
          <a:xfrm>
            <a:off x="3886200" y="9448800"/>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84" tIns="47993" rIns="95984" bIns="47993" anchor="b"/>
          <a:lstStyle>
            <a:lvl1pPr defTabSz="957263" eaLnBrk="0" hangingPunct="0">
              <a:defRPr sz="2800">
                <a:solidFill>
                  <a:schemeClr val="tx1"/>
                </a:solidFill>
                <a:latin typeface="Times New Roman" panose="02020603050405020304" pitchFamily="18" charset="0"/>
              </a:defRPr>
            </a:lvl1pPr>
            <a:lvl2pPr marL="742950" indent="-285750" defTabSz="957263" eaLnBrk="0" hangingPunct="0">
              <a:defRPr sz="2800">
                <a:solidFill>
                  <a:schemeClr val="tx1"/>
                </a:solidFill>
                <a:latin typeface="Times New Roman" panose="02020603050405020304" pitchFamily="18" charset="0"/>
              </a:defRPr>
            </a:lvl2pPr>
            <a:lvl3pPr marL="1143000" indent="-228600" defTabSz="957263" eaLnBrk="0" hangingPunct="0">
              <a:defRPr sz="2800">
                <a:solidFill>
                  <a:schemeClr val="tx1"/>
                </a:solidFill>
                <a:latin typeface="Times New Roman" panose="02020603050405020304" pitchFamily="18" charset="0"/>
              </a:defRPr>
            </a:lvl3pPr>
            <a:lvl4pPr marL="1600200" indent="-228600" defTabSz="957263" eaLnBrk="0" hangingPunct="0">
              <a:defRPr sz="2800">
                <a:solidFill>
                  <a:schemeClr val="tx1"/>
                </a:solidFill>
                <a:latin typeface="Times New Roman" panose="02020603050405020304" pitchFamily="18" charset="0"/>
              </a:defRPr>
            </a:lvl4pPr>
            <a:lvl5pPr marL="2057400" indent="-228600" defTabSz="957263" eaLnBrk="0" hangingPunct="0">
              <a:defRPr sz="2800">
                <a:solidFill>
                  <a:schemeClr val="tx1"/>
                </a:solidFill>
                <a:latin typeface="Times New Roman" panose="02020603050405020304" pitchFamily="18" charset="0"/>
              </a:defRPr>
            </a:lvl5pPr>
            <a:lvl6pPr marL="2514600" indent="-228600" defTabSz="95726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726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726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7263"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A5A40C3-4B57-493B-A408-3EEC1420261A}" type="slidenum">
              <a:rPr lang="en-AU" altLang="en-US" sz="1300"/>
              <a:pPr algn="r" eaLnBrk="1" hangingPunct="1"/>
              <a:t>117</a:t>
            </a:fld>
            <a:endParaRPr lang="en-AU" altLang="en-US" sz="1300"/>
          </a:p>
        </p:txBody>
      </p:sp>
    </p:spTree>
    <p:extLst>
      <p:ext uri="{BB962C8B-B14F-4D97-AF65-F5344CB8AC3E}">
        <p14:creationId xmlns:p14="http://schemas.microsoft.com/office/powerpoint/2010/main" val="30764342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118</a:t>
            </a:fld>
            <a:endParaRPr lang="en-AU" altLang="en-US" sz="1200" dirty="0"/>
          </a:p>
        </p:txBody>
      </p:sp>
    </p:spTree>
    <p:extLst>
      <p:ext uri="{BB962C8B-B14F-4D97-AF65-F5344CB8AC3E}">
        <p14:creationId xmlns:p14="http://schemas.microsoft.com/office/powerpoint/2010/main" val="233725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3E2D611B-4476-4615-B68C-4C0A4219FEDA}" type="slidenum">
              <a:rPr lang="en-US" altLang="en-US"/>
              <a:pPr/>
              <a:t>‹#›</a:t>
            </a:fld>
            <a:endParaRPr lang="en-US" altLang="en-US"/>
          </a:p>
        </p:txBody>
      </p:sp>
    </p:spTree>
    <p:extLst>
      <p:ext uri="{BB962C8B-B14F-4D97-AF65-F5344CB8AC3E}">
        <p14:creationId xmlns:p14="http://schemas.microsoft.com/office/powerpoint/2010/main" val="266675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AutoShape 2"/>
          <p:cNvSpPr>
            <a:spLocks noChangeAspect="1" noChangeArrowheads="1"/>
          </p:cNvSpPr>
          <p:nvPr userDrawn="1"/>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a:latin typeface="Arial" pitchFamily="34" charset="0"/>
            </a:endParaRPr>
          </a:p>
        </p:txBody>
      </p:sp>
      <p:sp>
        <p:nvSpPr>
          <p:cNvPr id="5"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6"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4101" name="Rectangle 5"/>
          <p:cNvSpPr>
            <a:spLocks noGrp="1" noChangeArrowheads="1"/>
          </p:cNvSpPr>
          <p:nvPr>
            <p:ph type="ctrTitle"/>
          </p:nvPr>
        </p:nvSpPr>
        <p:spPr>
          <a:xfrm>
            <a:off x="914400" y="1828800"/>
            <a:ext cx="7772400" cy="1143000"/>
          </a:xfrm>
        </p:spPr>
        <p:txBody>
          <a:bodyPr/>
          <a:lstStyle>
            <a:lvl1pPr>
              <a:defRPr sz="4800"/>
            </a:lvl1pPr>
          </a:lstStyle>
          <a:p>
            <a:r>
              <a:rPr lang="en-US" altLang="en-US"/>
              <a:t>Click to edit Master Title Style</a:t>
            </a:r>
          </a:p>
        </p:txBody>
      </p:sp>
      <p:sp>
        <p:nvSpPr>
          <p:cNvPr id="4102"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a:lvl1pPr>
          </a:lstStyle>
          <a:p>
            <a:fld id="{F5C71D70-FFCE-4B7B-B2E2-4D3D215319DB}" type="slidenum">
              <a:rPr lang="en-US" altLang="en-US"/>
              <a:pPr/>
              <a:t>‹#›</a:t>
            </a:fld>
            <a:endParaRPr lang="en-US" altLang="en-US"/>
          </a:p>
        </p:txBody>
      </p:sp>
    </p:spTree>
    <p:extLst>
      <p:ext uri="{BB962C8B-B14F-4D97-AF65-F5344CB8AC3E}">
        <p14:creationId xmlns:p14="http://schemas.microsoft.com/office/powerpoint/2010/main" val="24292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73085A0-6676-46BD-A04A-9E00C0056109}" type="slidenum">
              <a:rPr lang="en-US" altLang="en-US"/>
              <a:pPr/>
              <a:t>‹#›</a:t>
            </a:fld>
            <a:endParaRPr lang="en-US" altLang="en-US"/>
          </a:p>
        </p:txBody>
      </p:sp>
    </p:spTree>
    <p:extLst>
      <p:ext uri="{BB962C8B-B14F-4D97-AF65-F5344CB8AC3E}">
        <p14:creationId xmlns:p14="http://schemas.microsoft.com/office/powerpoint/2010/main" val="363106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p:txBody>
          <a:bodyPr/>
          <a:lstStyle>
            <a:lvl1pPr>
              <a:defRPr/>
            </a:lvl1pPr>
          </a:lstStyle>
          <a:p>
            <a:pPr>
              <a:defRPr/>
            </a:pPr>
            <a:endParaRPr lang="en-AU"/>
          </a:p>
        </p:txBody>
      </p:sp>
      <p:sp>
        <p:nvSpPr>
          <p:cNvPr id="4" name="Rectangle 5"/>
          <p:cNvSpPr>
            <a:spLocks noGrp="1" noChangeArrowheads="1"/>
          </p:cNvSpPr>
          <p:nvPr>
            <p:ph type="ftr" sz="quarter" idx="11"/>
          </p:nvPr>
        </p:nvSpPr>
        <p:spPr/>
        <p:txBody>
          <a:bodyPr/>
          <a:lstStyle>
            <a:lvl1pPr>
              <a:defRPr/>
            </a:lvl1pPr>
          </a:lstStyle>
          <a:p>
            <a:pPr>
              <a:defRPr/>
            </a:pPr>
            <a:endParaRPr lang="en-AU"/>
          </a:p>
        </p:txBody>
      </p:sp>
      <p:sp>
        <p:nvSpPr>
          <p:cNvPr id="5" name="Rectangle 6"/>
          <p:cNvSpPr>
            <a:spLocks noGrp="1" noChangeArrowheads="1"/>
          </p:cNvSpPr>
          <p:nvPr>
            <p:ph type="sldNum" sz="quarter" idx="12"/>
          </p:nvPr>
        </p:nvSpPr>
        <p:spPr/>
        <p:txBody>
          <a:bodyPr/>
          <a:lstStyle>
            <a:lvl1pPr>
              <a:defRPr/>
            </a:lvl1pPr>
          </a:lstStyle>
          <a:p>
            <a:fld id="{F9E95F37-71A0-4728-87E5-23ABC4DD4FA3}" type="slidenum">
              <a:rPr lang="en-AU" altLang="en-US"/>
              <a:pPr/>
              <a:t>‹#›</a:t>
            </a:fld>
            <a:endParaRPr lang="en-AU" altLang="en-US"/>
          </a:p>
        </p:txBody>
      </p:sp>
    </p:spTree>
    <p:extLst>
      <p:ext uri="{BB962C8B-B14F-4D97-AF65-F5344CB8AC3E}">
        <p14:creationId xmlns:p14="http://schemas.microsoft.com/office/powerpoint/2010/main" val="406403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E77B9101-1066-4644-8CAD-3DEA793FE114}" type="slidenum">
              <a:rPr lang="en-US" altLang="en-US"/>
              <a:pPr/>
              <a:t>‹#›</a:t>
            </a:fld>
            <a:endParaRPr lang="en-US" altLang="en-US"/>
          </a:p>
        </p:txBody>
      </p:sp>
    </p:spTree>
    <p:extLst>
      <p:ext uri="{BB962C8B-B14F-4D97-AF65-F5344CB8AC3E}">
        <p14:creationId xmlns:p14="http://schemas.microsoft.com/office/powerpoint/2010/main" val="4220326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AutoShape 2"/>
          <p:cNvSpPr>
            <a:spLocks noChangeAspect="1" noChangeArrowheads="1"/>
          </p:cNvSpPr>
          <p:nvPr/>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a:latin typeface="Arial" pitchFamily="34" charset="0"/>
            </a:endParaRPr>
          </a:p>
        </p:txBody>
      </p:sp>
      <p:sp>
        <p:nvSpPr>
          <p:cNvPr id="1027"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a:latin typeface="Arial" pitchFamily="34" charset="0"/>
            </a:endParaRPr>
          </a:p>
        </p:txBody>
      </p:sp>
      <p:sp>
        <p:nvSpPr>
          <p:cNvPr id="1028"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a:latin typeface="Arial" pitchFamily="34" charset="0"/>
            </a:endParaRPr>
          </a:p>
        </p:txBody>
      </p:sp>
      <p:sp>
        <p:nvSpPr>
          <p:cNvPr id="11269"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Rectangle 6"/>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a:p>
            <a:pPr lvl="3"/>
            <a:endParaRPr lang="en-US" altLang="en-US"/>
          </a:p>
        </p:txBody>
      </p:sp>
      <p:sp>
        <p:nvSpPr>
          <p:cNvPr id="3079" name="Rectangle 7"/>
          <p:cNvSpPr>
            <a:spLocks noGrp="1" noChangeArrowheads="1"/>
          </p:cNvSpPr>
          <p:nvPr>
            <p:ph type="dt" sz="half" idx="2"/>
          </p:nvPr>
        </p:nvSpPr>
        <p:spPr bwMode="auto">
          <a:xfrm>
            <a:off x="6629400" y="6096000"/>
            <a:ext cx="2286000" cy="3048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buFontTx/>
              <a:buNone/>
              <a:defRPr sz="1400">
                <a:latin typeface="Arial" charset="0"/>
              </a:defRPr>
            </a:lvl1pPr>
          </a:lstStyle>
          <a:p>
            <a:pPr>
              <a:defRPr/>
            </a:pPr>
            <a:endParaRPr lang="en-US" altLang="en-US"/>
          </a:p>
        </p:txBody>
      </p:sp>
      <p:sp>
        <p:nvSpPr>
          <p:cNvPr id="3080" name="Rectangle 8"/>
          <p:cNvSpPr>
            <a:spLocks noGrp="1" noChangeArrowheads="1"/>
          </p:cNvSpPr>
          <p:nvPr>
            <p:ph type="ftr" sz="quarter" idx="3"/>
          </p:nvPr>
        </p:nvSpPr>
        <p:spPr bwMode="auto">
          <a:xfrm>
            <a:off x="2286000" y="6096000"/>
            <a:ext cx="4343400" cy="5349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latin typeface="Arial" charset="0"/>
              </a:defRPr>
            </a:lvl1pPr>
          </a:lstStyle>
          <a:p>
            <a:pPr>
              <a:defRPr/>
            </a:pPr>
            <a:endParaRPr lang="en-US" altLang="en-US"/>
          </a:p>
        </p:txBody>
      </p:sp>
      <p:sp>
        <p:nvSpPr>
          <p:cNvPr id="3081" name="Rectangle 9"/>
          <p:cNvSpPr>
            <a:spLocks noGrp="1" noChangeArrowheads="1"/>
          </p:cNvSpPr>
          <p:nvPr>
            <p:ph type="sldNum" sz="quarter" idx="4"/>
          </p:nvPr>
        </p:nvSpPr>
        <p:spPr bwMode="auto">
          <a:xfrm>
            <a:off x="6629400" y="6400800"/>
            <a:ext cx="2286000"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400">
                <a:latin typeface="Arial" panose="020B0604020202020204" pitchFamily="34" charset="0"/>
              </a:defRPr>
            </a:lvl1pPr>
          </a:lstStyle>
          <a:p>
            <a:fld id="{C5BCBA4C-EA12-4F91-8B55-E7003790A26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Lst>
  <p:txStyles>
    <p:title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ebn.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linkedin.com/posts/alex-gover-3a2a87139_a-unique-look-at-the-fluid-dynamics-in-a-ugcPost-6565175346348474368-JBb4" TargetMode="External"/><Relationship Id="rId4" Type="http://schemas.openxmlformats.org/officeDocument/2006/relationships/image" Target="../media/image71.png"/></Relationships>
</file>

<file path=ppt/slides/_rels/slide10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hyperlink" Target="https://apvma.gov.au/registrations-and-permits/labelling-codes" TargetMode="External"/><Relationship Id="rId3" Type="http://schemas.openxmlformats.org/officeDocument/2006/relationships/hyperlink" Target="http://www.ntc.gov.au/heavy-vehicles/safety/australian-dangerous-goods-code/" TargetMode="External"/><Relationship Id="rId7" Type="http://schemas.openxmlformats.org/officeDocument/2006/relationships/hyperlink" Target="https://www.unece.org/trans/danger/publi/ghs/ghs_welcome_e.html" TargetMode="External"/><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hyperlink" Target="https://unece.org/info/publications/pub/364867" TargetMode="External"/><Relationship Id="rId5" Type="http://schemas.openxmlformats.org/officeDocument/2006/relationships/hyperlink" Target="http://www.legislation.vic.gov.au/" TargetMode="External"/><Relationship Id="rId10" Type="http://schemas.openxmlformats.org/officeDocument/2006/relationships/image" Target="../media/image6.jpeg"/><Relationship Id="rId4" Type="http://schemas.openxmlformats.org/officeDocument/2006/relationships/hyperlink" Target="http://www.safeworkaustralia.gov.au/" TargetMode="External"/><Relationship Id="rId9" Type="http://schemas.openxmlformats.org/officeDocument/2006/relationships/hyperlink" Target="https://www.tga.gov.au/publication/poisons-standard-susmp"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epa.govt.nz/industry-areas/hazardous-substances/new-zealands-new-hazard-classification-system/" TargetMode="External"/><Relationship Id="rId7" Type="http://schemas.openxmlformats.org/officeDocument/2006/relationships/hyperlink" Target="https://www.legislation.govt.nz/" TargetMode="Externa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hyperlink" Target="https://nzta.govt.nz/resources/rules/dangerous-goods-2005-index/" TargetMode="External"/><Relationship Id="rId5" Type="http://schemas.openxmlformats.org/officeDocument/2006/relationships/hyperlink" Target="https://www.hazardoussubstances.govt.nz/" TargetMode="External"/><Relationship Id="rId4" Type="http://schemas.openxmlformats.org/officeDocument/2006/relationships/hyperlink" Target="https://www.worksafe.govt.nz/topic-and-industry/hazardous-substances/" TargetMode="External"/><Relationship Id="rId9" Type="http://schemas.openxmlformats.org/officeDocument/2006/relationships/image" Target="../media/image17.png"/></Relationships>
</file>

<file path=ppt/slides/_rels/slide1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hyperlink" Target="mailto:aebn@aebn.com.au"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www.aebn.com.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5.gif"/></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43.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nzta.govt.nz/resources/rules/dangerous-goods-2005-index/" TargetMode="External"/><Relationship Id="rId7" Type="http://schemas.openxmlformats.org/officeDocument/2006/relationships/image" Target="../media/image48.jpeg"/><Relationship Id="rId12"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6.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hyperlink" Target="https://nzta.govt.nz/driver-licences/getting-a-licence/licences-by-vehicle-type/transporting-dangerous-or-hazardous-goods/dangerous-goods-carried-by-transport-operators/" TargetMode="External"/><Relationship Id="rId9" Type="http://schemas.openxmlformats.org/officeDocument/2006/relationships/image" Target="../media/image50.jpeg"/></Relationships>
</file>

<file path=ppt/slides/_rels/slide7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4.svg"/><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7.emf"/><Relationship Id="rId7" Type="http://schemas.openxmlformats.org/officeDocument/2006/relationships/image" Target="../media/image56.sv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59.emf"/><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61.emf"/><Relationship Id="rId4" Type="http://schemas.openxmlformats.org/officeDocument/2006/relationships/image" Target="../media/image60.emf"/></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64.jpg"/><Relationship Id="rId4" Type="http://schemas.openxmlformats.org/officeDocument/2006/relationships/image" Target="../media/image63.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jpe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767134" y="2132856"/>
            <a:ext cx="7920880" cy="4320480"/>
          </a:xfrm>
        </p:spPr>
        <p:txBody>
          <a:bodyPr/>
          <a:lstStyle/>
          <a:p>
            <a:pPr algn="ctr" eaLnBrk="1" hangingPunct="1">
              <a:lnSpc>
                <a:spcPct val="100000"/>
              </a:lnSpc>
            </a:pPr>
            <a:r>
              <a:rPr lang="en-GB" altLang="en-US" sz="3200" b="1" dirty="0">
                <a:solidFill>
                  <a:srgbClr val="55F13C"/>
                </a:solidFill>
              </a:rPr>
              <a:t>AEBN SERIES 2:  Dangerous Goods and Hazardous Substances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28 July 2022</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chemeClr val="tx1"/>
                </a:solidFill>
                <a:hlinkClick r:id="rId3">
                  <a:extLst>
                    <a:ext uri="{A12FA001-AC4F-418D-AE19-62706E023703}">
                      <ahyp:hlinkClr xmlns:ahyp="http://schemas.microsoft.com/office/drawing/2018/hyperlinkcolor" val="tx"/>
                    </a:ext>
                  </a:extLst>
                </a:hlinkClick>
              </a:rPr>
              <a:t>www.aebn.com.au</a:t>
            </a:r>
            <a:endParaRPr lang="en-US" altLang="en-US" sz="1400" b="1" dirty="0">
              <a:solidFill>
                <a:schemeClr val="tx1"/>
              </a:solidFill>
            </a:endParaRPr>
          </a:p>
        </p:txBody>
      </p:sp>
      <p:pic>
        <p:nvPicPr>
          <p:cNvPr id="14339"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614371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539552" y="341784"/>
            <a:ext cx="7885545" cy="1143000"/>
          </a:xfrm>
        </p:spPr>
        <p:txBody>
          <a:bodyPr/>
          <a:lstStyle/>
          <a:p>
            <a:pPr>
              <a:defRPr/>
            </a:pPr>
            <a:r>
              <a:rPr lang="en-US" sz="4000" dirty="0">
                <a:solidFill>
                  <a:schemeClr val="bg1">
                    <a:lumMod val="50000"/>
                    <a:lumOff val="50000"/>
                  </a:schemeClr>
                </a:solidFill>
              </a:rPr>
              <a:t>Hazardous Substances</a:t>
            </a:r>
            <a:endParaRPr lang="en-AU" sz="4000" dirty="0">
              <a:solidFill>
                <a:schemeClr val="bg1">
                  <a:lumMod val="50000"/>
                  <a:lumOff val="50000"/>
                </a:schemeClr>
              </a:solidFill>
            </a:endParaRPr>
          </a:p>
        </p:txBody>
      </p:sp>
      <p:sp>
        <p:nvSpPr>
          <p:cNvPr id="20483" name="Rectangle 3"/>
          <p:cNvSpPr>
            <a:spLocks noGrp="1" noChangeArrowheads="1"/>
          </p:cNvSpPr>
          <p:nvPr>
            <p:ph type="body" idx="4294967295"/>
          </p:nvPr>
        </p:nvSpPr>
        <p:spPr>
          <a:xfrm>
            <a:off x="611560" y="1484784"/>
            <a:ext cx="8208912" cy="3657600"/>
          </a:xfrm>
        </p:spPr>
        <p:txBody>
          <a:bodyPr/>
          <a:lstStyle/>
          <a:p>
            <a:pPr>
              <a:defRPr/>
            </a:pPr>
            <a:r>
              <a:rPr lang="en-AU" sz="2800" dirty="0"/>
              <a:t>Hazardous substances (VIC) are those that, following worker exposure, can have an adverse effect on health.</a:t>
            </a:r>
          </a:p>
          <a:p>
            <a:pPr lvl="1">
              <a:defRPr/>
            </a:pPr>
            <a:r>
              <a:rPr lang="en-AU" sz="2400" dirty="0"/>
              <a:t>Examples include poisons, substances that cause burns or skin and eye irritation, and substances that may cause cancer. </a:t>
            </a:r>
          </a:p>
          <a:p>
            <a:pPr lvl="1">
              <a:defRPr/>
            </a:pPr>
            <a:r>
              <a:rPr lang="en-AU" sz="2400" dirty="0"/>
              <a:t>Many hazardous substances are also classified as dangerous goods.</a:t>
            </a:r>
          </a:p>
          <a:p>
            <a:pPr lvl="1">
              <a:lnSpc>
                <a:spcPct val="100000"/>
              </a:lnSpc>
              <a:defRPr/>
            </a:pPr>
            <a:r>
              <a:rPr lang="en-AU" altLang="en-US" sz="2400" dirty="0"/>
              <a:t>In other states, WHS Regulations refer to Hazardous Chemicals instead of Hazardous Substances</a:t>
            </a:r>
          </a:p>
        </p:txBody>
      </p:sp>
      <p:pic>
        <p:nvPicPr>
          <p:cNvPr id="194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511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Transfer of Bulk Dangerous Goods</a:t>
            </a:r>
            <a:endParaRPr lang="en-AU" altLang="en-US" sz="4000" dirty="0">
              <a:solidFill>
                <a:schemeClr val="bg1">
                  <a:lumMod val="50000"/>
                  <a:lumOff val="50000"/>
                </a:schemeClr>
              </a:solidFill>
            </a:endParaRPr>
          </a:p>
        </p:txBody>
      </p:sp>
      <p:sp>
        <p:nvSpPr>
          <p:cNvPr id="80899" name="Rectangle 3"/>
          <p:cNvSpPr>
            <a:spLocks noGrp="1" noChangeArrowheads="1"/>
          </p:cNvSpPr>
          <p:nvPr>
            <p:ph type="body" idx="4294967295"/>
          </p:nvPr>
        </p:nvSpPr>
        <p:spPr>
          <a:xfrm>
            <a:off x="937529" y="2060848"/>
            <a:ext cx="7543800" cy="3657600"/>
          </a:xfrm>
        </p:spPr>
        <p:txBody>
          <a:bodyPr/>
          <a:lstStyle/>
          <a:p>
            <a:pPr>
              <a:lnSpc>
                <a:spcPct val="90000"/>
              </a:lnSpc>
            </a:pPr>
            <a:r>
              <a:rPr lang="en-US" altLang="en-US" sz="2600" dirty="0"/>
              <a:t>Positioning vehicles for transfer</a:t>
            </a:r>
          </a:p>
          <a:p>
            <a:pPr>
              <a:lnSpc>
                <a:spcPct val="90000"/>
              </a:lnSpc>
            </a:pPr>
            <a:r>
              <a:rPr lang="en-US" altLang="en-US" sz="2600" dirty="0"/>
              <a:t>Control of ignition sources during transfer of flammables</a:t>
            </a:r>
          </a:p>
          <a:p>
            <a:pPr>
              <a:lnSpc>
                <a:spcPct val="90000"/>
              </a:lnSpc>
            </a:pPr>
            <a:r>
              <a:rPr lang="en-US" altLang="en-US" sz="2600" dirty="0"/>
              <a:t>Bonding</a:t>
            </a:r>
          </a:p>
          <a:p>
            <a:pPr>
              <a:lnSpc>
                <a:spcPct val="90000"/>
              </a:lnSpc>
            </a:pPr>
            <a:r>
              <a:rPr lang="en-US" altLang="en-US" sz="2600" dirty="0"/>
              <a:t>Filling levels</a:t>
            </a:r>
          </a:p>
          <a:p>
            <a:pPr>
              <a:lnSpc>
                <a:spcPct val="90000"/>
              </a:lnSpc>
            </a:pPr>
            <a:r>
              <a:rPr lang="en-US" altLang="en-US" sz="2600" dirty="0"/>
              <a:t>Prevention of movement during transfer</a:t>
            </a:r>
          </a:p>
          <a:p>
            <a:pPr>
              <a:lnSpc>
                <a:spcPct val="90000"/>
              </a:lnSpc>
            </a:pPr>
            <a:r>
              <a:rPr lang="en-US" altLang="en-US" sz="2600" dirty="0"/>
              <a:t>Person to remain at vehicle</a:t>
            </a:r>
          </a:p>
          <a:p>
            <a:pPr>
              <a:lnSpc>
                <a:spcPct val="90000"/>
              </a:lnSpc>
            </a:pPr>
            <a:r>
              <a:rPr lang="en-US" altLang="en-US" sz="2600" dirty="0"/>
              <a:t>No person in cabin</a:t>
            </a:r>
            <a:endParaRPr lang="en-AU" altLang="en-US" sz="2600" dirty="0"/>
          </a:p>
        </p:txBody>
      </p:sp>
      <p:pic>
        <p:nvPicPr>
          <p:cNvPr id="4" name="Picture 4" descr="C:\Documents and Settings\User\My Documents\My Pictures\AEBN Logo\AEBN_A_col-4.jpg">
            <a:extLst>
              <a:ext uri="{FF2B5EF4-FFF2-40B4-BE49-F238E27FC236}">
                <a16:creationId xmlns:a16="http://schemas.microsoft.com/office/drawing/2014/main" id="{9F4A9AF0-27A6-4AD8-90B0-4BF14BB499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449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altLang="en-US" sz="4000" dirty="0">
                <a:solidFill>
                  <a:schemeClr val="bg1">
                    <a:lumMod val="50000"/>
                    <a:lumOff val="50000"/>
                  </a:schemeClr>
                </a:solidFill>
              </a:rPr>
              <a:t>Transfer of Bulk Dangerous Goods</a:t>
            </a:r>
            <a:endParaRPr lang="en-AU" altLang="en-US" sz="4000" dirty="0">
              <a:solidFill>
                <a:schemeClr val="bg1">
                  <a:lumMod val="50000"/>
                  <a:lumOff val="50000"/>
                </a:schemeClr>
              </a:solidFill>
            </a:endParaRPr>
          </a:p>
        </p:txBody>
      </p:sp>
      <p:sp>
        <p:nvSpPr>
          <p:cNvPr id="76803" name="Rectangle 3"/>
          <p:cNvSpPr>
            <a:spLocks noGrp="1" noChangeArrowheads="1"/>
          </p:cNvSpPr>
          <p:nvPr>
            <p:ph idx="1"/>
          </p:nvPr>
        </p:nvSpPr>
        <p:spPr/>
        <p:txBody>
          <a:bodyPr/>
          <a:lstStyle/>
          <a:p>
            <a:pPr>
              <a:buFontTx/>
              <a:buNone/>
            </a:pPr>
            <a:r>
              <a:rPr lang="en-US" altLang="en-US" dirty="0"/>
              <a:t>Is the Responsibility of the Transferor – </a:t>
            </a:r>
          </a:p>
          <a:p>
            <a:pPr>
              <a:buFontTx/>
              <a:buNone/>
            </a:pPr>
            <a:r>
              <a:rPr lang="en-US" altLang="en-US" dirty="0"/>
              <a:t>who is usually the Driver</a:t>
            </a:r>
          </a:p>
          <a:p>
            <a:pPr>
              <a:buFontTx/>
              <a:buNone/>
            </a:pPr>
            <a:endParaRPr lang="en-US" altLang="en-US" dirty="0"/>
          </a:p>
          <a:p>
            <a:pPr lvl="1">
              <a:buNone/>
            </a:pPr>
            <a:r>
              <a:rPr lang="en-AU" altLang="en-US" dirty="0"/>
              <a:t>Now includes transfer of bulk solids</a:t>
            </a:r>
          </a:p>
        </p:txBody>
      </p:sp>
      <p:pic>
        <p:nvPicPr>
          <p:cNvPr id="4" name="Picture 4" descr="C:\Documents and Settings\User\My Documents\My Pictures\AEBN Logo\AEBN_A_col-4.jpg">
            <a:extLst>
              <a:ext uri="{FF2B5EF4-FFF2-40B4-BE49-F238E27FC236}">
                <a16:creationId xmlns:a16="http://schemas.microsoft.com/office/drawing/2014/main" id="{2F9D080E-8ED7-4AAC-88D3-1B50B9D3D1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6955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83568" y="609600"/>
            <a:ext cx="7774632" cy="1143000"/>
          </a:xfrm>
        </p:spPr>
        <p:txBody>
          <a:bodyPr/>
          <a:lstStyle/>
          <a:p>
            <a:pPr eaLnBrk="1" hangingPunct="1">
              <a:defRPr/>
            </a:pPr>
            <a:r>
              <a:rPr lang="en-US" altLang="en-US" sz="4000" dirty="0">
                <a:solidFill>
                  <a:schemeClr val="bg1">
                    <a:lumMod val="50000"/>
                    <a:lumOff val="50000"/>
                  </a:schemeClr>
                </a:solidFill>
              </a:rPr>
              <a:t>Ullage Space in Container</a:t>
            </a:r>
            <a:endParaRPr lang="en-AU" altLang="en-US" sz="4000" dirty="0">
              <a:solidFill>
                <a:schemeClr val="bg1">
                  <a:lumMod val="50000"/>
                  <a:lumOff val="50000"/>
                </a:schemeClr>
              </a:solidFill>
            </a:endParaRPr>
          </a:p>
        </p:txBody>
      </p:sp>
      <p:sp>
        <p:nvSpPr>
          <p:cNvPr id="72707" name="Rectangle 3"/>
          <p:cNvSpPr>
            <a:spLocks noGrp="1" noChangeArrowheads="1"/>
          </p:cNvSpPr>
          <p:nvPr>
            <p:ph type="body" idx="4294967295"/>
          </p:nvPr>
        </p:nvSpPr>
        <p:spPr>
          <a:xfrm>
            <a:off x="683568" y="1988840"/>
            <a:ext cx="7543800" cy="3657600"/>
          </a:xfrm>
        </p:spPr>
        <p:txBody>
          <a:bodyPr/>
          <a:lstStyle/>
          <a:p>
            <a:pPr>
              <a:lnSpc>
                <a:spcPct val="90000"/>
              </a:lnSpc>
            </a:pPr>
            <a:r>
              <a:rPr lang="en-US" altLang="en-US" sz="2600" dirty="0"/>
              <a:t>Any transport tank containing liquid either:</a:t>
            </a:r>
          </a:p>
          <a:p>
            <a:pPr>
              <a:lnSpc>
                <a:spcPct val="90000"/>
              </a:lnSpc>
            </a:pPr>
            <a:endParaRPr lang="en-US" altLang="en-US" sz="700" dirty="0"/>
          </a:p>
          <a:p>
            <a:pPr lvl="1">
              <a:lnSpc>
                <a:spcPct val="90000"/>
              </a:lnSpc>
            </a:pPr>
            <a:r>
              <a:rPr lang="en-US" altLang="en-US" sz="2200" dirty="0"/>
              <a:t>Single compartment of more than 8600 </a:t>
            </a:r>
            <a:r>
              <a:rPr lang="en-US" altLang="en-US" sz="2200" dirty="0" err="1"/>
              <a:t>litres</a:t>
            </a:r>
            <a:r>
              <a:rPr lang="en-US" altLang="en-US" sz="2200" dirty="0"/>
              <a:t> or</a:t>
            </a:r>
          </a:p>
          <a:p>
            <a:pPr lvl="1">
              <a:lnSpc>
                <a:spcPct val="90000"/>
              </a:lnSpc>
            </a:pPr>
            <a:r>
              <a:rPr lang="en-US" altLang="en-US" sz="2200" dirty="0"/>
              <a:t>Multiple compartments any one of which exceeds 8600 </a:t>
            </a:r>
            <a:r>
              <a:rPr lang="en-US" altLang="en-US" sz="2200" dirty="0" err="1"/>
              <a:t>litres</a:t>
            </a:r>
            <a:endParaRPr lang="en-US" altLang="en-US" sz="2200" dirty="0"/>
          </a:p>
          <a:p>
            <a:pPr lvl="1">
              <a:lnSpc>
                <a:spcPct val="90000"/>
              </a:lnSpc>
            </a:pPr>
            <a:endParaRPr lang="en-US" altLang="en-US" sz="700" dirty="0"/>
          </a:p>
          <a:p>
            <a:pPr>
              <a:lnSpc>
                <a:spcPct val="90000"/>
              </a:lnSpc>
            </a:pPr>
            <a:r>
              <a:rPr lang="en-US" altLang="en-US" sz="2600" dirty="0"/>
              <a:t>Must not be driven with an ullage space of between 20% and 85%</a:t>
            </a:r>
          </a:p>
          <a:p>
            <a:pPr>
              <a:lnSpc>
                <a:spcPct val="90000"/>
              </a:lnSpc>
            </a:pPr>
            <a:r>
              <a:rPr lang="en-US" altLang="en-US" sz="2600" dirty="0"/>
              <a:t>This rule does not apply to Class 2 Dangerous Goods or Cutback </a:t>
            </a:r>
            <a:r>
              <a:rPr lang="en-US" altLang="en-US" sz="2600" dirty="0" err="1"/>
              <a:t>Bitumens</a:t>
            </a:r>
            <a:endParaRPr lang="en-US" altLang="en-US" sz="2600" dirty="0"/>
          </a:p>
          <a:p>
            <a:pPr>
              <a:lnSpc>
                <a:spcPct val="90000"/>
              </a:lnSpc>
            </a:pPr>
            <a:endParaRPr lang="en-AU" altLang="en-US" sz="2600" dirty="0"/>
          </a:p>
        </p:txBody>
      </p:sp>
      <p:pic>
        <p:nvPicPr>
          <p:cNvPr id="4" name="Picture 4" descr="C:\Documents and Settings\User\My Documents\My Pictures\AEBN Logo\AEBN_A_col-4.jpg">
            <a:extLst>
              <a:ext uri="{FF2B5EF4-FFF2-40B4-BE49-F238E27FC236}">
                <a16:creationId xmlns:a16="http://schemas.microsoft.com/office/drawing/2014/main" id="{05EB79B7-0D9D-423E-BD04-A83062CFA0B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6245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AA151-CFA4-468D-848C-A5B228F40484}"/>
              </a:ext>
            </a:extLst>
          </p:cNvPr>
          <p:cNvSpPr>
            <a:spLocks noGrp="1"/>
          </p:cNvSpPr>
          <p:nvPr>
            <p:ph type="title"/>
          </p:nvPr>
        </p:nvSpPr>
        <p:spPr/>
        <p:txBody>
          <a:bodyPr/>
          <a:lstStyle/>
          <a:p>
            <a:r>
              <a:rPr lang="en-US" altLang="en-US" sz="4000" dirty="0">
                <a:solidFill>
                  <a:schemeClr val="bg1">
                    <a:lumMod val="50000"/>
                    <a:lumOff val="50000"/>
                  </a:schemeClr>
                </a:solidFill>
              </a:rPr>
              <a:t>Ullage Space in Container</a:t>
            </a:r>
            <a:endParaRPr lang="en-AU" sz="4000" dirty="0">
              <a:solidFill>
                <a:schemeClr val="bg1">
                  <a:lumMod val="50000"/>
                  <a:lumOff val="50000"/>
                </a:schemeClr>
              </a:solidFill>
            </a:endParaRPr>
          </a:p>
        </p:txBody>
      </p:sp>
      <p:pic>
        <p:nvPicPr>
          <p:cNvPr id="7" name="1507940147251-drlcss">
            <a:hlinkClick r:id="" action="ppaction://media"/>
            <a:extLst>
              <a:ext uri="{FF2B5EF4-FFF2-40B4-BE49-F238E27FC236}">
                <a16:creationId xmlns:a16="http://schemas.microsoft.com/office/drawing/2014/main" id="{38E3053D-53C2-44FE-8FE3-1E6DD1B29D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5100" y="2286000"/>
            <a:ext cx="6502400" cy="3657600"/>
          </a:xfrm>
        </p:spPr>
      </p:pic>
      <p:sp>
        <p:nvSpPr>
          <p:cNvPr id="6" name="Rectangle 5">
            <a:extLst>
              <a:ext uri="{FF2B5EF4-FFF2-40B4-BE49-F238E27FC236}">
                <a16:creationId xmlns:a16="http://schemas.microsoft.com/office/drawing/2014/main" id="{E3FDA02E-5628-4951-B3EC-900AE2371138}"/>
              </a:ext>
            </a:extLst>
          </p:cNvPr>
          <p:cNvSpPr/>
          <p:nvPr/>
        </p:nvSpPr>
        <p:spPr>
          <a:xfrm>
            <a:off x="936838" y="6042120"/>
            <a:ext cx="7543800" cy="430887"/>
          </a:xfrm>
          <a:prstGeom prst="rect">
            <a:avLst/>
          </a:prstGeom>
        </p:spPr>
        <p:txBody>
          <a:bodyPr wrap="square">
            <a:spAutoFit/>
          </a:bodyPr>
          <a:lstStyle/>
          <a:p>
            <a:r>
              <a:rPr lang="en-AU" sz="1100" dirty="0">
                <a:latin typeface="+mn-lt"/>
              </a:rPr>
              <a:t>Source: </a:t>
            </a:r>
            <a:r>
              <a:rPr lang="en-AU" sz="1100" dirty="0">
                <a:latin typeface="+mn-lt"/>
                <a:hlinkClick r:id="rId5"/>
              </a:rPr>
              <a:t>https://www.linkedin.com/posts/alex-gover-3a2a87139_a-unique-look-at-the-fluid-dynamics-in-a-ugcPost-6565175346348474368-JBb4</a:t>
            </a:r>
            <a:r>
              <a:rPr lang="en-AU" sz="1100" dirty="0">
                <a:latin typeface="+mn-lt"/>
              </a:rPr>
              <a:t> </a:t>
            </a:r>
          </a:p>
        </p:txBody>
      </p:sp>
    </p:spTree>
    <p:extLst>
      <p:ext uri="{BB962C8B-B14F-4D97-AF65-F5344CB8AC3E}">
        <p14:creationId xmlns:p14="http://schemas.microsoft.com/office/powerpoint/2010/main" val="12966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Positioning of Vehicle</a:t>
            </a:r>
            <a:endParaRPr lang="en-AU" altLang="en-US" sz="4000" dirty="0">
              <a:solidFill>
                <a:schemeClr val="bg1">
                  <a:lumMod val="50000"/>
                  <a:lumOff val="50000"/>
                </a:schemeClr>
              </a:solidFill>
            </a:endParaRPr>
          </a:p>
        </p:txBody>
      </p:sp>
      <p:sp>
        <p:nvSpPr>
          <p:cNvPr id="73731" name="Rectangle 3"/>
          <p:cNvSpPr>
            <a:spLocks noGrp="1" noChangeArrowheads="1"/>
          </p:cNvSpPr>
          <p:nvPr>
            <p:ph type="body" idx="4294967295"/>
          </p:nvPr>
        </p:nvSpPr>
        <p:spPr>
          <a:xfrm>
            <a:off x="971600" y="2057400"/>
            <a:ext cx="8172400" cy="4114800"/>
          </a:xfrm>
        </p:spPr>
        <p:txBody>
          <a:bodyPr/>
          <a:lstStyle/>
          <a:p>
            <a:pPr marL="0" indent="0">
              <a:buNone/>
            </a:pPr>
            <a:r>
              <a:rPr lang="en-AU" altLang="en-US" b="1" u="sng" dirty="0"/>
              <a:t>Two options:</a:t>
            </a:r>
          </a:p>
          <a:p>
            <a:pPr marL="609600" indent="-609600">
              <a:buFont typeface="Wingdings" panose="05000000000000000000" pitchFamily="2" charset="2"/>
              <a:buAutoNum type="arabicPeriod"/>
            </a:pPr>
            <a:r>
              <a:rPr lang="en-AU" altLang="en-US" dirty="0"/>
              <a:t>Position so it can be driven away in a forward direction – </a:t>
            </a:r>
          </a:p>
          <a:p>
            <a:pPr marL="1009650" lvl="1" indent="-609600"/>
            <a:r>
              <a:rPr lang="en-AU" altLang="en-US" dirty="0"/>
              <a:t>or, if not possible,</a:t>
            </a:r>
          </a:p>
          <a:p>
            <a:pPr marL="609600" indent="-609600">
              <a:buFont typeface="Wingdings" panose="05000000000000000000" pitchFamily="2" charset="2"/>
              <a:buAutoNum type="arabicPeriod"/>
            </a:pPr>
            <a:r>
              <a:rPr lang="en-AU" altLang="en-US" dirty="0"/>
              <a:t>so it can be driven away with minimal manoeuvring</a:t>
            </a:r>
          </a:p>
        </p:txBody>
      </p:sp>
      <p:pic>
        <p:nvPicPr>
          <p:cNvPr id="4" name="Picture 4" descr="C:\Documents and Settings\User\My Documents\My Pictures\AEBN Logo\AEBN_A_col-4.jpg">
            <a:extLst>
              <a:ext uri="{FF2B5EF4-FFF2-40B4-BE49-F238E27FC236}">
                <a16:creationId xmlns:a16="http://schemas.microsoft.com/office/drawing/2014/main" id="{B2A01A8E-55F5-49B8-AC5B-DD8871877CB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6201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Before Transfer</a:t>
            </a:r>
            <a:endParaRPr lang="en-AU" altLang="en-US" sz="4000" dirty="0">
              <a:solidFill>
                <a:schemeClr val="bg1">
                  <a:lumMod val="50000"/>
                  <a:lumOff val="50000"/>
                </a:schemeClr>
              </a:solidFill>
            </a:endParaRPr>
          </a:p>
        </p:txBody>
      </p:sp>
      <p:sp>
        <p:nvSpPr>
          <p:cNvPr id="215043" name="Rectangle 3"/>
          <p:cNvSpPr>
            <a:spLocks noGrp="1" noChangeArrowheads="1"/>
          </p:cNvSpPr>
          <p:nvPr>
            <p:ph type="body" idx="4294967295"/>
          </p:nvPr>
        </p:nvSpPr>
        <p:spPr>
          <a:xfrm>
            <a:off x="914400" y="1916832"/>
            <a:ext cx="7543800" cy="3657600"/>
          </a:xfrm>
        </p:spPr>
        <p:txBody>
          <a:bodyPr/>
          <a:lstStyle/>
          <a:p>
            <a:pPr marL="444500" indent="-431800">
              <a:tabLst>
                <a:tab pos="444500" algn="l"/>
              </a:tabLst>
              <a:defRPr/>
            </a:pPr>
            <a:r>
              <a:rPr lang="en-US" dirty="0"/>
              <a:t>Ensure</a:t>
            </a:r>
          </a:p>
          <a:p>
            <a:pPr marL="609600" indent="-609600">
              <a:defRPr/>
            </a:pPr>
            <a:endParaRPr lang="en-US" sz="1000" dirty="0"/>
          </a:p>
          <a:p>
            <a:pPr marL="990600" lvl="1" indent="-533400">
              <a:buFont typeface="Wingdings" pitchFamily="2" charset="2"/>
              <a:buAutoNum type="arabicPeriod"/>
              <a:defRPr/>
            </a:pPr>
            <a:r>
              <a:rPr lang="en-US" dirty="0"/>
              <a:t>There is sufficient space in the tank to take what is being delivered</a:t>
            </a:r>
          </a:p>
          <a:p>
            <a:pPr marL="990600" lvl="1" indent="-533400">
              <a:buFont typeface="Wingdings" pitchFamily="2" charset="2"/>
              <a:buAutoNum type="arabicPeriod"/>
              <a:defRPr/>
            </a:pPr>
            <a:endParaRPr lang="en-US" dirty="0"/>
          </a:p>
          <a:p>
            <a:pPr marL="990600" lvl="1" indent="-533400">
              <a:buFont typeface="Wingdings" pitchFamily="2" charset="2"/>
              <a:buAutoNum type="arabicPeriod"/>
              <a:defRPr/>
            </a:pPr>
            <a:r>
              <a:rPr lang="en-US" dirty="0"/>
              <a:t>Transfer hose is connected to the correct fill point</a:t>
            </a:r>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32AA57C1-C03F-4B39-A850-E42A46D826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26422"/>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2053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r>
              <a:rPr lang="en-US" altLang="en-US" sz="4000" dirty="0">
                <a:solidFill>
                  <a:schemeClr val="bg1">
                    <a:lumMod val="50000"/>
                    <a:lumOff val="50000"/>
                  </a:schemeClr>
                </a:solidFill>
              </a:rPr>
              <a:t>Hoses</a:t>
            </a:r>
            <a:endParaRPr lang="en-AU" altLang="en-US" sz="4000" dirty="0">
              <a:solidFill>
                <a:schemeClr val="bg1">
                  <a:lumMod val="50000"/>
                  <a:lumOff val="50000"/>
                </a:schemeClr>
              </a:solidFill>
            </a:endParaRPr>
          </a:p>
        </p:txBody>
      </p:sp>
      <p:sp>
        <p:nvSpPr>
          <p:cNvPr id="78851" name="Rectangle 3"/>
          <p:cNvSpPr>
            <a:spLocks noGrp="1" noChangeArrowheads="1"/>
          </p:cNvSpPr>
          <p:nvPr>
            <p:ph type="body" idx="4294967295"/>
          </p:nvPr>
        </p:nvSpPr>
        <p:spPr>
          <a:xfrm>
            <a:off x="928828" y="1340768"/>
            <a:ext cx="7543800" cy="3657600"/>
          </a:xfrm>
        </p:spPr>
        <p:txBody>
          <a:bodyPr/>
          <a:lstStyle/>
          <a:p>
            <a:endParaRPr lang="en-US" altLang="en-US" dirty="0"/>
          </a:p>
          <a:p>
            <a:r>
              <a:rPr lang="en-US" altLang="en-US" dirty="0"/>
              <a:t>No hoses to be run across areas accessible to vehicles, unless access is stopped.</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40DF16B9-D46B-4875-97AC-078C144D41B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26422"/>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7489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Ignition Sources</a:t>
            </a:r>
            <a:endParaRPr lang="en-AU" altLang="en-US" sz="4000" dirty="0">
              <a:solidFill>
                <a:schemeClr val="bg1">
                  <a:lumMod val="50000"/>
                  <a:lumOff val="50000"/>
                </a:schemeClr>
              </a:solidFill>
            </a:endParaRPr>
          </a:p>
        </p:txBody>
      </p:sp>
      <p:sp>
        <p:nvSpPr>
          <p:cNvPr id="82947" name="Rectangle 3"/>
          <p:cNvSpPr>
            <a:spLocks noGrp="1" noChangeArrowheads="1"/>
          </p:cNvSpPr>
          <p:nvPr>
            <p:ph type="body" idx="4294967295"/>
          </p:nvPr>
        </p:nvSpPr>
        <p:spPr>
          <a:xfrm>
            <a:off x="926588" y="1417465"/>
            <a:ext cx="7543800" cy="3657600"/>
          </a:xfrm>
        </p:spPr>
        <p:txBody>
          <a:bodyPr/>
          <a:lstStyle/>
          <a:p>
            <a:endParaRPr lang="en-US" altLang="en-US" dirty="0"/>
          </a:p>
          <a:p>
            <a:r>
              <a:rPr lang="en-US" altLang="en-US" dirty="0"/>
              <a:t>No smoking or carrying of matches or lighters, on vehicles carrying Dangerous Goods of Classes (or with sub-hazards) of 2.1, 3, 4 or 5 in bulk</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D252AA09-149C-4A59-A237-1260396D35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3847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p:txBody>
          <a:bodyPr/>
          <a:lstStyle/>
          <a:p>
            <a:r>
              <a:rPr lang="en-US" altLang="en-US" sz="4000" dirty="0">
                <a:solidFill>
                  <a:schemeClr val="bg1">
                    <a:lumMod val="50000"/>
                    <a:lumOff val="50000"/>
                  </a:schemeClr>
                </a:solidFill>
              </a:rPr>
              <a:t>Ignition Sources during Transfer</a:t>
            </a:r>
            <a:endParaRPr lang="en-AU" altLang="en-US" sz="4000" dirty="0">
              <a:solidFill>
                <a:schemeClr val="bg1">
                  <a:lumMod val="50000"/>
                  <a:lumOff val="50000"/>
                </a:schemeClr>
              </a:solidFill>
            </a:endParaRPr>
          </a:p>
        </p:txBody>
      </p:sp>
      <p:sp>
        <p:nvSpPr>
          <p:cNvPr id="83971" name="Rectangle 3"/>
          <p:cNvSpPr>
            <a:spLocks noGrp="1" noChangeArrowheads="1"/>
          </p:cNvSpPr>
          <p:nvPr>
            <p:ph type="body" idx="4294967295"/>
          </p:nvPr>
        </p:nvSpPr>
        <p:spPr>
          <a:xfrm>
            <a:off x="914400" y="1988840"/>
            <a:ext cx="7543800" cy="4011910"/>
          </a:xfrm>
        </p:spPr>
        <p:txBody>
          <a:bodyPr/>
          <a:lstStyle/>
          <a:p>
            <a:pPr>
              <a:lnSpc>
                <a:spcPct val="150000"/>
              </a:lnSpc>
            </a:pPr>
            <a:r>
              <a:rPr lang="en-US" altLang="en-US" sz="2600" dirty="0"/>
              <a:t>Every hose connection point must be separated from ignition sources by not less than:</a:t>
            </a:r>
          </a:p>
          <a:p>
            <a:pPr lvl="1">
              <a:lnSpc>
                <a:spcPct val="150000"/>
              </a:lnSpc>
            </a:pPr>
            <a:r>
              <a:rPr lang="en-US" altLang="en-US" sz="2200" dirty="0"/>
              <a:t>10 </a:t>
            </a:r>
            <a:r>
              <a:rPr lang="en-US" altLang="en-US" sz="2200" dirty="0" err="1"/>
              <a:t>metres</a:t>
            </a:r>
            <a:r>
              <a:rPr lang="en-US" altLang="en-US" sz="2200" dirty="0"/>
              <a:t> for Class 2.1</a:t>
            </a:r>
          </a:p>
          <a:p>
            <a:pPr lvl="1">
              <a:lnSpc>
                <a:spcPct val="150000"/>
              </a:lnSpc>
            </a:pPr>
            <a:r>
              <a:rPr lang="en-US" altLang="en-US" sz="2200" dirty="0"/>
              <a:t>15 </a:t>
            </a:r>
            <a:r>
              <a:rPr lang="en-US" altLang="en-US" sz="2200" dirty="0" err="1"/>
              <a:t>metres</a:t>
            </a:r>
            <a:r>
              <a:rPr lang="en-US" altLang="en-US" sz="2200" dirty="0"/>
              <a:t> for Class 3, being filled </a:t>
            </a:r>
            <a:r>
              <a:rPr lang="en-US" altLang="en-US" sz="2200" i="1" dirty="0"/>
              <a:t>into </a:t>
            </a:r>
            <a:r>
              <a:rPr lang="en-US" altLang="en-US" sz="2200" dirty="0"/>
              <a:t>a tanker</a:t>
            </a:r>
          </a:p>
          <a:p>
            <a:pPr lvl="1">
              <a:lnSpc>
                <a:spcPct val="150000"/>
              </a:lnSpc>
            </a:pPr>
            <a:r>
              <a:rPr lang="en-US" altLang="en-US" sz="2200" dirty="0"/>
              <a:t>8 </a:t>
            </a:r>
            <a:r>
              <a:rPr lang="en-US" altLang="en-US" sz="2200" dirty="0" err="1"/>
              <a:t>metres</a:t>
            </a:r>
            <a:r>
              <a:rPr lang="en-US" altLang="en-US" sz="2200" dirty="0"/>
              <a:t> for Class 3, being discharged </a:t>
            </a:r>
            <a:r>
              <a:rPr lang="en-US" altLang="en-US" sz="2200" i="1" dirty="0"/>
              <a:t>from </a:t>
            </a:r>
            <a:r>
              <a:rPr lang="en-US" altLang="en-US" sz="2200" dirty="0"/>
              <a:t>a tanker</a:t>
            </a:r>
          </a:p>
          <a:p>
            <a:pPr lvl="1">
              <a:lnSpc>
                <a:spcPct val="150000"/>
              </a:lnSpc>
            </a:pPr>
            <a:r>
              <a:rPr lang="en-US" altLang="en-US" sz="2200" dirty="0"/>
              <a:t>8 </a:t>
            </a:r>
            <a:r>
              <a:rPr lang="en-US" altLang="en-US" sz="2200" dirty="0" err="1"/>
              <a:t>metres</a:t>
            </a:r>
            <a:r>
              <a:rPr lang="en-US" altLang="en-US" sz="2200" dirty="0"/>
              <a:t> for Class 4 or 5</a:t>
            </a:r>
            <a:endParaRPr lang="en-AU" altLang="en-US" sz="2200" dirty="0"/>
          </a:p>
        </p:txBody>
      </p:sp>
      <p:pic>
        <p:nvPicPr>
          <p:cNvPr id="4" name="Picture 4" descr="C:\Documents and Settings\User\My Documents\My Pictures\AEBN Logo\AEBN_A_col-4.jpg">
            <a:extLst>
              <a:ext uri="{FF2B5EF4-FFF2-40B4-BE49-F238E27FC236}">
                <a16:creationId xmlns:a16="http://schemas.microsoft.com/office/drawing/2014/main" id="{800529FE-107F-4CE0-B44A-153BF0B067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903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Electrical Bonding – Class 3</a:t>
            </a:r>
            <a:endParaRPr lang="en-AU" altLang="en-US" sz="4000" dirty="0">
              <a:solidFill>
                <a:schemeClr val="bg1">
                  <a:lumMod val="50000"/>
                  <a:lumOff val="50000"/>
                </a:schemeClr>
              </a:solidFill>
            </a:endParaRPr>
          </a:p>
        </p:txBody>
      </p:sp>
      <p:sp>
        <p:nvSpPr>
          <p:cNvPr id="75779" name="Rectangle 3"/>
          <p:cNvSpPr>
            <a:spLocks noGrp="1" noChangeArrowheads="1"/>
          </p:cNvSpPr>
          <p:nvPr>
            <p:ph type="body" idx="4294967295"/>
          </p:nvPr>
        </p:nvSpPr>
        <p:spPr>
          <a:xfrm>
            <a:off x="914400" y="2060848"/>
            <a:ext cx="7543800" cy="3657600"/>
          </a:xfrm>
        </p:spPr>
        <p:txBody>
          <a:bodyPr/>
          <a:lstStyle/>
          <a:p>
            <a:r>
              <a:rPr lang="en-US" altLang="en-US" dirty="0"/>
              <a:t>Receiving tank to be electrically bonded to discharging tanker</a:t>
            </a:r>
          </a:p>
          <a:p>
            <a:r>
              <a:rPr lang="en-US" altLang="en-US" dirty="0"/>
              <a:t>Bonding lead to be connected when tank being filled or emptied</a:t>
            </a:r>
            <a:endParaRPr lang="en-AU" altLang="en-US" dirty="0"/>
          </a:p>
          <a:p>
            <a:r>
              <a:rPr lang="en-US" altLang="en-US" dirty="0"/>
              <a:t>Exception – underground tanks</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FC7EB92D-82AC-4673-9128-04FAE836D5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7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3568" y="332656"/>
            <a:ext cx="7831832" cy="1143000"/>
          </a:xfrm>
        </p:spPr>
        <p:txBody>
          <a:bodyPr/>
          <a:lstStyle/>
          <a:p>
            <a:pPr>
              <a:defRPr/>
            </a:pPr>
            <a:r>
              <a:rPr lang="en-US" sz="4000" dirty="0">
                <a:solidFill>
                  <a:schemeClr val="bg1">
                    <a:lumMod val="50000"/>
                    <a:lumOff val="50000"/>
                  </a:schemeClr>
                </a:solidFill>
              </a:rPr>
              <a:t>Safety Data Sheet (SDS)</a:t>
            </a:r>
          </a:p>
        </p:txBody>
      </p:sp>
      <p:sp>
        <p:nvSpPr>
          <p:cNvPr id="147459" name="Rectangle 3"/>
          <p:cNvSpPr>
            <a:spLocks noGrp="1" noChangeArrowheads="1"/>
          </p:cNvSpPr>
          <p:nvPr>
            <p:ph type="body" idx="1"/>
          </p:nvPr>
        </p:nvSpPr>
        <p:spPr>
          <a:xfrm>
            <a:off x="755576" y="1571625"/>
            <a:ext cx="7716912" cy="3657600"/>
          </a:xfrm>
        </p:spPr>
        <p:txBody>
          <a:bodyPr/>
          <a:lstStyle/>
          <a:p>
            <a:pPr eaLnBrk="1" hangingPunct="1">
              <a:lnSpc>
                <a:spcPct val="90000"/>
              </a:lnSpc>
            </a:pPr>
            <a:r>
              <a:rPr lang="en-US" altLang="en-US" sz="2400" dirty="0"/>
              <a:t>A </a:t>
            </a:r>
            <a:r>
              <a:rPr lang="en-US" altLang="en-US" sz="2400" b="1" dirty="0">
                <a:solidFill>
                  <a:schemeClr val="hlink"/>
                </a:solidFill>
              </a:rPr>
              <a:t>Safety Data Sheet</a:t>
            </a:r>
            <a:r>
              <a:rPr lang="en-US" altLang="en-US" sz="2400" dirty="0"/>
              <a:t> (SDS) is a technical bulletin containing detailed information about a hazardous substance.</a:t>
            </a:r>
          </a:p>
          <a:p>
            <a:pPr lvl="1" eaLnBrk="1" hangingPunct="1">
              <a:lnSpc>
                <a:spcPct val="90000"/>
              </a:lnSpc>
            </a:pPr>
            <a:r>
              <a:rPr lang="en-US" altLang="en-US" sz="2000" dirty="0"/>
              <a:t>Formerly known as a </a:t>
            </a:r>
            <a:r>
              <a:rPr lang="en-US" altLang="en-US" sz="2000" b="1" dirty="0">
                <a:solidFill>
                  <a:schemeClr val="hlink"/>
                </a:solidFill>
              </a:rPr>
              <a:t>Material </a:t>
            </a:r>
            <a:r>
              <a:rPr lang="en-US" altLang="en-US" sz="2000" dirty="0"/>
              <a:t>Safety Data Sheet (MSDS)</a:t>
            </a:r>
          </a:p>
          <a:p>
            <a:pPr eaLnBrk="1" hangingPunct="1">
              <a:lnSpc>
                <a:spcPct val="90000"/>
              </a:lnSpc>
            </a:pPr>
            <a:r>
              <a:rPr lang="en-US" altLang="en-US" sz="2400" dirty="0"/>
              <a:t>An SDS must comply with VIC OHS Regulation 145</a:t>
            </a:r>
          </a:p>
          <a:p>
            <a:pPr lvl="1" eaLnBrk="1" hangingPunct="1">
              <a:lnSpc>
                <a:spcPct val="90000"/>
              </a:lnSpc>
              <a:buFont typeface="Arial" panose="020B0604020202020204" pitchFamily="34" charset="0"/>
              <a:buChar char="꞊"/>
            </a:pPr>
            <a:r>
              <a:rPr lang="en-US" altLang="en-US" sz="2000" dirty="0"/>
              <a:t>WHS Regulations </a:t>
            </a:r>
            <a:r>
              <a:rPr lang="en-AU" altLang="en-US" sz="2000" dirty="0"/>
              <a:t>Part 7.1  Division 2</a:t>
            </a:r>
          </a:p>
          <a:p>
            <a:pPr eaLnBrk="1" hangingPunct="1">
              <a:lnSpc>
                <a:spcPct val="90000"/>
              </a:lnSpc>
            </a:pPr>
            <a:r>
              <a:rPr lang="en-US" altLang="en-US" sz="2400" dirty="0"/>
              <a:t>The </a:t>
            </a:r>
            <a:r>
              <a:rPr lang="en-AU" altLang="en-US" sz="2400" dirty="0"/>
              <a:t>hazard identification for the substance </a:t>
            </a:r>
            <a:r>
              <a:rPr lang="en-US" altLang="en-US" sz="2400" dirty="0"/>
              <a:t>must be </a:t>
            </a:r>
            <a:r>
              <a:rPr lang="en-AU" altLang="en-US" sz="2400" dirty="0"/>
              <a:t>determined in accordance with the GHS</a:t>
            </a:r>
            <a:r>
              <a:rPr lang="en-US" altLang="en-US" sz="2000" dirty="0"/>
              <a:t>.</a:t>
            </a:r>
            <a:endParaRPr lang="en-US" altLang="en-US" sz="2400" dirty="0"/>
          </a:p>
        </p:txBody>
      </p:sp>
      <p:pic>
        <p:nvPicPr>
          <p:cNvPr id="8397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99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74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474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74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Vehicle Engines</a:t>
            </a:r>
            <a:endParaRPr lang="en-AU" altLang="en-US" sz="4000" dirty="0">
              <a:solidFill>
                <a:schemeClr val="bg1">
                  <a:lumMod val="50000"/>
                  <a:lumOff val="50000"/>
                </a:schemeClr>
              </a:solidFill>
            </a:endParaRPr>
          </a:p>
        </p:txBody>
      </p:sp>
      <p:sp>
        <p:nvSpPr>
          <p:cNvPr id="74755" name="Rectangle 3"/>
          <p:cNvSpPr>
            <a:spLocks noGrp="1" noChangeArrowheads="1"/>
          </p:cNvSpPr>
          <p:nvPr>
            <p:ph type="body" idx="4294967295"/>
          </p:nvPr>
        </p:nvSpPr>
        <p:spPr>
          <a:xfrm>
            <a:off x="920761" y="2060848"/>
            <a:ext cx="7543800" cy="3657600"/>
          </a:xfrm>
        </p:spPr>
        <p:txBody>
          <a:bodyPr/>
          <a:lstStyle/>
          <a:p>
            <a:r>
              <a:rPr lang="en-US" altLang="en-US" dirty="0"/>
              <a:t>For Class (or sub-hazard) 2.1, 3 or 4, the vehicle engine must be stopped before hose connections are made.</a:t>
            </a:r>
          </a:p>
          <a:p>
            <a:endParaRPr lang="en-US" altLang="en-US" sz="1300" dirty="0"/>
          </a:p>
          <a:p>
            <a:r>
              <a:rPr lang="en-US" altLang="en-US" dirty="0"/>
              <a:t>For all Dangerous Goods, the engine must remain stopped during discharge …</a:t>
            </a:r>
          </a:p>
          <a:p>
            <a:pPr lvl="1"/>
            <a:r>
              <a:rPr lang="en-US" altLang="en-US" dirty="0"/>
              <a:t>… UNLESS required for pumping.</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A23143B4-55F1-4B35-9333-5320FF8AB2A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7777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During Transfer</a:t>
            </a:r>
            <a:endParaRPr lang="en-AU" altLang="en-US" sz="4000" dirty="0">
              <a:solidFill>
                <a:schemeClr val="bg1">
                  <a:lumMod val="50000"/>
                  <a:lumOff val="50000"/>
                </a:schemeClr>
              </a:solidFill>
            </a:endParaRPr>
          </a:p>
        </p:txBody>
      </p:sp>
      <p:sp>
        <p:nvSpPr>
          <p:cNvPr id="77827" name="Rectangle 3"/>
          <p:cNvSpPr>
            <a:spLocks noGrp="1" noChangeArrowheads="1"/>
          </p:cNvSpPr>
          <p:nvPr>
            <p:ph type="body" idx="4294967295"/>
          </p:nvPr>
        </p:nvSpPr>
        <p:spPr>
          <a:xfrm>
            <a:off x="914400" y="1746385"/>
            <a:ext cx="7543800" cy="3657600"/>
          </a:xfrm>
        </p:spPr>
        <p:txBody>
          <a:bodyPr/>
          <a:lstStyle/>
          <a:p>
            <a:endParaRPr lang="en-US" altLang="en-US" sz="1500" dirty="0"/>
          </a:p>
          <a:p>
            <a:r>
              <a:rPr lang="en-US" altLang="en-US" dirty="0"/>
              <a:t>No person in the cabin</a:t>
            </a:r>
          </a:p>
          <a:p>
            <a:endParaRPr lang="en-US" altLang="en-US" sz="1500" dirty="0"/>
          </a:p>
          <a:p>
            <a:r>
              <a:rPr lang="en-US" altLang="en-US" dirty="0"/>
              <a:t>Person must remain at the vehicle, where the operation can be observed and all valves and equipment can be operated. </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91D50904-D32F-4509-9217-A7C7EF30EA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3167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After Transfer</a:t>
            </a:r>
            <a:endParaRPr lang="en-AU" altLang="en-US" sz="4000" dirty="0">
              <a:solidFill>
                <a:schemeClr val="bg1">
                  <a:lumMod val="50000"/>
                  <a:lumOff val="50000"/>
                </a:schemeClr>
              </a:solidFill>
            </a:endParaRPr>
          </a:p>
        </p:txBody>
      </p:sp>
      <p:sp>
        <p:nvSpPr>
          <p:cNvPr id="79875" name="Rectangle 3"/>
          <p:cNvSpPr>
            <a:spLocks noGrp="1" noChangeArrowheads="1"/>
          </p:cNvSpPr>
          <p:nvPr>
            <p:ph type="body" idx="4294967295"/>
          </p:nvPr>
        </p:nvSpPr>
        <p:spPr>
          <a:xfrm>
            <a:off x="914400" y="1988840"/>
            <a:ext cx="7543800" cy="3657600"/>
          </a:xfrm>
        </p:spPr>
        <p:txBody>
          <a:bodyPr/>
          <a:lstStyle/>
          <a:p>
            <a:r>
              <a:rPr lang="en-US" altLang="en-US" dirty="0"/>
              <a:t>Make sure all valves have been closed and closures replaced</a:t>
            </a:r>
          </a:p>
          <a:p>
            <a:pPr algn="ctr">
              <a:buFontTx/>
              <a:buNone/>
            </a:pPr>
            <a:r>
              <a:rPr lang="en-US" altLang="en-US" sz="3400" i="1" dirty="0"/>
              <a:t>Walk around vehicle</a:t>
            </a:r>
            <a:endParaRPr lang="en-AU" altLang="en-US" sz="3400" i="1" dirty="0"/>
          </a:p>
        </p:txBody>
      </p:sp>
      <p:pic>
        <p:nvPicPr>
          <p:cNvPr id="4" name="Picture 4" descr="C:\Documents and Settings\User\My Documents\My Pictures\AEBN Logo\AEBN_A_col-4.jpg">
            <a:extLst>
              <a:ext uri="{FF2B5EF4-FFF2-40B4-BE49-F238E27FC236}">
                <a16:creationId xmlns:a16="http://schemas.microsoft.com/office/drawing/2014/main" id="{7F0D5D6C-EC48-4E98-95AF-C53C1147C51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9454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800100" y="223440"/>
            <a:ext cx="7543800" cy="1143000"/>
          </a:xfrm>
        </p:spPr>
        <p:txBody>
          <a:bodyPr/>
          <a:lstStyle/>
          <a:p>
            <a:pPr eaLnBrk="1" hangingPunct="1">
              <a:defRPr/>
            </a:pPr>
            <a:r>
              <a:rPr lang="en-US" sz="4000" dirty="0">
                <a:solidFill>
                  <a:schemeClr val="bg1">
                    <a:lumMod val="50000"/>
                    <a:lumOff val="50000"/>
                  </a:schemeClr>
                </a:solidFill>
              </a:rPr>
              <a:t>URL - additional information</a:t>
            </a:r>
            <a:r>
              <a:rPr lang="en-AU" sz="4000" dirty="0">
                <a:solidFill>
                  <a:schemeClr val="bg1">
                    <a:lumMod val="50000"/>
                    <a:lumOff val="50000"/>
                  </a:schemeClr>
                </a:solidFill>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Australian Dangerous Goods Code (ADG )</a:t>
            </a:r>
          </a:p>
          <a:p>
            <a:pPr lvl="1">
              <a:spcBef>
                <a:spcPts val="0"/>
              </a:spcBef>
              <a:spcAft>
                <a:spcPts val="600"/>
              </a:spcAft>
            </a:pPr>
            <a:r>
              <a:rPr lang="en-GB" altLang="en-US" sz="1400" dirty="0">
                <a:cs typeface="Times New Roman" panose="02020603050405020304" pitchFamily="18" charset="0"/>
                <a:hlinkClick r:id="rId3"/>
              </a:rPr>
              <a:t>http://www.ntc.gov.au/heavy-vehicles/safety/australian-dangerous-goods-code/</a:t>
            </a:r>
            <a:endParaRPr lang="en-GB"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Safe Work Australia</a:t>
            </a:r>
          </a:p>
          <a:p>
            <a:pPr lvl="1">
              <a:spcBef>
                <a:spcPts val="0"/>
              </a:spcBef>
              <a:spcAft>
                <a:spcPts val="600"/>
              </a:spcAft>
            </a:pPr>
            <a:r>
              <a:rPr lang="en-AU" altLang="en-US" sz="1400" dirty="0">
                <a:cs typeface="Times New Roman" panose="02020603050405020304" pitchFamily="18" charset="0"/>
                <a:hlinkClick r:id="rId4"/>
              </a:rPr>
              <a:t>www.safeworkaustralia.gov.au</a:t>
            </a:r>
            <a:endParaRPr lang="en-AU" altLang="en-US" sz="14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Dangerous Goods (Storage and Handling) Regulations 2012 (VIC)</a:t>
            </a:r>
          </a:p>
          <a:p>
            <a:pPr lvl="1">
              <a:spcBef>
                <a:spcPts val="0"/>
              </a:spcBef>
              <a:spcAft>
                <a:spcPts val="600"/>
              </a:spcAft>
            </a:pPr>
            <a:r>
              <a:rPr lang="en-AU" altLang="en-US" sz="1400" dirty="0">
                <a:cs typeface="Times New Roman" panose="02020603050405020304" pitchFamily="18" charset="0"/>
                <a:hlinkClick r:id="rId5"/>
              </a:rPr>
              <a:t>www.legislation.vic.gov.au/</a:t>
            </a:r>
            <a:r>
              <a:rPr lang="en-US" altLang="en-US" sz="1400" dirty="0">
                <a:cs typeface="Times New Roman" panose="02020603050405020304" pitchFamily="18" charset="0"/>
              </a:rPr>
              <a:t> </a:t>
            </a:r>
          </a:p>
          <a:p>
            <a:pPr marL="355600" indent="-355600">
              <a:spcBef>
                <a:spcPts val="0"/>
              </a:spcBef>
              <a:spcAft>
                <a:spcPts val="600"/>
              </a:spcAft>
            </a:pPr>
            <a:r>
              <a:rPr lang="en-AU" altLang="en-US" sz="1800" dirty="0">
                <a:cs typeface="Arial" panose="020B0604020202020204" pitchFamily="34" charset="0"/>
              </a:rPr>
              <a:t>UN Model Regulations for the Transport of Dangerous Goods</a:t>
            </a:r>
          </a:p>
          <a:p>
            <a:pPr marL="755650" lvl="1" indent="-355600">
              <a:spcBef>
                <a:spcPts val="0"/>
              </a:spcBef>
              <a:spcAft>
                <a:spcPts val="600"/>
              </a:spcAft>
            </a:pPr>
            <a:r>
              <a:rPr lang="en-US" altLang="en-US" sz="1400" dirty="0">
                <a:cs typeface="Arial" panose="020B0604020202020204" pitchFamily="34" charset="0"/>
                <a:hlinkClick r:id="rId6"/>
              </a:rPr>
              <a:t>https://unece.org/info/publications/pub/364867</a:t>
            </a:r>
            <a:endParaRPr lang="en-US" altLang="en-US" sz="1400" dirty="0">
              <a:cs typeface="Arial" panose="020B0604020202020204" pitchFamily="34" charset="0"/>
            </a:endParaRPr>
          </a:p>
          <a:p>
            <a:pPr>
              <a:spcBef>
                <a:spcPts val="0"/>
              </a:spcBef>
              <a:spcAft>
                <a:spcPts val="600"/>
              </a:spcAft>
            </a:pPr>
            <a:r>
              <a:rPr lang="en-GB" altLang="en-US" sz="1800" dirty="0">
                <a:cs typeface="Times New Roman" panose="02020603050405020304" pitchFamily="18" charset="0"/>
              </a:rPr>
              <a:t>Global Harmonisation System (GHS) – UNECE</a:t>
            </a:r>
          </a:p>
          <a:p>
            <a:pPr lvl="1">
              <a:spcBef>
                <a:spcPts val="0"/>
              </a:spcBef>
              <a:spcAft>
                <a:spcPts val="600"/>
              </a:spcAft>
            </a:pPr>
            <a:r>
              <a:rPr lang="en-GB" altLang="en-US" sz="1400" dirty="0">
                <a:cs typeface="Times New Roman" panose="02020603050405020304" pitchFamily="18" charset="0"/>
                <a:hlinkClick r:id="rId7"/>
              </a:rPr>
              <a:t>https://www.unece.org/trans/danger/publi/ghs/ghs_welcome_e.html</a:t>
            </a:r>
            <a:endParaRPr lang="en-US" altLang="en-US" sz="18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Labelling of Agricultural and Veterinary chemicals</a:t>
            </a:r>
          </a:p>
          <a:p>
            <a:pPr lvl="1">
              <a:spcBef>
                <a:spcPts val="0"/>
              </a:spcBef>
              <a:spcAft>
                <a:spcPts val="600"/>
              </a:spcAft>
            </a:pPr>
            <a:r>
              <a:rPr lang="nb-NO" altLang="en-US" sz="1400" dirty="0">
                <a:cs typeface="Times New Roman" panose="02020603050405020304" pitchFamily="18" charset="0"/>
                <a:hlinkClick r:id="rId8"/>
              </a:rPr>
              <a:t>https://apvma.gov.au/registrations-and-permits/labelling-codes</a:t>
            </a:r>
            <a:endParaRPr lang="nb-NO" altLang="en-US" sz="1400" dirty="0">
              <a:cs typeface="Times New Roman" panose="02020603050405020304" pitchFamily="18" charset="0"/>
            </a:endParaRPr>
          </a:p>
          <a:p>
            <a:pPr>
              <a:spcBef>
                <a:spcPts val="0"/>
              </a:spcBef>
              <a:spcAft>
                <a:spcPts val="600"/>
              </a:spcAft>
            </a:pPr>
            <a:r>
              <a:rPr lang="en-GB" altLang="en-US" sz="1800" dirty="0">
                <a:cs typeface="Times New Roman" panose="02020603050405020304" pitchFamily="18" charset="0"/>
              </a:rPr>
              <a:t>Poisons Schedule (SUSMP)</a:t>
            </a:r>
          </a:p>
          <a:p>
            <a:pPr lvl="1">
              <a:spcBef>
                <a:spcPts val="0"/>
              </a:spcBef>
              <a:spcAft>
                <a:spcPts val="600"/>
              </a:spcAft>
            </a:pPr>
            <a:r>
              <a:rPr lang="en-GB" altLang="en-US" sz="1400" dirty="0">
                <a:cs typeface="Times New Roman" panose="02020603050405020304" pitchFamily="18" charset="0"/>
                <a:hlinkClick r:id="rId9"/>
              </a:rPr>
              <a:t>https://www.tga.gov.au/publication/poisons-standard-susmp</a:t>
            </a:r>
            <a:endParaRPr lang="en-AU" altLang="en-US" sz="1800" dirty="0"/>
          </a:p>
        </p:txBody>
      </p:sp>
      <p:pic>
        <p:nvPicPr>
          <p:cNvPr id="100356" name="Picture 4" descr="C:\Documents and Settings\User\My Documents\My Pictures\AEBN Logo\AEBN_A_col-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0721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EPA NZ – Hazardous substances classification</a:t>
            </a:r>
          </a:p>
          <a:p>
            <a:pPr lvl="1">
              <a:spcBef>
                <a:spcPts val="0"/>
              </a:spcBef>
              <a:spcAft>
                <a:spcPts val="600"/>
              </a:spcAft>
            </a:pPr>
            <a:r>
              <a:rPr lang="en-AU" altLang="en-US" sz="1400" dirty="0">
                <a:cs typeface="Times New Roman" panose="02020603050405020304" pitchFamily="18" charset="0"/>
                <a:hlinkClick r:id="rId3"/>
              </a:rPr>
              <a:t>https://www.epa.govt.nz/industry-areas/hazardous-substances/new-zealands-new-hazard-classification-system/</a:t>
            </a:r>
            <a:endParaRPr lang="en-AU"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WorkSafe New Zealand – Hazardous Substances</a:t>
            </a:r>
          </a:p>
          <a:p>
            <a:pPr lvl="1">
              <a:spcBef>
                <a:spcPts val="0"/>
              </a:spcBef>
              <a:spcAft>
                <a:spcPts val="600"/>
              </a:spcAft>
            </a:pPr>
            <a:r>
              <a:rPr lang="en-AU" altLang="en-US" sz="1400" dirty="0">
                <a:cs typeface="Times New Roman" panose="02020603050405020304" pitchFamily="18" charset="0"/>
                <a:hlinkClick r:id="rId4"/>
              </a:rPr>
              <a:t>https://www.worksafe.govt.nz/topic-and-industry/hazardous-substances/</a:t>
            </a:r>
            <a:endParaRPr lang="en-AU" altLang="en-US" sz="1400" dirty="0">
              <a:cs typeface="Times New Roman" panose="02020603050405020304" pitchFamily="18" charset="0"/>
            </a:endParaRPr>
          </a:p>
          <a:p>
            <a:pPr>
              <a:spcBef>
                <a:spcPts val="0"/>
              </a:spcBef>
              <a:spcAft>
                <a:spcPts val="600"/>
              </a:spcAft>
            </a:pPr>
            <a:r>
              <a:rPr lang="en-AU" sz="1800" dirty="0">
                <a:cs typeface="Times New Roman" panose="02020603050405020304" pitchFamily="18" charset="0"/>
              </a:rPr>
              <a:t>Hazardous Substances Toolbox</a:t>
            </a:r>
            <a:endParaRPr lang="en-AU" altLang="en-US" sz="1800" dirty="0">
              <a:cs typeface="Times New Roman" panose="02020603050405020304" pitchFamily="18" charset="0"/>
            </a:endParaRPr>
          </a:p>
          <a:p>
            <a:pPr lvl="1">
              <a:spcBef>
                <a:spcPts val="0"/>
              </a:spcBef>
              <a:spcAft>
                <a:spcPts val="600"/>
              </a:spcAft>
            </a:pPr>
            <a:r>
              <a:rPr lang="en-AU" altLang="en-US" sz="1400" dirty="0">
                <a:cs typeface="Times New Roman" panose="02020603050405020304" pitchFamily="18" charset="0"/>
                <a:hlinkClick r:id="rId5"/>
              </a:rPr>
              <a:t>https://www.hazardoussubstances.govt.nz/</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NZ Land Transport Agency</a:t>
            </a:r>
          </a:p>
          <a:p>
            <a:pPr marL="755650" lvl="1" indent="-355600">
              <a:spcBef>
                <a:spcPts val="0"/>
              </a:spcBef>
              <a:spcAft>
                <a:spcPts val="600"/>
              </a:spcAft>
            </a:pPr>
            <a:r>
              <a:rPr lang="en-US" altLang="en-US" sz="1400" dirty="0">
                <a:cs typeface="Arial" panose="020B0604020202020204" pitchFamily="34" charset="0"/>
                <a:hlinkClick r:id="rId6"/>
              </a:rPr>
              <a:t>https://nzta.govt.nz/resources/rules/dangerous-goods-2005-index/</a:t>
            </a:r>
            <a:endParaRPr lang="en-US" altLang="en-US" sz="1400" dirty="0">
              <a:cs typeface="Arial" panose="020B0604020202020204" pitchFamily="34" charset="0"/>
            </a:endParaRPr>
          </a:p>
          <a:p>
            <a:pPr marL="355600" indent="-355600">
              <a:spcBef>
                <a:spcPts val="0"/>
              </a:spcBef>
              <a:spcAft>
                <a:spcPts val="600"/>
              </a:spcAft>
            </a:pPr>
            <a:r>
              <a:rPr lang="en-US" altLang="en-US" sz="1800" dirty="0">
                <a:cs typeface="Arial" panose="020B0604020202020204" pitchFamily="34" charset="0"/>
              </a:rPr>
              <a:t>NZ Health and Safety at Work (Hazardous Substances) Regulations</a:t>
            </a:r>
          </a:p>
          <a:p>
            <a:pPr marL="755650" lvl="1" indent="-355600">
              <a:spcBef>
                <a:spcPts val="0"/>
              </a:spcBef>
              <a:spcAft>
                <a:spcPts val="600"/>
              </a:spcAft>
            </a:pPr>
            <a:r>
              <a:rPr lang="en-US" altLang="en-US" sz="1400" dirty="0">
                <a:cs typeface="Arial" panose="020B0604020202020204" pitchFamily="34" charset="0"/>
                <a:hlinkClick r:id="rId7"/>
              </a:rPr>
              <a:t>https://www.legislation.govt.nz/</a:t>
            </a:r>
            <a:endParaRPr lang="en-US" altLang="en-US" sz="1400" dirty="0">
              <a:cs typeface="Arial" panose="020B0604020202020204" pitchFamily="34" charset="0"/>
            </a:endParaRPr>
          </a:p>
        </p:txBody>
      </p:sp>
      <p:pic>
        <p:nvPicPr>
          <p:cNvPr id="100356" name="Picture 4" descr="C:\Documents and Settings\User\My Documents\My Pictures\AEBN Logo\AEBN_A_col-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a:extLst>
              <a:ext uri="{FF2B5EF4-FFF2-40B4-BE49-F238E27FC236}">
                <a16:creationId xmlns:a16="http://schemas.microsoft.com/office/drawing/2014/main" id="{5382FB0F-BBFF-4E72-921F-571E71A31F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2594" y="5413499"/>
            <a:ext cx="1178812" cy="908720"/>
          </a:xfrm>
          <a:prstGeom prst="rect">
            <a:avLst/>
          </a:prstGeom>
        </p:spPr>
      </p:pic>
    </p:spTree>
    <p:extLst>
      <p:ext uri="{BB962C8B-B14F-4D97-AF65-F5344CB8AC3E}">
        <p14:creationId xmlns:p14="http://schemas.microsoft.com/office/powerpoint/2010/main" val="23728466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543800" cy="1143000"/>
          </a:xfrm>
        </p:spPr>
        <p:txBody>
          <a:bodyPr/>
          <a:lstStyle/>
          <a:p>
            <a:pPr eaLnBrk="1" hangingPunct="1">
              <a:defRPr/>
            </a:pPr>
            <a:r>
              <a:rPr lang="en-AU" sz="3200" dirty="0">
                <a:solidFill>
                  <a:schemeClr val="bg1">
                    <a:lumMod val="50000"/>
                    <a:lumOff val="50000"/>
                  </a:schemeClr>
                </a:solidFill>
              </a:rPr>
              <a:t>Australian &amp; New Zealand Standards</a:t>
            </a:r>
          </a:p>
        </p:txBody>
      </p:sp>
      <p:sp>
        <p:nvSpPr>
          <p:cNvPr id="3" name="Content Placeholder 2"/>
          <p:cNvSpPr>
            <a:spLocks noGrp="1"/>
          </p:cNvSpPr>
          <p:nvPr>
            <p:ph idx="1"/>
          </p:nvPr>
        </p:nvSpPr>
        <p:spPr>
          <a:xfrm>
            <a:off x="467544" y="1259632"/>
            <a:ext cx="7848872" cy="5265712"/>
          </a:xfrm>
        </p:spPr>
        <p:txBody>
          <a:bodyPr/>
          <a:lstStyle/>
          <a:p>
            <a:pPr lvl="1"/>
            <a:r>
              <a:rPr lang="en-AU" sz="1800" dirty="0"/>
              <a:t>AS 1940–2017 The storage and handling of flammable and combustible liquids</a:t>
            </a:r>
          </a:p>
          <a:p>
            <a:pPr lvl="1"/>
            <a:r>
              <a:rPr lang="en-AU" sz="1800" dirty="0"/>
              <a:t>AS/NZS 2243.10:2004 Safety in laboratories—Storage of chemicals</a:t>
            </a:r>
          </a:p>
          <a:p>
            <a:pPr lvl="1"/>
            <a:r>
              <a:rPr lang="en-AU" sz="1800" dirty="0"/>
              <a:t>AS 3780–2008 The storage and handling of corrosive substances</a:t>
            </a:r>
          </a:p>
          <a:p>
            <a:pPr lvl="1"/>
            <a:r>
              <a:rPr lang="en-AU" sz="1800" dirty="0"/>
              <a:t>AS/NZS 3833:2007 The storage and handling of mixed classes of dangerous goods, in packages and intermediate bulk containers</a:t>
            </a:r>
          </a:p>
          <a:p>
            <a:pPr lvl="1"/>
            <a:r>
              <a:rPr lang="en-AU" sz="1800" dirty="0"/>
              <a:t>AS 4332–2004 (R2016) The storage and handling of gases in cylinders</a:t>
            </a:r>
          </a:p>
          <a:p>
            <a:pPr lvl="1"/>
            <a:r>
              <a:rPr lang="en-AU" sz="1800" dirty="0"/>
              <a:t>AS/NZS 4452:1997 The storage and handling of toxic substances</a:t>
            </a:r>
          </a:p>
          <a:p>
            <a:pPr lvl="1"/>
            <a:r>
              <a:rPr lang="en-AU" sz="1800" dirty="0"/>
              <a:t>AS/NZS 4681:2000 The storage and handling of Class 9 (miscellaneous) dangerous goods and articles</a:t>
            </a:r>
          </a:p>
          <a:p>
            <a:pPr lvl="1"/>
            <a:r>
              <a:rPr lang="en-AU" sz="1800" dirty="0"/>
              <a:t>AS/NZS 5026:2012 The storage and handling of Class 4 dangerous goods</a:t>
            </a:r>
          </a:p>
          <a:p>
            <a:pPr lvl="1"/>
            <a:r>
              <a:rPr lang="en-GB" sz="1800" dirty="0"/>
              <a:t>NZS 5433:2020 Transport of dangerous goods on land</a:t>
            </a:r>
          </a:p>
          <a:p>
            <a:pPr lvl="1"/>
            <a:r>
              <a:rPr lang="en-AU" sz="1800" dirty="0"/>
              <a:t>SNZ HB 5433:2021 UN dangerous goods list</a:t>
            </a:r>
          </a:p>
        </p:txBody>
      </p:sp>
      <p:pic>
        <p:nvPicPr>
          <p:cNvPr id="4" name="Picture 4" descr="C:\Documents and Settings\User\My Documents\My Pictures\AEBN Logo\AEBN_A_col-4.jpg">
            <a:extLst>
              <a:ext uri="{FF2B5EF4-FFF2-40B4-BE49-F238E27FC236}">
                <a16:creationId xmlns:a16="http://schemas.microsoft.com/office/drawing/2014/main" id="{8FD50E06-56CE-432B-9E28-8478A5CC1A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3765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800100" y="235745"/>
            <a:ext cx="7543800" cy="1143000"/>
          </a:xfrm>
        </p:spPr>
        <p:txBody>
          <a:bodyPr/>
          <a:lstStyle/>
          <a:p>
            <a:pPr eaLnBrk="1" hangingPunct="1">
              <a:defRPr/>
            </a:pPr>
            <a:r>
              <a:rPr lang="en-US" sz="4000" dirty="0">
                <a:solidFill>
                  <a:schemeClr val="bg1">
                    <a:lumMod val="50000"/>
                    <a:lumOff val="50000"/>
                  </a:schemeClr>
                </a:solidFill>
              </a:rPr>
              <a:t>Sources of information</a:t>
            </a:r>
            <a:endParaRPr lang="en-AU" sz="4000" dirty="0">
              <a:solidFill>
                <a:schemeClr val="bg1">
                  <a:lumMod val="50000"/>
                  <a:lumOff val="50000"/>
                </a:schemeClr>
              </a:solidFill>
            </a:endParaRPr>
          </a:p>
        </p:txBody>
      </p:sp>
      <p:sp>
        <p:nvSpPr>
          <p:cNvPr id="102403" name="Rectangle 3"/>
          <p:cNvSpPr>
            <a:spLocks noGrp="1" noChangeArrowheads="1"/>
          </p:cNvSpPr>
          <p:nvPr>
            <p:ph type="body" idx="4294967295"/>
          </p:nvPr>
        </p:nvSpPr>
        <p:spPr>
          <a:xfrm>
            <a:off x="899592" y="1556792"/>
            <a:ext cx="7543800" cy="3657600"/>
          </a:xfrm>
        </p:spPr>
        <p:txBody>
          <a:bodyPr/>
          <a:lstStyle/>
          <a:p>
            <a:pPr eaLnBrk="1" hangingPunct="1">
              <a:lnSpc>
                <a:spcPct val="90000"/>
              </a:lnSpc>
            </a:pPr>
            <a:r>
              <a:rPr lang="en-US" altLang="en-US" sz="2600" dirty="0"/>
              <a:t>Physical inspection</a:t>
            </a:r>
          </a:p>
          <a:p>
            <a:pPr eaLnBrk="1" hangingPunct="1">
              <a:lnSpc>
                <a:spcPct val="90000"/>
              </a:lnSpc>
            </a:pPr>
            <a:r>
              <a:rPr lang="en-US" altLang="en-US" sz="2600" dirty="0"/>
              <a:t>Internal and external audits</a:t>
            </a:r>
          </a:p>
          <a:p>
            <a:pPr eaLnBrk="1" hangingPunct="1">
              <a:lnSpc>
                <a:spcPct val="90000"/>
              </a:lnSpc>
            </a:pPr>
            <a:r>
              <a:rPr lang="en-US" altLang="en-US" sz="2600" dirty="0"/>
              <a:t>Employee knowledge and expertise</a:t>
            </a:r>
          </a:p>
          <a:p>
            <a:pPr eaLnBrk="1" hangingPunct="1">
              <a:lnSpc>
                <a:spcPct val="90000"/>
              </a:lnSpc>
            </a:pPr>
            <a:r>
              <a:rPr lang="en-US" altLang="en-US" sz="2600" dirty="0"/>
              <a:t>Trade journals</a:t>
            </a:r>
          </a:p>
          <a:p>
            <a:pPr eaLnBrk="1" hangingPunct="1">
              <a:lnSpc>
                <a:spcPct val="90000"/>
              </a:lnSpc>
            </a:pPr>
            <a:r>
              <a:rPr lang="en-US" altLang="en-US" sz="2600" dirty="0"/>
              <a:t>WorkSafe alerts and publications</a:t>
            </a:r>
          </a:p>
          <a:p>
            <a:pPr eaLnBrk="1" hangingPunct="1">
              <a:lnSpc>
                <a:spcPct val="90000"/>
              </a:lnSpc>
            </a:pPr>
            <a:r>
              <a:rPr lang="en-US" altLang="en-US" sz="2600" dirty="0"/>
              <a:t>Incident /injury records</a:t>
            </a:r>
          </a:p>
          <a:p>
            <a:pPr eaLnBrk="1" hangingPunct="1">
              <a:lnSpc>
                <a:spcPct val="90000"/>
              </a:lnSpc>
            </a:pPr>
            <a:r>
              <a:rPr lang="en-US" altLang="en-US" sz="2600" dirty="0"/>
              <a:t>Industry associations</a:t>
            </a:r>
            <a:endParaRPr lang="en-AU" altLang="en-US" sz="2600" dirty="0"/>
          </a:p>
        </p:txBody>
      </p:sp>
      <p:pic>
        <p:nvPicPr>
          <p:cNvPr id="10240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8635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910953" y="357187"/>
            <a:ext cx="7543800" cy="1143000"/>
          </a:xfrm>
        </p:spPr>
        <p:txBody>
          <a:bodyPr/>
          <a:lstStyle/>
          <a:p>
            <a:pPr eaLnBrk="1" hangingPunct="1">
              <a:defRPr/>
            </a:pPr>
            <a:r>
              <a:rPr lang="en-US" sz="4000" dirty="0">
                <a:solidFill>
                  <a:schemeClr val="bg1">
                    <a:lumMod val="50000"/>
                    <a:lumOff val="50000"/>
                  </a:schemeClr>
                </a:solidFill>
              </a:rPr>
              <a:t>Sources of information</a:t>
            </a:r>
            <a:endParaRPr lang="en-AU" sz="4000" dirty="0">
              <a:solidFill>
                <a:schemeClr val="bg1">
                  <a:lumMod val="50000"/>
                  <a:lumOff val="50000"/>
                </a:schemeClr>
              </a:solidFill>
            </a:endParaRPr>
          </a:p>
        </p:txBody>
      </p:sp>
      <p:sp>
        <p:nvSpPr>
          <p:cNvPr id="103427"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a:t>Product information</a:t>
            </a:r>
          </a:p>
          <a:p>
            <a:pPr eaLnBrk="1" hangingPunct="1">
              <a:lnSpc>
                <a:spcPct val="90000"/>
              </a:lnSpc>
            </a:pPr>
            <a:r>
              <a:rPr lang="en-US" altLang="en-US" sz="2600"/>
              <a:t>Technical data sheets</a:t>
            </a:r>
          </a:p>
          <a:p>
            <a:pPr eaLnBrk="1" hangingPunct="1">
              <a:lnSpc>
                <a:spcPct val="90000"/>
              </a:lnSpc>
            </a:pPr>
            <a:r>
              <a:rPr lang="en-US" altLang="en-US" sz="2600"/>
              <a:t>Manufacturers instruction manuals</a:t>
            </a:r>
          </a:p>
          <a:p>
            <a:pPr eaLnBrk="1" hangingPunct="1">
              <a:lnSpc>
                <a:spcPct val="90000"/>
              </a:lnSpc>
            </a:pPr>
            <a:r>
              <a:rPr lang="en-US" altLang="en-US" sz="2600"/>
              <a:t>Personal contacts</a:t>
            </a:r>
          </a:p>
          <a:p>
            <a:pPr eaLnBrk="1" hangingPunct="1">
              <a:lnSpc>
                <a:spcPct val="90000"/>
              </a:lnSpc>
            </a:pPr>
            <a:r>
              <a:rPr lang="en-US" altLang="en-US" sz="2600"/>
              <a:t>By asking ‘What if ?’</a:t>
            </a:r>
          </a:p>
          <a:p>
            <a:pPr eaLnBrk="1" hangingPunct="1">
              <a:lnSpc>
                <a:spcPct val="90000"/>
              </a:lnSpc>
            </a:pPr>
            <a:r>
              <a:rPr lang="en-US" altLang="en-US" sz="2600"/>
              <a:t>Brainstorming</a:t>
            </a:r>
          </a:p>
          <a:p>
            <a:pPr eaLnBrk="1" hangingPunct="1">
              <a:lnSpc>
                <a:spcPct val="90000"/>
              </a:lnSpc>
            </a:pPr>
            <a:endParaRPr lang="en-AU" altLang="en-US" sz="2600"/>
          </a:p>
        </p:txBody>
      </p:sp>
      <p:pic>
        <p:nvPicPr>
          <p:cNvPr id="10342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27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2196409"/>
            <a:ext cx="7920880" cy="4320480"/>
          </a:xfrm>
        </p:spPr>
        <p:txBody>
          <a:bodyPr/>
          <a:lstStyle/>
          <a:p>
            <a:pPr algn="ctr" eaLnBrk="1" hangingPunct="1">
              <a:lnSpc>
                <a:spcPct val="100000"/>
              </a:lnSpc>
            </a:pPr>
            <a:r>
              <a:rPr lang="en-GB" altLang="en-US" sz="3200" b="1" dirty="0">
                <a:solidFill>
                  <a:srgbClr val="55F13C"/>
                </a:solidFill>
              </a:rPr>
              <a:t>AEBN SERIES 2:  Dangerous Goods and Hazardous Substances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28 July 2022</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800" dirty="0">
                <a:solidFill>
                  <a:schemeClr val="tx1"/>
                </a:solidFill>
              </a:rPr>
              <a:t>National Office</a:t>
            </a:r>
            <a:br>
              <a:rPr lang="en-US" altLang="en-US" sz="1800" dirty="0">
                <a:solidFill>
                  <a:schemeClr val="tx1"/>
                </a:solidFill>
              </a:rPr>
            </a:br>
            <a:r>
              <a:rPr lang="en-US" altLang="en-US" sz="1800" dirty="0">
                <a:solidFill>
                  <a:schemeClr val="tx1"/>
                </a:solidFill>
              </a:rPr>
              <a:t>100 Douglas Pde Williamstown Vic 3016  (PO Box 588 Altona Vic 3018)</a:t>
            </a:r>
            <a:br>
              <a:rPr lang="en-US" altLang="en-US" sz="1800" dirty="0">
                <a:solidFill>
                  <a:schemeClr val="tx1"/>
                </a:solidFill>
              </a:rPr>
            </a:br>
            <a:r>
              <a:rPr lang="en-US" altLang="en-US" sz="1800" dirty="0">
                <a:solidFill>
                  <a:schemeClr val="tx1"/>
                </a:solidFill>
              </a:rPr>
              <a:t> T +61 3 9397 2511  |  E </a:t>
            </a:r>
            <a:r>
              <a:rPr lang="en-US" altLang="en-US" sz="1800" dirty="0">
                <a:solidFill>
                  <a:srgbClr val="00B0F0"/>
                </a:solidFill>
                <a:hlinkClick r:id="rId3">
                  <a:extLst>
                    <a:ext uri="{A12FA001-AC4F-418D-AE19-62706E023703}">
                      <ahyp:hlinkClr xmlns:ahyp="http://schemas.microsoft.com/office/drawing/2018/hyperlinkcolor" val="tx"/>
                    </a:ext>
                  </a:extLst>
                </a:hlinkClick>
              </a:rPr>
              <a:t>aebn@aebn.com.au</a:t>
            </a:r>
            <a:r>
              <a:rPr lang="en-US" altLang="en-US" sz="1800" dirty="0">
                <a:solidFill>
                  <a:srgbClr val="00B0F0"/>
                </a:solidFill>
              </a:rPr>
              <a:t> </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rgbClr val="00B0F0"/>
                </a:solidFill>
                <a:hlinkClick r:id="rId4">
                  <a:extLst>
                    <a:ext uri="{A12FA001-AC4F-418D-AE19-62706E023703}">
                      <ahyp:hlinkClr xmlns:ahyp="http://schemas.microsoft.com/office/drawing/2018/hyperlinkcolor" val="tx"/>
                    </a:ext>
                  </a:extLst>
                </a:hlinkClick>
              </a:rPr>
              <a:t>www.aebn.com.au</a:t>
            </a:r>
            <a:endParaRPr lang="en-US" altLang="en-US" sz="1400" b="1" dirty="0">
              <a:solidFill>
                <a:srgbClr val="00B0F0"/>
              </a:solidFill>
            </a:endParaRPr>
          </a:p>
        </p:txBody>
      </p:sp>
      <p:pic>
        <p:nvPicPr>
          <p:cNvPr id="14339"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9798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800100" y="404664"/>
            <a:ext cx="7543800" cy="803176"/>
          </a:xfrm>
        </p:spPr>
        <p:txBody>
          <a:bodyPr/>
          <a:lstStyle/>
          <a:p>
            <a:r>
              <a:rPr lang="en-US" altLang="en-US" sz="4000" dirty="0">
                <a:solidFill>
                  <a:schemeClr val="bg1">
                    <a:lumMod val="50000"/>
                    <a:lumOff val="50000"/>
                  </a:schemeClr>
                </a:solidFill>
              </a:rPr>
              <a:t>GHS</a:t>
            </a:r>
            <a:endParaRPr lang="en-AU" altLang="en-US" sz="4000" dirty="0">
              <a:solidFill>
                <a:schemeClr val="bg1">
                  <a:lumMod val="50000"/>
                  <a:lumOff val="50000"/>
                </a:schemeClr>
              </a:solidFill>
            </a:endParaRPr>
          </a:p>
        </p:txBody>
      </p:sp>
      <p:sp>
        <p:nvSpPr>
          <p:cNvPr id="18435" name="Rectangle 3"/>
          <p:cNvSpPr>
            <a:spLocks noGrp="1" noChangeArrowheads="1"/>
          </p:cNvSpPr>
          <p:nvPr>
            <p:ph type="body" idx="4294967295"/>
          </p:nvPr>
        </p:nvSpPr>
        <p:spPr>
          <a:xfrm>
            <a:off x="800100" y="1412776"/>
            <a:ext cx="8092380" cy="4530824"/>
          </a:xfrm>
        </p:spPr>
        <p:txBody>
          <a:bodyPr/>
          <a:lstStyle/>
          <a:p>
            <a:pPr>
              <a:lnSpc>
                <a:spcPct val="90000"/>
              </a:lnSpc>
            </a:pPr>
            <a:r>
              <a:rPr lang="en-AU" sz="2600" dirty="0"/>
              <a:t>Globally Harmonised System of Classification and Labelling of Chemicals (GHS)</a:t>
            </a:r>
            <a:endParaRPr lang="en-AU" altLang="en-US" sz="2600" dirty="0"/>
          </a:p>
          <a:p>
            <a:pPr>
              <a:lnSpc>
                <a:spcPct val="90000"/>
              </a:lnSpc>
            </a:pPr>
            <a:r>
              <a:rPr lang="en-AU" altLang="en-US" sz="2600" dirty="0"/>
              <a:t>Internationally recognised system for the classification of chemicals</a:t>
            </a:r>
          </a:p>
          <a:p>
            <a:pPr>
              <a:lnSpc>
                <a:spcPct val="90000"/>
              </a:lnSpc>
            </a:pPr>
            <a:r>
              <a:rPr lang="en-AU" altLang="en-US" sz="2600" dirty="0"/>
              <a:t>Developed by a United Nations (UN) committee</a:t>
            </a:r>
          </a:p>
        </p:txBody>
      </p:sp>
      <p:pic>
        <p:nvPicPr>
          <p:cNvPr id="4" name="Picture 4" descr="C:\Documents and Settings\User\My Documents\My Pictures\AEBN Logo\AEBN_A_col-4.jpg">
            <a:extLst>
              <a:ext uri="{FF2B5EF4-FFF2-40B4-BE49-F238E27FC236}">
                <a16:creationId xmlns:a16="http://schemas.microsoft.com/office/drawing/2014/main" id="{68D9F118-EF8F-4CD7-AB49-FB2A724ECC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21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921118" y="1916832"/>
            <a:ext cx="7543800" cy="4726856"/>
          </a:xfrm>
        </p:spPr>
        <p:txBody>
          <a:bodyPr/>
          <a:lstStyle/>
          <a:p>
            <a:pPr eaLnBrk="1" hangingPunct="1">
              <a:spcBef>
                <a:spcPts val="600"/>
              </a:spcBef>
              <a:spcAft>
                <a:spcPts val="600"/>
              </a:spcAft>
            </a:pPr>
            <a:r>
              <a:rPr lang="en-AU" altLang="en-US" sz="2800" dirty="0"/>
              <a:t>ADG7 replaced ADG6 from 2007</a:t>
            </a:r>
            <a:endParaRPr lang="en-US" altLang="en-US" sz="2800" i="1" dirty="0"/>
          </a:p>
          <a:p>
            <a:pPr lvl="1" eaLnBrk="1" hangingPunct="1">
              <a:spcBef>
                <a:spcPts val="600"/>
              </a:spcBef>
              <a:spcAft>
                <a:spcPts val="600"/>
              </a:spcAft>
            </a:pPr>
            <a:endParaRPr lang="en-AU" altLang="en-US" sz="2400" dirty="0"/>
          </a:p>
          <a:p>
            <a:pPr marL="342900" lvl="1" indent="-342900" eaLnBrk="1" hangingPunct="1">
              <a:spcBef>
                <a:spcPts val="600"/>
              </a:spcBef>
              <a:spcAft>
                <a:spcPts val="600"/>
              </a:spcAft>
              <a:buFontTx/>
              <a:buChar char="•"/>
            </a:pPr>
            <a:r>
              <a:rPr lang="en-AU" sz="2800" dirty="0">
                <a:ea typeface="+mn-ea"/>
                <a:cs typeface="+mn-cs"/>
              </a:rPr>
              <a:t>ADG7.7 adopted from 1 October 2020, </a:t>
            </a:r>
            <a:r>
              <a:rPr lang="en-AU" sz="2800" dirty="0"/>
              <a:t>mandatory from 1 October 2021</a:t>
            </a:r>
          </a:p>
          <a:p>
            <a:pPr lvl="1" eaLnBrk="1" hangingPunct="1">
              <a:spcBef>
                <a:spcPts val="600"/>
              </a:spcBef>
              <a:spcAft>
                <a:spcPts val="600"/>
              </a:spcAft>
            </a:pPr>
            <a:r>
              <a:rPr lang="en-AU" sz="2400" dirty="0"/>
              <a:t>Based on UN21</a:t>
            </a:r>
          </a:p>
          <a:p>
            <a:pPr lvl="1" eaLnBrk="1" hangingPunct="1">
              <a:spcBef>
                <a:spcPts val="600"/>
              </a:spcBef>
              <a:spcAft>
                <a:spcPts val="600"/>
              </a:spcAft>
            </a:pPr>
            <a:endParaRPr lang="en-AU" sz="2400" dirty="0"/>
          </a:p>
          <a:p>
            <a:pPr lvl="1" eaLnBrk="1" hangingPunct="1">
              <a:spcBef>
                <a:spcPts val="600"/>
              </a:spcBef>
              <a:spcAft>
                <a:spcPts val="600"/>
              </a:spcAft>
            </a:pPr>
            <a:r>
              <a:rPr lang="en-AU" sz="2400" dirty="0"/>
              <a:t>Next version ADG7.8, based on UN22, expected to be adopted from 1 October 2022, mandatory 1 October 2023</a:t>
            </a:r>
          </a:p>
        </p:txBody>
      </p:sp>
      <p:pic>
        <p:nvPicPr>
          <p:cNvPr id="9114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p:txBody>
          <a:bodyPr>
            <a:normAutofit/>
          </a:bodyPr>
          <a:lstStyle/>
          <a:p>
            <a:pPr>
              <a:defRPr/>
            </a:pPr>
            <a:r>
              <a:rPr lang="en-US" altLang="en-US" sz="4000" dirty="0">
                <a:solidFill>
                  <a:schemeClr val="bg1">
                    <a:lumMod val="50000"/>
                    <a:lumOff val="50000"/>
                  </a:schemeClr>
                </a:solidFill>
              </a:rPr>
              <a:t>Australian Dangerous Goods Code Edition 7.7 (ADG7.7)</a:t>
            </a:r>
            <a:endParaRPr lang="en-AU" altLang="en-US" sz="4000" dirty="0">
              <a:solidFill>
                <a:schemeClr val="bg1">
                  <a:lumMod val="50000"/>
                  <a:lumOff val="50000"/>
                </a:schemeClr>
              </a:solidFill>
            </a:endParaRPr>
          </a:p>
        </p:txBody>
      </p:sp>
    </p:spTree>
    <p:extLst>
      <p:ext uri="{BB962C8B-B14F-4D97-AF65-F5344CB8AC3E}">
        <p14:creationId xmlns:p14="http://schemas.microsoft.com/office/powerpoint/2010/main" val="278153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a:solidFill>
                <a:schemeClr val="tx2"/>
              </a:solidFill>
            </a:endParaRPr>
          </a:p>
        </p:txBody>
      </p:sp>
      <p:sp>
        <p:nvSpPr>
          <p:cNvPr id="21507" name="Rectangle 3"/>
          <p:cNvSpPr>
            <a:spLocks noChangeArrowheads="1"/>
          </p:cNvSpPr>
          <p:nvPr/>
        </p:nvSpPr>
        <p:spPr bwMode="auto">
          <a:xfrm>
            <a:off x="755576" y="155679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20000"/>
              </a:spcBef>
            </a:pPr>
            <a:endParaRPr lang="en-US" altLang="en-US" sz="3200" dirty="0"/>
          </a:p>
          <a:p>
            <a:pPr eaLnBrk="1" hangingPunct="1">
              <a:spcBef>
                <a:spcPct val="20000"/>
              </a:spcBef>
              <a:buFontTx/>
              <a:buChar char="•"/>
            </a:pPr>
            <a:r>
              <a:rPr lang="en-US" altLang="en-US" sz="3200" dirty="0">
                <a:latin typeface="Arial" panose="020B0604020202020204" pitchFamily="34" charset="0"/>
                <a:cs typeface="Arial" panose="020B0604020202020204" pitchFamily="34" charset="0"/>
              </a:rPr>
              <a:t>To be able to identify and be aware of the hazards of Dangerous Goods</a:t>
            </a:r>
          </a:p>
          <a:p>
            <a:pPr eaLnBrk="1" hangingPunct="1">
              <a:spcBef>
                <a:spcPct val="20000"/>
              </a:spcBef>
              <a:buFontTx/>
              <a:buChar char="•"/>
            </a:pPr>
            <a:endParaRPr lang="en-US" altLang="en-US" sz="1400" dirty="0">
              <a:latin typeface="Arial" panose="020B0604020202020204" pitchFamily="34" charset="0"/>
              <a:cs typeface="Arial" panose="020B0604020202020204" pitchFamily="34" charset="0"/>
            </a:endParaRPr>
          </a:p>
          <a:p>
            <a:pPr eaLnBrk="1" hangingPunct="1">
              <a:spcBef>
                <a:spcPct val="20000"/>
              </a:spcBef>
              <a:buFontTx/>
              <a:buChar char="•"/>
            </a:pPr>
            <a:r>
              <a:rPr lang="en-US" altLang="en-US" sz="3200" dirty="0">
                <a:latin typeface="Arial" panose="020B0604020202020204" pitchFamily="34" charset="0"/>
                <a:cs typeface="Arial" panose="020B0604020202020204" pitchFamily="34" charset="0"/>
              </a:rPr>
              <a:t>To make the Storage and Handling of Dangerous Goods safer</a:t>
            </a:r>
            <a:endParaRPr lang="en-AU" altLang="en-US" sz="3200" dirty="0">
              <a:latin typeface="Arial" panose="020B0604020202020204" pitchFamily="34" charset="0"/>
              <a:cs typeface="Arial" panose="020B0604020202020204" pitchFamily="34" charset="0"/>
            </a:endParaRPr>
          </a:p>
        </p:txBody>
      </p:sp>
      <p:sp>
        <p:nvSpPr>
          <p:cNvPr id="21508"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6" name="TextBox 5"/>
          <p:cNvSpPr txBox="1"/>
          <p:nvPr/>
        </p:nvSpPr>
        <p:spPr>
          <a:xfrm>
            <a:off x="714375" y="1000125"/>
            <a:ext cx="5929313" cy="708025"/>
          </a:xfrm>
          <a:prstGeom prst="rect">
            <a:avLst/>
          </a:prstGeom>
          <a:noFill/>
        </p:spPr>
        <p:txBody>
          <a:bodyPr>
            <a:spAutoFit/>
          </a:bodyPr>
          <a:lstStyle/>
          <a:p>
            <a:pPr>
              <a:defRPr/>
            </a:pPr>
            <a:r>
              <a:rPr lang="en-AU" sz="4000" dirty="0">
                <a:solidFill>
                  <a:schemeClr val="bg1">
                    <a:lumMod val="50000"/>
                    <a:lumOff val="50000"/>
                  </a:schemeClr>
                </a:solidFill>
                <a:latin typeface="+mj-lt"/>
                <a:ea typeface="+mj-ea"/>
                <a:cs typeface="+mj-cs"/>
              </a:rPr>
              <a:t>Objectives</a:t>
            </a:r>
          </a:p>
        </p:txBody>
      </p:sp>
      <p:pic>
        <p:nvPicPr>
          <p:cNvPr id="2151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417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Changes in ADG7.5</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755576" y="1609247"/>
            <a:ext cx="7945512" cy="3810000"/>
          </a:xfrm>
        </p:spPr>
        <p:txBody>
          <a:bodyPr/>
          <a:lstStyle/>
          <a:p>
            <a:r>
              <a:rPr lang="en-AU" dirty="0"/>
              <a:t>New lithium battery mark	</a:t>
            </a:r>
          </a:p>
          <a:p>
            <a:endParaRPr lang="en-AU" dirty="0"/>
          </a:p>
          <a:p>
            <a:endParaRPr lang="en-AU" dirty="0"/>
          </a:p>
          <a:p>
            <a:r>
              <a:rPr lang="en-US" altLang="en-US" dirty="0"/>
              <a:t>“</a:t>
            </a:r>
            <a:r>
              <a:rPr lang="en-AU" dirty="0"/>
              <a:t>Retail Distribution Load”</a:t>
            </a:r>
            <a:r>
              <a:rPr lang="en-US" altLang="en-US" dirty="0"/>
              <a:t> replaced by “Concessional Limited Quantities”</a:t>
            </a:r>
            <a:endParaRPr lang="en-AU" dirty="0"/>
          </a:p>
          <a:p>
            <a:endParaRPr lang="en-AU" dirty="0"/>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5979ACB-4E7F-494C-AECF-FB94E0AE3D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8163" y="2276872"/>
            <a:ext cx="3310713" cy="1440160"/>
          </a:xfrm>
          <a:prstGeom prst="rect">
            <a:avLst/>
          </a:prstGeom>
        </p:spPr>
      </p:pic>
      <p:pic>
        <p:nvPicPr>
          <p:cNvPr id="5" name="Picture 4">
            <a:extLst>
              <a:ext uri="{FF2B5EF4-FFF2-40B4-BE49-F238E27FC236}">
                <a16:creationId xmlns:a16="http://schemas.microsoft.com/office/drawing/2014/main" id="{1B2BB151-C999-4FF4-9E8C-B01082BF3B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87" y="4801211"/>
            <a:ext cx="1440000" cy="1440000"/>
          </a:xfrm>
          <a:prstGeom prst="rect">
            <a:avLst/>
          </a:prstGeom>
        </p:spPr>
      </p:pic>
    </p:spTree>
    <p:extLst>
      <p:ext uri="{BB962C8B-B14F-4D97-AF65-F5344CB8AC3E}">
        <p14:creationId xmlns:p14="http://schemas.microsoft.com/office/powerpoint/2010/main" val="3862392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00113" y="549275"/>
            <a:ext cx="8243887" cy="719138"/>
          </a:xfrm>
        </p:spPr>
        <p:txBody>
          <a:bodyPr>
            <a:normAutofit fontScale="90000"/>
          </a:bodyPr>
          <a:lstStyle/>
          <a:p>
            <a:pPr>
              <a:defRPr/>
            </a:pPr>
            <a:br>
              <a:rPr lang="en-US" altLang="en-US" sz="3200" dirty="0">
                <a:solidFill>
                  <a:srgbClr val="F7D36F"/>
                </a:solidFill>
              </a:rPr>
            </a:br>
            <a:br>
              <a:rPr lang="en-US" altLang="en-US" sz="3200" dirty="0">
                <a:solidFill>
                  <a:srgbClr val="F7D36F"/>
                </a:solidFill>
              </a:rPr>
            </a:br>
            <a:r>
              <a:rPr lang="en-US" sz="4400" dirty="0">
                <a:solidFill>
                  <a:schemeClr val="bg1">
                    <a:lumMod val="50000"/>
                    <a:lumOff val="50000"/>
                  </a:schemeClr>
                </a:solidFill>
              </a:rPr>
              <a:t>Changes in </a:t>
            </a:r>
            <a:r>
              <a:rPr lang="en-US" altLang="en-US" sz="4400" dirty="0">
                <a:solidFill>
                  <a:schemeClr val="bg1">
                    <a:lumMod val="50000"/>
                    <a:lumOff val="50000"/>
                  </a:schemeClr>
                </a:solidFill>
              </a:rPr>
              <a:t>ADG7.6</a:t>
            </a:r>
            <a:br>
              <a:rPr lang="en-US" altLang="en-US" sz="3200" dirty="0">
                <a:solidFill>
                  <a:srgbClr val="F7D36F"/>
                </a:solidFill>
              </a:rPr>
            </a:br>
            <a:r>
              <a:rPr lang="en-US" altLang="en-US" sz="2600" dirty="0">
                <a:solidFill>
                  <a:srgbClr val="F7D36F"/>
                </a:solidFill>
              </a:rPr>
              <a:t>  </a:t>
            </a:r>
            <a:br>
              <a:rPr lang="en-US" altLang="en-US" sz="4400" dirty="0">
                <a:solidFill>
                  <a:srgbClr val="55F13C"/>
                </a:solidFill>
              </a:rPr>
            </a:br>
            <a:br>
              <a:rPr lang="en-US" altLang="en-US" sz="2800" dirty="0">
                <a:solidFill>
                  <a:schemeClr val="tx1"/>
                </a:solidFill>
              </a:rPr>
            </a:br>
            <a:endParaRPr lang="en-AU" altLang="en-US" sz="2800" dirty="0">
              <a:solidFill>
                <a:schemeClr val="tx1"/>
              </a:solidFill>
            </a:endParaRPr>
          </a:p>
        </p:txBody>
      </p:sp>
      <p:sp>
        <p:nvSpPr>
          <p:cNvPr id="16387" name="Rectangle 3"/>
          <p:cNvSpPr>
            <a:spLocks noGrp="1" noChangeArrowheads="1"/>
          </p:cNvSpPr>
          <p:nvPr>
            <p:ph type="body" idx="4294967295"/>
          </p:nvPr>
        </p:nvSpPr>
        <p:spPr>
          <a:xfrm>
            <a:off x="900113" y="1484784"/>
            <a:ext cx="7543800" cy="5158904"/>
          </a:xfrm>
        </p:spPr>
        <p:txBody>
          <a:bodyPr>
            <a:normAutofit/>
          </a:bodyPr>
          <a:lstStyle/>
          <a:p>
            <a:pPr marL="342900" lvl="1" indent="-342900">
              <a:lnSpc>
                <a:spcPct val="120000"/>
              </a:lnSpc>
              <a:spcBef>
                <a:spcPct val="60000"/>
              </a:spcBef>
              <a:buFontTx/>
              <a:buChar char="•"/>
              <a:defRPr/>
            </a:pPr>
            <a:r>
              <a:rPr lang="en-AU" altLang="en-US" dirty="0">
                <a:ea typeface="+mn-ea"/>
                <a:cs typeface="+mn-cs"/>
              </a:rPr>
              <a:t>“Subsidiary Hazard” replaced the term Subsidiary Risk</a:t>
            </a:r>
          </a:p>
          <a:p>
            <a:pPr marL="342900" lvl="1" indent="-342900">
              <a:lnSpc>
                <a:spcPct val="120000"/>
              </a:lnSpc>
              <a:spcBef>
                <a:spcPct val="60000"/>
              </a:spcBef>
              <a:buFontTx/>
              <a:buChar char="•"/>
              <a:defRPr/>
            </a:pPr>
            <a:r>
              <a:rPr lang="en-AU" altLang="en-US" dirty="0">
                <a:ea typeface="+mn-ea"/>
                <a:cs typeface="+mn-cs"/>
              </a:rPr>
              <a:t>Minor classification changes</a:t>
            </a:r>
          </a:p>
          <a:p>
            <a:pPr marL="342900" lvl="1" indent="-342900">
              <a:lnSpc>
                <a:spcPct val="120000"/>
              </a:lnSpc>
              <a:spcBef>
                <a:spcPct val="60000"/>
              </a:spcBef>
              <a:buFontTx/>
              <a:buChar char="•"/>
              <a:defRPr/>
            </a:pPr>
            <a:r>
              <a:rPr lang="en-AU" altLang="en-US" dirty="0">
                <a:ea typeface="+mn-ea"/>
                <a:cs typeface="+mn-cs"/>
              </a:rPr>
              <a:t>New UN Numbers</a:t>
            </a:r>
          </a:p>
          <a:p>
            <a:pPr marL="342900" lvl="1" indent="-342900">
              <a:lnSpc>
                <a:spcPct val="120000"/>
              </a:lnSpc>
              <a:spcBef>
                <a:spcPct val="60000"/>
              </a:spcBef>
              <a:buChar char="•"/>
              <a:defRPr/>
            </a:pPr>
            <a:r>
              <a:rPr lang="en-AU" altLang="en-US" dirty="0">
                <a:ea typeface="+mn-ea"/>
                <a:cs typeface="+mn-cs"/>
              </a:rPr>
              <a:t>Inclusion of “Excepted Quantities” (column 7b) in Table 3.2.3 Dangerous Goods List</a:t>
            </a:r>
          </a:p>
        </p:txBody>
      </p:sp>
      <p:pic>
        <p:nvPicPr>
          <p:cNvPr id="4" name="Picture 4" descr="C:\Documents and Settings\User\My Documents\My Pictures\AEBN Logo\AEBN_A_col-4.jpg">
            <a:extLst>
              <a:ext uri="{FF2B5EF4-FFF2-40B4-BE49-F238E27FC236}">
                <a16:creationId xmlns:a16="http://schemas.microsoft.com/office/drawing/2014/main" id="{C4E6DD8C-CF71-48B1-A841-4E0BAA5DFAB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BD4D7DF-ED59-4635-AC19-7084ED74FC53}"/>
              </a:ext>
            </a:extLst>
          </p:cNvPr>
          <p:cNvPicPr>
            <a:picLocks noChangeAspect="1"/>
          </p:cNvPicPr>
          <p:nvPr/>
        </p:nvPicPr>
        <p:blipFill>
          <a:blip r:embed="rId4"/>
          <a:stretch>
            <a:fillRect/>
          </a:stretch>
        </p:blipFill>
        <p:spPr>
          <a:xfrm>
            <a:off x="3852000" y="5177859"/>
            <a:ext cx="1440000" cy="1465829"/>
          </a:xfrm>
          <a:prstGeom prst="rect">
            <a:avLst/>
          </a:prstGeom>
        </p:spPr>
      </p:pic>
    </p:spTree>
    <p:extLst>
      <p:ext uri="{BB962C8B-B14F-4D97-AF65-F5344CB8AC3E}">
        <p14:creationId xmlns:p14="http://schemas.microsoft.com/office/powerpoint/2010/main" val="66269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Changes in ADG7.7</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755576" y="1609247"/>
            <a:ext cx="7945512" cy="3810000"/>
          </a:xfrm>
        </p:spPr>
        <p:txBody>
          <a:bodyPr/>
          <a:lstStyle/>
          <a:p>
            <a:r>
              <a:rPr lang="en-GB" dirty="0"/>
              <a:t>Simplified Limited Quantity requirements</a:t>
            </a:r>
          </a:p>
          <a:p>
            <a:pPr lvl="1"/>
            <a:endParaRPr lang="en-GB" dirty="0"/>
          </a:p>
          <a:p>
            <a:r>
              <a:rPr lang="en-GB" dirty="0"/>
              <a:t>Amended special provisions and packing instructions for automotive battery transport</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83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sz="4000" dirty="0">
                <a:solidFill>
                  <a:schemeClr val="bg1">
                    <a:lumMod val="50000"/>
                    <a:lumOff val="50000"/>
                  </a:schemeClr>
                </a:solidFill>
              </a:rPr>
              <a:t>Dangerous Goods in the Workplace</a:t>
            </a:r>
          </a:p>
        </p:txBody>
      </p:sp>
      <p:sp>
        <p:nvSpPr>
          <p:cNvPr id="3" name="Content Placeholder 2">
            <a:extLst>
              <a:ext uri="{FF2B5EF4-FFF2-40B4-BE49-F238E27FC236}">
                <a16:creationId xmlns:a16="http://schemas.microsoft.com/office/drawing/2014/main" id="{BEE2B171-1C60-4FD3-B9AD-B32FCA9F3783}"/>
              </a:ext>
            </a:extLst>
          </p:cNvPr>
          <p:cNvSpPr>
            <a:spLocks noGrp="1"/>
          </p:cNvSpPr>
          <p:nvPr>
            <p:ph idx="1"/>
          </p:nvPr>
        </p:nvSpPr>
        <p:spPr>
          <a:xfrm>
            <a:off x="971600" y="2204864"/>
            <a:ext cx="7543800" cy="3657600"/>
          </a:xfrm>
        </p:spPr>
        <p:txBody>
          <a:bodyPr/>
          <a:lstStyle/>
          <a:p>
            <a:r>
              <a:rPr lang="en-AU" sz="2800" dirty="0"/>
              <a:t>Under VIC DG (Storage &amp; Handling) Regulations</a:t>
            </a:r>
          </a:p>
          <a:p>
            <a:r>
              <a:rPr lang="en-AU" sz="2800" dirty="0"/>
              <a:t>Equivalent obligations in:</a:t>
            </a:r>
          </a:p>
          <a:p>
            <a:pPr lvl="1"/>
            <a:r>
              <a:rPr lang="en-AU" sz="2400" dirty="0"/>
              <a:t>WHS Regulations </a:t>
            </a:r>
            <a:r>
              <a:rPr lang="en-AU" altLang="en-US" sz="2400" dirty="0"/>
              <a:t>(all states except VIC &amp; WA):</a:t>
            </a:r>
            <a:r>
              <a:rPr lang="en-AU" sz="2400" dirty="0"/>
              <a:t> </a:t>
            </a:r>
            <a:r>
              <a:rPr lang="en-AU" altLang="en-US" sz="2400" dirty="0"/>
              <a:t>Schedule 11 hazardous chemicals</a:t>
            </a:r>
          </a:p>
          <a:p>
            <a:pPr lvl="1"/>
            <a:r>
              <a:rPr lang="en-AU" altLang="en-US" sz="2400" dirty="0"/>
              <a:t>WA </a:t>
            </a:r>
            <a:r>
              <a:rPr lang="en-GB" sz="2400" dirty="0"/>
              <a:t>Dangerous Goods Safety (Storage and Handling of Non-explosives) Regulations</a:t>
            </a:r>
            <a:endParaRPr lang="en-AU" altLang="en-US" sz="2400" dirty="0"/>
          </a:p>
          <a:p>
            <a:pPr lvl="1"/>
            <a:endParaRPr lang="en-AU" sz="2400" dirty="0"/>
          </a:p>
        </p:txBody>
      </p:sp>
      <p:pic>
        <p:nvPicPr>
          <p:cNvPr id="4" name="Picture 4" descr="C:\Documents and Settings\User\My Documents\My Pictures\AEBN Logo\AEBN_A_col-4.jpg">
            <a:extLst>
              <a:ext uri="{FF2B5EF4-FFF2-40B4-BE49-F238E27FC236}">
                <a16:creationId xmlns:a16="http://schemas.microsoft.com/office/drawing/2014/main" id="{C3B7348B-4F68-4588-B732-94941F20EF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14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84213" y="381000"/>
            <a:ext cx="8002587" cy="1066800"/>
          </a:xfrm>
        </p:spPr>
        <p:txBody>
          <a:bodyPr/>
          <a:lstStyle/>
          <a:p>
            <a:pPr>
              <a:defRPr/>
            </a:pPr>
            <a:r>
              <a:rPr lang="en-AU" sz="4000" dirty="0">
                <a:solidFill>
                  <a:schemeClr val="bg1">
                    <a:lumMod val="50000"/>
                    <a:lumOff val="50000"/>
                  </a:schemeClr>
                </a:solidFill>
              </a:rPr>
              <a:t>Duties of manufacturers and suppliers</a:t>
            </a:r>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bwMode="auto">
          <a:xfrm>
            <a:off x="1629602" y="170080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Determine if goods are dangerous goods</a:t>
            </a:r>
            <a:endParaRPr kumimoji="0" lang="en-AU" sz="2000" b="0" i="0" u="none" strike="noStrike" cap="none" normalizeH="0" baseline="0" dirty="0">
              <a:ln>
                <a:noFill/>
              </a:ln>
              <a:solidFill>
                <a:schemeClr val="tx1"/>
              </a:solidFill>
              <a:effectLst/>
              <a:latin typeface="+mn-lt"/>
            </a:endParaRPr>
          </a:p>
        </p:txBody>
      </p:sp>
      <p:grpSp>
        <p:nvGrpSpPr>
          <p:cNvPr id="5" name="Group 4"/>
          <p:cNvGrpSpPr/>
          <p:nvPr/>
        </p:nvGrpSpPr>
        <p:grpSpPr>
          <a:xfrm>
            <a:off x="1629602" y="2780809"/>
            <a:ext cx="5096527" cy="1656183"/>
            <a:chOff x="1629602" y="2780809"/>
            <a:chExt cx="5096527" cy="1656183"/>
          </a:xfrm>
        </p:grpSpPr>
        <p:sp>
          <p:nvSpPr>
            <p:cNvPr id="9" name="Rectangle: Rounded Corners 8"/>
            <p:cNvSpPr/>
            <p:nvPr/>
          </p:nvSpPr>
          <p:spPr bwMode="auto">
            <a:xfrm>
              <a:off x="1629602" y="3356992"/>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Prepare SDS</a:t>
              </a:r>
            </a:p>
          </p:txBody>
        </p:sp>
        <p:cxnSp>
          <p:nvCxnSpPr>
            <p:cNvPr id="12" name="Connector: Elbow 11"/>
            <p:cNvCxnSpPr>
              <a:stCxn id="7" idx="2"/>
              <a:endCxn id="9" idx="3"/>
            </p:cNvCxnSpPr>
            <p:nvPr/>
          </p:nvCxnSpPr>
          <p:spPr bwMode="auto">
            <a:xfrm rot="5400000">
              <a:off x="4969774" y="2140637"/>
              <a:ext cx="1116184" cy="2396527"/>
            </a:xfrm>
            <a:prstGeom prst="bentConnector2">
              <a:avLst/>
            </a:prstGeom>
            <a:solidFill>
              <a:schemeClr val="accent1"/>
            </a:solidFill>
            <a:ln w="9525" cap="flat" cmpd="sng" algn="ctr">
              <a:solidFill>
                <a:schemeClr val="tx1"/>
              </a:solidFill>
              <a:prstDash val="solid"/>
              <a:miter lim="800000"/>
              <a:headEnd type="none" w="med" len="med"/>
              <a:tailEnd type="triangle"/>
            </a:ln>
            <a:effectLst/>
          </p:spPr>
        </p:cxnSp>
      </p:grpSp>
      <p:grpSp>
        <p:nvGrpSpPr>
          <p:cNvPr id="4" name="Group 3"/>
          <p:cNvGrpSpPr/>
          <p:nvPr/>
        </p:nvGrpSpPr>
        <p:grpSpPr>
          <a:xfrm>
            <a:off x="5376129" y="2780808"/>
            <a:ext cx="2700000" cy="3060340"/>
            <a:chOff x="5376129" y="2780808"/>
            <a:chExt cx="2700000" cy="3060340"/>
          </a:xfrm>
        </p:grpSpPr>
        <p:sp>
          <p:nvSpPr>
            <p:cNvPr id="6" name="Rectangle: Rounded Corners 5"/>
            <p:cNvSpPr/>
            <p:nvPr/>
          </p:nvSpPr>
          <p:spPr bwMode="auto">
            <a:xfrm>
              <a:off x="5376129" y="476114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Correctly package, mark and label the dangerous goods</a:t>
              </a:r>
            </a:p>
          </p:txBody>
        </p:sp>
        <p:cxnSp>
          <p:nvCxnSpPr>
            <p:cNvPr id="14" name="Straight Arrow Connector 13"/>
            <p:cNvCxnSpPr>
              <a:stCxn id="7" idx="2"/>
              <a:endCxn id="6" idx="0"/>
            </p:cNvCxnSpPr>
            <p:nvPr/>
          </p:nvCxnSpPr>
          <p:spPr bwMode="auto">
            <a:xfrm>
              <a:off x="6726129" y="2780808"/>
              <a:ext cx="0" cy="198034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grpSp>
        <p:nvGrpSpPr>
          <p:cNvPr id="3" name="Group 2"/>
          <p:cNvGrpSpPr/>
          <p:nvPr/>
        </p:nvGrpSpPr>
        <p:grpSpPr>
          <a:xfrm>
            <a:off x="4329602" y="1700808"/>
            <a:ext cx="3746527" cy="1080000"/>
            <a:chOff x="4329602" y="1700808"/>
            <a:chExt cx="3746527" cy="1080000"/>
          </a:xfrm>
        </p:grpSpPr>
        <p:sp>
          <p:nvSpPr>
            <p:cNvPr id="7" name="Rectangle: Rounded Corners 6"/>
            <p:cNvSpPr/>
            <p:nvPr/>
          </p:nvSpPr>
          <p:spPr bwMode="auto">
            <a:xfrm>
              <a:off x="5376129" y="170080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Classify the dangerous goods</a:t>
              </a:r>
            </a:p>
          </p:txBody>
        </p:sp>
        <p:cxnSp>
          <p:nvCxnSpPr>
            <p:cNvPr id="16" name="Straight Arrow Connector 15"/>
            <p:cNvCxnSpPr>
              <a:stCxn id="2" idx="3"/>
              <a:endCxn id="7" idx="1"/>
            </p:cNvCxnSpPr>
            <p:nvPr/>
          </p:nvCxnSpPr>
          <p:spPr bwMode="auto">
            <a:xfrm>
              <a:off x="4329602" y="2240808"/>
              <a:ext cx="1046527"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grpSp>
        <p:nvGrpSpPr>
          <p:cNvPr id="10" name="Group 9"/>
          <p:cNvGrpSpPr/>
          <p:nvPr/>
        </p:nvGrpSpPr>
        <p:grpSpPr>
          <a:xfrm>
            <a:off x="1629602" y="4436992"/>
            <a:ext cx="2700000" cy="1404156"/>
            <a:chOff x="1629602" y="4436992"/>
            <a:chExt cx="2700000" cy="1404156"/>
          </a:xfrm>
        </p:grpSpPr>
        <p:sp>
          <p:nvSpPr>
            <p:cNvPr id="8" name="Rectangle: Rounded Corners 7"/>
            <p:cNvSpPr/>
            <p:nvPr/>
          </p:nvSpPr>
          <p:spPr bwMode="auto">
            <a:xfrm>
              <a:off x="1629602" y="476114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Provide SDS</a:t>
              </a:r>
            </a:p>
          </p:txBody>
        </p:sp>
        <p:cxnSp>
          <p:nvCxnSpPr>
            <p:cNvPr id="18" name="Straight Arrow Connector 17"/>
            <p:cNvCxnSpPr>
              <a:stCxn id="9" idx="2"/>
              <a:endCxn id="8" idx="0"/>
            </p:cNvCxnSpPr>
            <p:nvPr/>
          </p:nvCxnSpPr>
          <p:spPr bwMode="auto">
            <a:xfrm>
              <a:off x="2979602" y="4436992"/>
              <a:ext cx="0" cy="324156"/>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spTree>
    <p:extLst>
      <p:ext uri="{BB962C8B-B14F-4D97-AF65-F5344CB8AC3E}">
        <p14:creationId xmlns:p14="http://schemas.microsoft.com/office/powerpoint/2010/main" val="34862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6CC2-0E96-4C05-A176-210469CEFE6D}"/>
              </a:ext>
            </a:extLst>
          </p:cNvPr>
          <p:cNvSpPr>
            <a:spLocks noGrp="1"/>
          </p:cNvSpPr>
          <p:nvPr>
            <p:ph type="title"/>
          </p:nvPr>
        </p:nvSpPr>
        <p:spPr>
          <a:xfrm>
            <a:off x="611560" y="581339"/>
            <a:ext cx="8489032" cy="731168"/>
          </a:xfrm>
        </p:spPr>
        <p:txBody>
          <a:bodyPr/>
          <a:lstStyle/>
          <a:p>
            <a:r>
              <a:rPr lang="en-AU" sz="2800" dirty="0"/>
              <a:t>Webinar Housekeeping – </a:t>
            </a:r>
            <a:r>
              <a:rPr lang="en-AU" sz="2800" b="1" i="1" dirty="0">
                <a:solidFill>
                  <a:schemeClr val="tx1"/>
                </a:solidFill>
                <a:highlight>
                  <a:srgbClr val="FF0000"/>
                </a:highlight>
              </a:rPr>
              <a:t>please read!</a:t>
            </a:r>
            <a:endParaRPr lang="en-AU" sz="2800" dirty="0"/>
          </a:p>
        </p:txBody>
      </p:sp>
      <p:sp>
        <p:nvSpPr>
          <p:cNvPr id="3" name="Content Placeholder 2">
            <a:extLst>
              <a:ext uri="{FF2B5EF4-FFF2-40B4-BE49-F238E27FC236}">
                <a16:creationId xmlns:a16="http://schemas.microsoft.com/office/drawing/2014/main" id="{83FED000-CAD7-4472-BD34-2B2E2FF9AD71}"/>
              </a:ext>
            </a:extLst>
          </p:cNvPr>
          <p:cNvSpPr>
            <a:spLocks noGrp="1"/>
          </p:cNvSpPr>
          <p:nvPr>
            <p:ph idx="1"/>
          </p:nvPr>
        </p:nvSpPr>
        <p:spPr>
          <a:xfrm>
            <a:off x="680046" y="1412776"/>
            <a:ext cx="8294786" cy="5695776"/>
          </a:xfrm>
        </p:spPr>
        <p:txBody>
          <a:bodyPr/>
          <a:lstStyle/>
          <a:p>
            <a:pPr marL="0" indent="0">
              <a:buNone/>
            </a:pPr>
            <a:r>
              <a:rPr lang="en-AU" sz="1600" b="1" dirty="0"/>
              <a:t>As this is a webinar we ask all participants to please note the following:</a:t>
            </a:r>
          </a:p>
          <a:p>
            <a:pPr lvl="0"/>
            <a:r>
              <a:rPr lang="en-AU" sz="1600" u="sng" dirty="0"/>
              <a:t>MOBILE PHONES</a:t>
            </a:r>
            <a:r>
              <a:rPr lang="en-AU" sz="1600" dirty="0"/>
              <a:t> are to be either switched off or switched to silent</a:t>
            </a:r>
          </a:p>
          <a:p>
            <a:pPr lvl="0"/>
            <a:r>
              <a:rPr lang="en-AU" sz="1600" u="sng" dirty="0"/>
              <a:t>SPEAKER VIEW</a:t>
            </a:r>
            <a:r>
              <a:rPr lang="en-AU" sz="1600" dirty="0"/>
              <a:t>:  if you could please switch your screen to SPEAKER VIEW.  To do this, take your mouse and hover over your screen and to the top RIGHT corner of your screen please click SPEAKER VIEW. </a:t>
            </a:r>
          </a:p>
          <a:p>
            <a:pPr lvl="0"/>
            <a:r>
              <a:rPr lang="en-AU" sz="1600" u="sng" dirty="0"/>
              <a:t>MORNING TEA</a:t>
            </a:r>
            <a:r>
              <a:rPr lang="en-AU" sz="1600" dirty="0"/>
              <a:t>:   Morning Tea will be at 11.30am for 20 min</a:t>
            </a:r>
          </a:p>
          <a:p>
            <a:pPr lvl="0"/>
            <a:r>
              <a:rPr lang="en-AU" sz="1600" dirty="0"/>
              <a:t>The Webinar will conclude at 1.30pm and will follow with Q&amp;A for 15 minutes for those participants that have further queries of our presenter</a:t>
            </a:r>
          </a:p>
          <a:p>
            <a:pPr lvl="0"/>
            <a:r>
              <a:rPr lang="en-AU" sz="1600" u="sng" dirty="0"/>
              <a:t>QUESTIONS:</a:t>
            </a:r>
            <a:r>
              <a:rPr lang="en-AU" sz="1600" dirty="0"/>
              <a:t> This is an interactive Webinar and you are encouraged to please ask any questions that you may have of our presenter, Ross.  To ask a Question, please hover over your screen with your mouse and click on the UNMUTE button. Once you have asked your question, please click MUTE – to avoid any background noise from entering the Webinar.  You may also hold down your space bar to ask your question and release it after you have asked your question.  Ross and the </a:t>
            </a:r>
            <a:r>
              <a:rPr lang="en-AU" sz="1600"/>
              <a:t>AEBN team will </a:t>
            </a:r>
            <a:r>
              <a:rPr lang="en-AU" sz="1600" dirty="0"/>
              <a:t>be here to assist you.</a:t>
            </a:r>
          </a:p>
          <a:p>
            <a:pPr marL="0" lvl="0" indent="0">
              <a:buNone/>
            </a:pPr>
            <a:r>
              <a:rPr lang="en-AU" sz="1600" i="1" dirty="0"/>
              <a:t>THANK YOU!</a:t>
            </a:r>
          </a:p>
        </p:txBody>
      </p:sp>
      <p:pic>
        <p:nvPicPr>
          <p:cNvPr id="5" name="Picture 4" descr="C:\Documents and Settings\User\My Documents\My Pictures\AEBN Logo\AEBN_A_col-4.jpg">
            <a:extLst>
              <a:ext uri="{FF2B5EF4-FFF2-40B4-BE49-F238E27FC236}">
                <a16:creationId xmlns:a16="http://schemas.microsoft.com/office/drawing/2014/main" id="{D640C494-3964-B0DA-CD78-800B38A82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0162" y="5700824"/>
            <a:ext cx="2505479" cy="9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699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25883" y="423989"/>
            <a:ext cx="8118508" cy="1143000"/>
          </a:xfrm>
        </p:spPr>
        <p:txBody>
          <a:bodyPr/>
          <a:lstStyle/>
          <a:p>
            <a:pPr>
              <a:defRPr/>
            </a:pPr>
            <a:r>
              <a:rPr lang="en-US" altLang="en-US" sz="4000" dirty="0">
                <a:solidFill>
                  <a:schemeClr val="bg1">
                    <a:lumMod val="50000"/>
                    <a:lumOff val="50000"/>
                  </a:schemeClr>
                </a:solidFill>
              </a:rPr>
              <a:t>Duties of Occupier (or PCBU)</a:t>
            </a:r>
            <a:endParaRPr lang="en-AU" altLang="en-US" sz="4000" dirty="0">
              <a:solidFill>
                <a:schemeClr val="bg1">
                  <a:lumMod val="50000"/>
                  <a:lumOff val="50000"/>
                </a:schemeClr>
              </a:solidFill>
            </a:endParaRPr>
          </a:p>
        </p:txBody>
      </p:sp>
      <p:sp>
        <p:nvSpPr>
          <p:cNvPr id="64515" name="Rectangle 3"/>
          <p:cNvSpPr>
            <a:spLocks noGrp="1" noChangeArrowheads="1"/>
          </p:cNvSpPr>
          <p:nvPr>
            <p:ph sz="half" idx="1"/>
          </p:nvPr>
        </p:nvSpPr>
        <p:spPr>
          <a:xfrm>
            <a:off x="755576" y="1600200"/>
            <a:ext cx="3740224" cy="4525963"/>
          </a:xfrm>
        </p:spPr>
        <p:txBody>
          <a:bodyPr/>
          <a:lstStyle/>
          <a:p>
            <a:pPr eaLnBrk="1" hangingPunct="1">
              <a:lnSpc>
                <a:spcPct val="90000"/>
              </a:lnSpc>
            </a:pPr>
            <a:r>
              <a:rPr lang="en-US" altLang="en-US" sz="2400" dirty="0"/>
              <a:t>Consultation</a:t>
            </a:r>
          </a:p>
          <a:p>
            <a:pPr eaLnBrk="1" hangingPunct="1">
              <a:lnSpc>
                <a:spcPct val="90000"/>
              </a:lnSpc>
            </a:pPr>
            <a:r>
              <a:rPr lang="en-AU" sz="2400" dirty="0"/>
              <a:t>Induction &amp; training</a:t>
            </a:r>
          </a:p>
          <a:p>
            <a:pPr eaLnBrk="1" hangingPunct="1">
              <a:lnSpc>
                <a:spcPct val="90000"/>
              </a:lnSpc>
            </a:pPr>
            <a:r>
              <a:rPr lang="en-AU" sz="2400" dirty="0"/>
              <a:t>Obtain SDSs</a:t>
            </a:r>
          </a:p>
          <a:p>
            <a:pPr eaLnBrk="1" hangingPunct="1">
              <a:lnSpc>
                <a:spcPct val="90000"/>
              </a:lnSpc>
            </a:pPr>
            <a:r>
              <a:rPr lang="en-AU" sz="2400" dirty="0"/>
              <a:t>DG Register</a:t>
            </a:r>
          </a:p>
          <a:p>
            <a:pPr eaLnBrk="1" hangingPunct="1">
              <a:lnSpc>
                <a:spcPct val="90000"/>
              </a:lnSpc>
            </a:pPr>
            <a:r>
              <a:rPr lang="en-AU" altLang="en-US" sz="2400" dirty="0"/>
              <a:t>Safety signage / placarding</a:t>
            </a:r>
          </a:p>
          <a:p>
            <a:pPr eaLnBrk="1" hangingPunct="1">
              <a:lnSpc>
                <a:spcPct val="90000"/>
              </a:lnSpc>
            </a:pPr>
            <a:r>
              <a:rPr lang="en-AU" altLang="en-US" sz="2400" dirty="0"/>
              <a:t>Packaging &amp; marking</a:t>
            </a:r>
          </a:p>
          <a:p>
            <a:pPr eaLnBrk="1" hangingPunct="1">
              <a:lnSpc>
                <a:spcPct val="90000"/>
              </a:lnSpc>
            </a:pPr>
            <a:r>
              <a:rPr lang="en-US" altLang="en-US" sz="2400" dirty="0"/>
              <a:t>Hazard identification &amp; risk control</a:t>
            </a:r>
          </a:p>
        </p:txBody>
      </p:sp>
      <p:sp>
        <p:nvSpPr>
          <p:cNvPr id="2" name="Content Placeholder 1"/>
          <p:cNvSpPr>
            <a:spLocks noGrp="1"/>
          </p:cNvSpPr>
          <p:nvPr>
            <p:ph sz="half" idx="2"/>
          </p:nvPr>
        </p:nvSpPr>
        <p:spPr/>
        <p:txBody>
          <a:bodyPr/>
          <a:lstStyle/>
          <a:p>
            <a:pPr eaLnBrk="1" hangingPunct="1">
              <a:lnSpc>
                <a:spcPct val="90000"/>
              </a:lnSpc>
            </a:pPr>
            <a:r>
              <a:rPr lang="en-US" altLang="en-US" sz="2400" dirty="0"/>
              <a:t>Stability</a:t>
            </a:r>
          </a:p>
          <a:p>
            <a:pPr eaLnBrk="1" hangingPunct="1">
              <a:lnSpc>
                <a:spcPct val="90000"/>
              </a:lnSpc>
            </a:pPr>
            <a:r>
              <a:rPr lang="en-US" altLang="en-US" sz="2400" dirty="0"/>
              <a:t>Isolation / Segregation</a:t>
            </a:r>
          </a:p>
          <a:p>
            <a:pPr eaLnBrk="1" hangingPunct="1">
              <a:lnSpc>
                <a:spcPct val="90000"/>
              </a:lnSpc>
            </a:pPr>
            <a:r>
              <a:rPr lang="en-US" altLang="en-US" sz="2400" dirty="0"/>
              <a:t>Bunding</a:t>
            </a:r>
          </a:p>
          <a:p>
            <a:pPr eaLnBrk="1" hangingPunct="1">
              <a:lnSpc>
                <a:spcPct val="90000"/>
              </a:lnSpc>
            </a:pPr>
            <a:r>
              <a:rPr lang="en-US" altLang="en-US" sz="2400" dirty="0"/>
              <a:t>Transfer</a:t>
            </a:r>
          </a:p>
          <a:p>
            <a:pPr eaLnBrk="1" hangingPunct="1">
              <a:lnSpc>
                <a:spcPct val="90000"/>
              </a:lnSpc>
            </a:pPr>
            <a:r>
              <a:rPr lang="en-US" altLang="en-US" sz="2400" dirty="0"/>
              <a:t>Ignition sources</a:t>
            </a:r>
          </a:p>
          <a:p>
            <a:pPr eaLnBrk="1" hangingPunct="1">
              <a:lnSpc>
                <a:spcPct val="90000"/>
              </a:lnSpc>
            </a:pPr>
            <a:r>
              <a:rPr lang="en-US" altLang="en-US" sz="2400" dirty="0"/>
              <a:t>Security</a:t>
            </a:r>
          </a:p>
          <a:p>
            <a:pPr eaLnBrk="1" hangingPunct="1">
              <a:lnSpc>
                <a:spcPct val="90000"/>
              </a:lnSpc>
            </a:pPr>
            <a:r>
              <a:rPr lang="en-US" altLang="en-US" sz="2400" dirty="0"/>
              <a:t>Emergency planning / Incident response</a:t>
            </a:r>
          </a:p>
          <a:p>
            <a:pPr eaLnBrk="1" hangingPunct="1">
              <a:lnSpc>
                <a:spcPct val="90000"/>
              </a:lnSpc>
            </a:pPr>
            <a:r>
              <a:rPr lang="en-US" altLang="en-US" sz="2400" dirty="0"/>
              <a:t>Fire protection</a:t>
            </a:r>
          </a:p>
        </p:txBody>
      </p:sp>
      <p:pic>
        <p:nvPicPr>
          <p:cNvPr id="645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9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500"/>
                                        <p:tgtEl>
                                          <p:spTgt spid="64515">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64515">
                                            <p:txEl>
                                              <p:pRg st="1" end="1"/>
                                            </p:txEl>
                                          </p:spTgt>
                                        </p:tgtEl>
                                        <p:attrNameLst>
                                          <p:attrName>style.visibility</p:attrName>
                                        </p:attrNameLst>
                                      </p:cBhvr>
                                      <p:to>
                                        <p:strVal val="visible"/>
                                      </p:to>
                                    </p:set>
                                    <p:animEffect transition="in" filter="fade">
                                      <p:cBhvr>
                                        <p:cTn id="11" dur="500"/>
                                        <p:tgtEl>
                                          <p:spTgt spid="64515">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64515">
                                            <p:txEl>
                                              <p:pRg st="2" end="2"/>
                                            </p:txEl>
                                          </p:spTgt>
                                        </p:tgtEl>
                                        <p:attrNameLst>
                                          <p:attrName>style.visibility</p:attrName>
                                        </p:attrNameLst>
                                      </p:cBhvr>
                                      <p:to>
                                        <p:strVal val="visible"/>
                                      </p:to>
                                    </p:set>
                                    <p:animEffect transition="in" filter="fade">
                                      <p:cBhvr>
                                        <p:cTn id="15" dur="500"/>
                                        <p:tgtEl>
                                          <p:spTgt spid="64515">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64515">
                                            <p:txEl>
                                              <p:pRg st="3" end="3"/>
                                            </p:txEl>
                                          </p:spTgt>
                                        </p:tgtEl>
                                        <p:attrNameLst>
                                          <p:attrName>style.visibility</p:attrName>
                                        </p:attrNameLst>
                                      </p:cBhvr>
                                      <p:to>
                                        <p:strVal val="visible"/>
                                      </p:to>
                                    </p:set>
                                    <p:animEffect transition="in" filter="fade">
                                      <p:cBhvr>
                                        <p:cTn id="19" dur="500"/>
                                        <p:tgtEl>
                                          <p:spTgt spid="64515">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64515">
                                            <p:txEl>
                                              <p:pRg st="4" end="4"/>
                                            </p:txEl>
                                          </p:spTgt>
                                        </p:tgtEl>
                                        <p:attrNameLst>
                                          <p:attrName>style.visibility</p:attrName>
                                        </p:attrNameLst>
                                      </p:cBhvr>
                                      <p:to>
                                        <p:strVal val="visible"/>
                                      </p:to>
                                    </p:set>
                                    <p:animEffect transition="in" filter="fade">
                                      <p:cBhvr>
                                        <p:cTn id="23" dur="500"/>
                                        <p:tgtEl>
                                          <p:spTgt spid="64515">
                                            <p:txEl>
                                              <p:pRg st="4" end="4"/>
                                            </p:txEl>
                                          </p:spTgt>
                                        </p:tgtEl>
                                      </p:cBhvr>
                                    </p:animEffect>
                                  </p:childTnLst>
                                </p:cTn>
                              </p:par>
                            </p:childTnLst>
                          </p:cTn>
                        </p:par>
                        <p:par>
                          <p:cTn id="24" fill="hold">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64515">
                                            <p:txEl>
                                              <p:pRg st="5" end="5"/>
                                            </p:txEl>
                                          </p:spTgt>
                                        </p:tgtEl>
                                        <p:attrNameLst>
                                          <p:attrName>style.visibility</p:attrName>
                                        </p:attrNameLst>
                                      </p:cBhvr>
                                      <p:to>
                                        <p:strVal val="visible"/>
                                      </p:to>
                                    </p:set>
                                    <p:animEffect transition="in" filter="fade">
                                      <p:cBhvr>
                                        <p:cTn id="27" dur="500"/>
                                        <p:tgtEl>
                                          <p:spTgt spid="64515">
                                            <p:txEl>
                                              <p:pRg st="5" end="5"/>
                                            </p:txEl>
                                          </p:spTgt>
                                        </p:tgtEl>
                                      </p:cBhvr>
                                    </p:animEffect>
                                  </p:childTnLst>
                                </p:cTn>
                              </p:par>
                            </p:childTnLst>
                          </p:cTn>
                        </p:par>
                        <p:par>
                          <p:cTn id="28" fill="hold">
                            <p:stCondLst>
                              <p:cond delay="9000"/>
                            </p:stCondLst>
                            <p:childTnLst>
                              <p:par>
                                <p:cTn id="29" presetID="10" presetClass="entr" presetSubtype="0" fill="hold" grpId="0" nodeType="afterEffect">
                                  <p:stCondLst>
                                    <p:cond delay="1000"/>
                                  </p:stCondLst>
                                  <p:childTnLst>
                                    <p:set>
                                      <p:cBhvr>
                                        <p:cTn id="30" dur="1" fill="hold">
                                          <p:stCondLst>
                                            <p:cond delay="0"/>
                                          </p:stCondLst>
                                        </p:cTn>
                                        <p:tgtEl>
                                          <p:spTgt spid="64515">
                                            <p:txEl>
                                              <p:pRg st="6" end="6"/>
                                            </p:txEl>
                                          </p:spTgt>
                                        </p:tgtEl>
                                        <p:attrNameLst>
                                          <p:attrName>style.visibility</p:attrName>
                                        </p:attrNameLst>
                                      </p:cBhvr>
                                      <p:to>
                                        <p:strVal val="visible"/>
                                      </p:to>
                                    </p:set>
                                    <p:animEffect transition="in" filter="fade">
                                      <p:cBhvr>
                                        <p:cTn id="31" dur="500"/>
                                        <p:tgtEl>
                                          <p:spTgt spid="64515">
                                            <p:txEl>
                                              <p:pRg st="6" end="6"/>
                                            </p:txEl>
                                          </p:spTgt>
                                        </p:tgtEl>
                                      </p:cBhvr>
                                    </p:animEffect>
                                  </p:childTnLst>
                                </p:cTn>
                              </p:par>
                            </p:childTnLst>
                          </p:cTn>
                        </p:par>
                        <p:par>
                          <p:cTn id="32" fill="hold">
                            <p:stCondLst>
                              <p:cond delay="10500"/>
                            </p:stCondLst>
                            <p:childTnLst>
                              <p:par>
                                <p:cTn id="33" presetID="10" presetClass="entr" presetSubtype="0" fill="hold" grpId="0" nodeType="afterEffect">
                                  <p:stCondLst>
                                    <p:cond delay="100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par>
                          <p:cTn id="36" fill="hold">
                            <p:stCondLst>
                              <p:cond delay="12000"/>
                            </p:stCondLst>
                            <p:childTnLst>
                              <p:par>
                                <p:cTn id="37" presetID="10" presetClass="entr" presetSubtype="0" fill="hold" grpId="0" nodeType="afterEffect">
                                  <p:stCondLst>
                                    <p:cond delay="100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par>
                          <p:cTn id="40" fill="hold">
                            <p:stCondLst>
                              <p:cond delay="13500"/>
                            </p:stCondLst>
                            <p:childTnLst>
                              <p:par>
                                <p:cTn id="41" presetID="10" presetClass="entr" presetSubtype="0" fill="hold" grpId="0" nodeType="afterEffect">
                                  <p:stCondLst>
                                    <p:cond delay="100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fade">
                                      <p:cBhvr>
                                        <p:cTn id="43" dur="500"/>
                                        <p:tgtEl>
                                          <p:spTgt spid="2">
                                            <p:txEl>
                                              <p:pRg st="2" end="2"/>
                                            </p:txEl>
                                          </p:spTgt>
                                        </p:tgtEl>
                                      </p:cBhvr>
                                    </p:animEffect>
                                  </p:childTnLst>
                                </p:cTn>
                              </p:par>
                            </p:childTnLst>
                          </p:cTn>
                        </p:par>
                        <p:par>
                          <p:cTn id="44" fill="hold">
                            <p:stCondLst>
                              <p:cond delay="15000"/>
                            </p:stCondLst>
                            <p:childTnLst>
                              <p:par>
                                <p:cTn id="45" presetID="10" presetClass="entr" presetSubtype="0" fill="hold" grpId="0" nodeType="afterEffect">
                                  <p:stCondLst>
                                    <p:cond delay="100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fade">
                                      <p:cBhvr>
                                        <p:cTn id="47" dur="500"/>
                                        <p:tgtEl>
                                          <p:spTgt spid="2">
                                            <p:txEl>
                                              <p:pRg st="3" end="3"/>
                                            </p:txEl>
                                          </p:spTgt>
                                        </p:tgtEl>
                                      </p:cBhvr>
                                    </p:animEffect>
                                  </p:childTnLst>
                                </p:cTn>
                              </p:par>
                            </p:childTnLst>
                          </p:cTn>
                        </p:par>
                        <p:par>
                          <p:cTn id="48" fill="hold">
                            <p:stCondLst>
                              <p:cond delay="16500"/>
                            </p:stCondLst>
                            <p:childTnLst>
                              <p:par>
                                <p:cTn id="49" presetID="10" presetClass="entr" presetSubtype="0" fill="hold" grpId="0" nodeType="afterEffect">
                                  <p:stCondLst>
                                    <p:cond delay="100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fade">
                                      <p:cBhvr>
                                        <p:cTn id="51" dur="500"/>
                                        <p:tgtEl>
                                          <p:spTgt spid="2">
                                            <p:txEl>
                                              <p:pRg st="4" end="4"/>
                                            </p:txEl>
                                          </p:spTgt>
                                        </p:tgtEl>
                                      </p:cBhvr>
                                    </p:animEffect>
                                  </p:childTnLst>
                                </p:cTn>
                              </p:par>
                            </p:childTnLst>
                          </p:cTn>
                        </p:par>
                        <p:par>
                          <p:cTn id="52" fill="hold">
                            <p:stCondLst>
                              <p:cond delay="18000"/>
                            </p:stCondLst>
                            <p:childTnLst>
                              <p:par>
                                <p:cTn id="53" presetID="10" presetClass="entr" presetSubtype="0" fill="hold" grpId="0" nodeType="afterEffect">
                                  <p:stCondLst>
                                    <p:cond delay="100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fade">
                                      <p:cBhvr>
                                        <p:cTn id="55" dur="500"/>
                                        <p:tgtEl>
                                          <p:spTgt spid="2">
                                            <p:txEl>
                                              <p:pRg st="5" end="5"/>
                                            </p:txEl>
                                          </p:spTgt>
                                        </p:tgtEl>
                                      </p:cBhvr>
                                    </p:animEffect>
                                  </p:childTnLst>
                                </p:cTn>
                              </p:par>
                            </p:childTnLst>
                          </p:cTn>
                        </p:par>
                        <p:par>
                          <p:cTn id="56" fill="hold">
                            <p:stCondLst>
                              <p:cond delay="19500"/>
                            </p:stCondLst>
                            <p:childTnLst>
                              <p:par>
                                <p:cTn id="57" presetID="10" presetClass="entr" presetSubtype="0" fill="hold" grpId="0" nodeType="afterEffect">
                                  <p:stCondLst>
                                    <p:cond delay="1000"/>
                                  </p:stCondLst>
                                  <p:childTnLst>
                                    <p:set>
                                      <p:cBhvr>
                                        <p:cTn id="58" dur="1" fill="hold">
                                          <p:stCondLst>
                                            <p:cond delay="0"/>
                                          </p:stCondLst>
                                        </p:cTn>
                                        <p:tgtEl>
                                          <p:spTgt spid="2">
                                            <p:txEl>
                                              <p:pRg st="6" end="6"/>
                                            </p:txEl>
                                          </p:spTgt>
                                        </p:tgtEl>
                                        <p:attrNameLst>
                                          <p:attrName>style.visibility</p:attrName>
                                        </p:attrNameLst>
                                      </p:cBhvr>
                                      <p:to>
                                        <p:strVal val="visible"/>
                                      </p:to>
                                    </p:set>
                                    <p:animEffect transition="in" filter="fade">
                                      <p:cBhvr>
                                        <p:cTn id="59" dur="500"/>
                                        <p:tgtEl>
                                          <p:spTgt spid="2">
                                            <p:txEl>
                                              <p:pRg st="6" end="6"/>
                                            </p:txEl>
                                          </p:spTgt>
                                        </p:tgtEl>
                                      </p:cBhvr>
                                    </p:animEffect>
                                  </p:childTnLst>
                                </p:cTn>
                              </p:par>
                            </p:childTnLst>
                          </p:cTn>
                        </p:par>
                        <p:par>
                          <p:cTn id="60" fill="hold">
                            <p:stCondLst>
                              <p:cond delay="21000"/>
                            </p:stCondLst>
                            <p:childTnLst>
                              <p:par>
                                <p:cTn id="61" presetID="10" presetClass="entr" presetSubtype="0" fill="hold" grpId="0" nodeType="afterEffect">
                                  <p:stCondLst>
                                    <p:cond delay="100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813" y="571500"/>
            <a:ext cx="7543800" cy="1143000"/>
          </a:xfrm>
        </p:spPr>
        <p:txBody>
          <a:bodyPr/>
          <a:lstStyle/>
          <a:p>
            <a:pPr>
              <a:defRPr/>
            </a:pPr>
            <a:r>
              <a:rPr lang="en-US" sz="4000" dirty="0">
                <a:solidFill>
                  <a:schemeClr val="bg1">
                    <a:lumMod val="50000"/>
                    <a:lumOff val="50000"/>
                  </a:schemeClr>
                </a:solidFill>
              </a:rPr>
              <a:t>Dangerous Goods Register</a:t>
            </a:r>
            <a:endParaRPr lang="en-AU" sz="4000" dirty="0">
              <a:solidFill>
                <a:schemeClr val="bg1">
                  <a:lumMod val="50000"/>
                  <a:lumOff val="50000"/>
                </a:schemeClr>
              </a:solidFill>
            </a:endParaRPr>
          </a:p>
        </p:txBody>
      </p:sp>
      <p:sp>
        <p:nvSpPr>
          <p:cNvPr id="14339" name="Rectangle 3"/>
          <p:cNvSpPr>
            <a:spLocks noGrp="1" noChangeArrowheads="1"/>
          </p:cNvSpPr>
          <p:nvPr>
            <p:ph type="body" idx="1"/>
          </p:nvPr>
        </p:nvSpPr>
        <p:spPr>
          <a:xfrm>
            <a:off x="785813" y="1989138"/>
            <a:ext cx="8077200" cy="3657600"/>
          </a:xfrm>
        </p:spPr>
        <p:txBody>
          <a:bodyPr/>
          <a:lstStyle/>
          <a:p>
            <a:pPr eaLnBrk="1" hangingPunct="1">
              <a:lnSpc>
                <a:spcPct val="90000"/>
              </a:lnSpc>
              <a:buFontTx/>
              <a:buChar char="•"/>
              <a:defRPr/>
            </a:pPr>
            <a:r>
              <a:rPr lang="en-US" sz="2800" dirty="0">
                <a:latin typeface="+mj-lt"/>
              </a:rPr>
              <a:t>Required for all Dangerous Goods Locations</a:t>
            </a:r>
          </a:p>
          <a:p>
            <a:pPr eaLnBrk="1" hangingPunct="1">
              <a:lnSpc>
                <a:spcPct val="90000"/>
              </a:lnSpc>
              <a:defRPr/>
            </a:pPr>
            <a:r>
              <a:rPr lang="en-US" sz="2800" dirty="0">
                <a:latin typeface="+mj-lt"/>
              </a:rPr>
              <a:t>List of product names of all Hazardous Substances in the workplace, including Dangerous Goods and combustible liquids, </a:t>
            </a:r>
          </a:p>
          <a:p>
            <a:pPr eaLnBrk="1" hangingPunct="1">
              <a:lnSpc>
                <a:spcPct val="90000"/>
              </a:lnSpc>
              <a:defRPr/>
            </a:pPr>
            <a:r>
              <a:rPr lang="en-US" sz="2800" dirty="0">
                <a:latin typeface="+mj-lt"/>
              </a:rPr>
              <a:t>Accompanied by the current SDS</a:t>
            </a:r>
          </a:p>
          <a:p>
            <a:pPr eaLnBrk="1" hangingPunct="1">
              <a:lnSpc>
                <a:spcPct val="90000"/>
              </a:lnSpc>
              <a:defRPr/>
            </a:pPr>
            <a:r>
              <a:rPr lang="en-US" sz="2800" dirty="0">
                <a:latin typeface="+mj-lt"/>
              </a:rPr>
              <a:t>Can (should!) be combined with Hazardous Substance Register</a:t>
            </a:r>
            <a:endParaRPr lang="en-AU" sz="2800" dirty="0">
              <a:latin typeface="+mj-lt"/>
            </a:endParaRPr>
          </a:p>
        </p:txBody>
      </p:sp>
      <p:pic>
        <p:nvPicPr>
          <p:cNvPr id="389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825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600" y="232753"/>
            <a:ext cx="7810502" cy="1143000"/>
          </a:xfrm>
        </p:spPr>
        <p:txBody>
          <a:bodyPr/>
          <a:lstStyle/>
          <a:p>
            <a:pPr eaLnBrk="1" hangingPunct="1">
              <a:defRPr/>
            </a:pPr>
            <a:r>
              <a:rPr lang="en-US" sz="3600" dirty="0"/>
              <a:t>DG &amp; Hazardous Substance Register</a:t>
            </a:r>
            <a:endParaRPr lang="en-AU" sz="3600" dirty="0"/>
          </a:p>
        </p:txBody>
      </p:sp>
      <p:pic>
        <p:nvPicPr>
          <p:cNvPr id="40963"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93A845EB-5585-4636-A8BB-92EECD1C44CE}"/>
              </a:ext>
            </a:extLst>
          </p:cNvPr>
          <p:cNvGraphicFramePr>
            <a:graphicFrameLocks noGrp="1"/>
          </p:cNvGraphicFramePr>
          <p:nvPr>
            <p:extLst>
              <p:ext uri="{D42A27DB-BD31-4B8C-83A1-F6EECF244321}">
                <p14:modId xmlns:p14="http://schemas.microsoft.com/office/powerpoint/2010/main" val="2711599844"/>
              </p:ext>
            </p:extLst>
          </p:nvPr>
        </p:nvGraphicFramePr>
        <p:xfrm>
          <a:off x="576296" y="1341272"/>
          <a:ext cx="8388192" cy="4586281"/>
        </p:xfrm>
        <a:graphic>
          <a:graphicData uri="http://schemas.openxmlformats.org/drawingml/2006/table">
            <a:tbl>
              <a:tblPr firstRow="1" bandCol="1">
                <a:tableStyleId>{D113A9D2-9D6B-4929-AA2D-F23B5EE8CBE7}</a:tableStyleId>
              </a:tblPr>
              <a:tblGrid>
                <a:gridCol w="756000">
                  <a:extLst>
                    <a:ext uri="{9D8B030D-6E8A-4147-A177-3AD203B41FA5}">
                      <a16:colId xmlns:a16="http://schemas.microsoft.com/office/drawing/2014/main" val="1168054343"/>
                    </a:ext>
                  </a:extLst>
                </a:gridCol>
                <a:gridCol w="1440000">
                  <a:extLst>
                    <a:ext uri="{9D8B030D-6E8A-4147-A177-3AD203B41FA5}">
                      <a16:colId xmlns:a16="http://schemas.microsoft.com/office/drawing/2014/main" val="1816695728"/>
                    </a:ext>
                  </a:extLst>
                </a:gridCol>
                <a:gridCol w="864096">
                  <a:extLst>
                    <a:ext uri="{9D8B030D-6E8A-4147-A177-3AD203B41FA5}">
                      <a16:colId xmlns:a16="http://schemas.microsoft.com/office/drawing/2014/main" val="545570022"/>
                    </a:ext>
                  </a:extLst>
                </a:gridCol>
                <a:gridCol w="864096">
                  <a:extLst>
                    <a:ext uri="{9D8B030D-6E8A-4147-A177-3AD203B41FA5}">
                      <a16:colId xmlns:a16="http://schemas.microsoft.com/office/drawing/2014/main" val="4000460852"/>
                    </a:ext>
                  </a:extLst>
                </a:gridCol>
                <a:gridCol w="756000">
                  <a:extLst>
                    <a:ext uri="{9D8B030D-6E8A-4147-A177-3AD203B41FA5}">
                      <a16:colId xmlns:a16="http://schemas.microsoft.com/office/drawing/2014/main" val="910038747"/>
                    </a:ext>
                  </a:extLst>
                </a:gridCol>
                <a:gridCol w="756000">
                  <a:extLst>
                    <a:ext uri="{9D8B030D-6E8A-4147-A177-3AD203B41FA5}">
                      <a16:colId xmlns:a16="http://schemas.microsoft.com/office/drawing/2014/main" val="2587721455"/>
                    </a:ext>
                  </a:extLst>
                </a:gridCol>
                <a:gridCol w="756000">
                  <a:extLst>
                    <a:ext uri="{9D8B030D-6E8A-4147-A177-3AD203B41FA5}">
                      <a16:colId xmlns:a16="http://schemas.microsoft.com/office/drawing/2014/main" val="3447623593"/>
                    </a:ext>
                  </a:extLst>
                </a:gridCol>
                <a:gridCol w="756000">
                  <a:extLst>
                    <a:ext uri="{9D8B030D-6E8A-4147-A177-3AD203B41FA5}">
                      <a16:colId xmlns:a16="http://schemas.microsoft.com/office/drawing/2014/main" val="4224885311"/>
                    </a:ext>
                  </a:extLst>
                </a:gridCol>
                <a:gridCol w="1440000">
                  <a:extLst>
                    <a:ext uri="{9D8B030D-6E8A-4147-A177-3AD203B41FA5}">
                      <a16:colId xmlns:a16="http://schemas.microsoft.com/office/drawing/2014/main" val="931904291"/>
                    </a:ext>
                  </a:extLst>
                </a:gridCol>
              </a:tblGrid>
              <a:tr h="504000">
                <a:tc>
                  <a:txBody>
                    <a:bodyPr/>
                    <a:lstStyle/>
                    <a:p>
                      <a:pPr algn="l" fontAlgn="ctr"/>
                      <a:r>
                        <a:rPr lang="en-AU" sz="1200" b="1" u="none" strike="noStrike" dirty="0">
                          <a:solidFill>
                            <a:schemeClr val="tx2">
                              <a:lumMod val="20000"/>
                              <a:lumOff val="80000"/>
                            </a:schemeClr>
                          </a:solidFill>
                          <a:effectLst/>
                        </a:rPr>
                        <a:t>Supplier</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Product</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Issue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Expiry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Eye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Skin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Inhalation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Ingestion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DG Class</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496510281"/>
                  </a:ext>
                </a:extLst>
              </a:tr>
              <a:tr h="504000">
                <a:tc>
                  <a:txBody>
                    <a:bodyPr/>
                    <a:lstStyle/>
                    <a:p>
                      <a:pPr algn="l" fontAlgn="ctr"/>
                      <a:r>
                        <a:rPr lang="en-AU" sz="1200" u="none" strike="noStrike" dirty="0">
                          <a:effectLst/>
                        </a:rPr>
                        <a:t>BOC Gases</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err="1">
                          <a:effectLst/>
                        </a:rPr>
                        <a:t>Argoshield</a:t>
                      </a:r>
                      <a:r>
                        <a:rPr lang="en-AU" sz="1200" u="none" strike="noStrike" dirty="0">
                          <a:effectLst/>
                        </a:rPr>
                        <a:t> Light</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31/01/2020</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31/01/2025</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a:effectLst/>
                        </a:rPr>
                        <a:t>No</a:t>
                      </a:r>
                      <a:endParaRPr lang="en-AU" sz="1200" b="0" i="0" u="none" strike="noStrike">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b"/>
                      <a:r>
                        <a:rPr lang="fr-FR" sz="1200" b="1" u="none" strike="noStrike" dirty="0">
                          <a:solidFill>
                            <a:srgbClr val="FFFF00"/>
                          </a:solidFill>
                          <a:effectLst/>
                        </a:rPr>
                        <a:t>2.2 Non-</a:t>
                      </a:r>
                      <a:r>
                        <a:rPr lang="fr-FR" sz="1200" b="1" u="none" strike="noStrike" dirty="0" err="1">
                          <a:solidFill>
                            <a:srgbClr val="FFFF00"/>
                          </a:solidFill>
                          <a:effectLst/>
                        </a:rPr>
                        <a:t>Flammable</a:t>
                      </a:r>
                      <a:r>
                        <a:rPr lang="fr-FR" sz="1200" b="1" u="none" strike="noStrike" dirty="0">
                          <a:solidFill>
                            <a:srgbClr val="FFFF00"/>
                          </a:solidFill>
                          <a:effectLst/>
                        </a:rPr>
                        <a:t> Non-</a:t>
                      </a:r>
                      <a:r>
                        <a:rPr lang="fr-FR" sz="1200" b="1" u="none" strike="noStrike" dirty="0" err="1">
                          <a:solidFill>
                            <a:srgbClr val="FFFF00"/>
                          </a:solidFill>
                          <a:effectLst/>
                        </a:rPr>
                        <a:t>Toxic</a:t>
                      </a:r>
                      <a:r>
                        <a:rPr lang="fr-FR" sz="1200" b="1" u="none" strike="noStrike" dirty="0">
                          <a:solidFill>
                            <a:srgbClr val="FFFF00"/>
                          </a:solidFill>
                          <a:effectLst/>
                        </a:rPr>
                        <a:t> Gas</a:t>
                      </a:r>
                      <a:endParaRPr lang="fr-FR"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2085838225"/>
                  </a:ext>
                </a:extLst>
              </a:tr>
              <a:tr h="504000">
                <a:tc>
                  <a:txBody>
                    <a:bodyPr/>
                    <a:lstStyle/>
                    <a:p>
                      <a:pPr algn="l" fontAlgn="ctr"/>
                      <a:r>
                        <a:rPr lang="en-AU" sz="1200" u="none" strike="noStrike" dirty="0">
                          <a:effectLst/>
                        </a:rPr>
                        <a:t>Bostik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GB" sz="1200" u="none" strike="noStrike" dirty="0">
                          <a:effectLst/>
                        </a:rPr>
                        <a:t>PLUMBFIX KITCHEN &amp; BATH NC TRANSPARENT</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23/02/2021</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23/02/2026</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rtl="0" eaLnBrk="1" fontAlgn="ctr" latinLnBrk="0" hangingPunct="1"/>
                      <a:r>
                        <a:rPr lang="en-AU" sz="1200" u="none" strike="noStrike" kern="1200" dirty="0">
                          <a:solidFill>
                            <a:schemeClr val="lt1"/>
                          </a:solidFill>
                          <a:effectLst/>
                          <a:latin typeface="+mn-lt"/>
                          <a:ea typeface="+mn-ea"/>
                          <a:cs typeface="+mn-cs"/>
                        </a:rPr>
                        <a:t>No</a:t>
                      </a:r>
                    </a:p>
                  </a:txBody>
                  <a:tcPr marL="5641" marR="5641" marT="5641" marB="0" anchor="ctr"/>
                </a:tc>
                <a:extLst>
                  <a:ext uri="{0D108BD9-81ED-4DB2-BD59-A6C34878D82A}">
                    <a16:rowId xmlns:a16="http://schemas.microsoft.com/office/drawing/2014/main" val="189261979"/>
                  </a:ext>
                </a:extLst>
              </a:tr>
              <a:tr h="504000">
                <a:tc>
                  <a:txBody>
                    <a:bodyPr/>
                    <a:lstStyle/>
                    <a:p>
                      <a:pPr algn="l" fontAlgn="ctr"/>
                      <a:r>
                        <a:rPr lang="en-AU" sz="1200" u="none" strike="noStrike" dirty="0">
                          <a:effectLst/>
                        </a:rPr>
                        <a:t>Bostik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err="1">
                          <a:effectLst/>
                        </a:rPr>
                        <a:t>Plumbweld</a:t>
                      </a:r>
                      <a:r>
                        <a:rPr lang="en-AU" sz="1200" u="none" strike="noStrike" dirty="0">
                          <a:effectLst/>
                        </a:rPr>
                        <a:t> Pipe Cement Type N</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12/08/2016</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1" u="none" strike="noStrike" dirty="0">
                          <a:solidFill>
                            <a:srgbClr val="FF0000"/>
                          </a:solidFill>
                          <a:effectLst/>
                        </a:rPr>
                        <a:t>12/08/2021</a:t>
                      </a:r>
                      <a:endParaRPr lang="en-AU" sz="1200" b="1" i="0" u="none" strike="noStrike" dirty="0">
                        <a:solidFill>
                          <a:srgbClr val="FF00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200" b="1" u="none" strike="noStrike" dirty="0">
                          <a:solidFill>
                            <a:srgbClr val="FFFF00"/>
                          </a:solidFill>
                          <a:effectLst/>
                        </a:rPr>
                        <a:t>3 Flammable Liquid</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3771517088"/>
                  </a:ext>
                </a:extLst>
              </a:tr>
              <a:tr h="504000">
                <a:tc>
                  <a:txBody>
                    <a:bodyPr/>
                    <a:lstStyle/>
                    <a:p>
                      <a:pPr algn="l" fontAlgn="ctr"/>
                      <a:r>
                        <a:rPr lang="en-AU" sz="1200" u="none" strike="noStrike" dirty="0">
                          <a:effectLst/>
                        </a:rPr>
                        <a:t>Castrol</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err="1">
                          <a:effectLst/>
                        </a:rPr>
                        <a:t>Spheerol</a:t>
                      </a:r>
                      <a:r>
                        <a:rPr lang="en-AU" sz="1200" u="none" strike="noStrike" dirty="0">
                          <a:effectLst/>
                        </a:rPr>
                        <a:t> EPL 2 Grease</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16/01/2019</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16/01/2024</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a:effectLst/>
                        </a:rPr>
                        <a:t>No</a:t>
                      </a:r>
                      <a:endParaRPr lang="en-AU" sz="1200" b="0" i="0" u="none" strike="noStrike">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extLst>
                  <a:ext uri="{0D108BD9-81ED-4DB2-BD59-A6C34878D82A}">
                    <a16:rowId xmlns:a16="http://schemas.microsoft.com/office/drawing/2014/main" val="1484017343"/>
                  </a:ext>
                </a:extLst>
              </a:tr>
              <a:tr h="504000">
                <a:tc>
                  <a:txBody>
                    <a:bodyPr/>
                    <a:lstStyle/>
                    <a:p>
                      <a:pPr algn="l" fontAlgn="ctr"/>
                      <a:r>
                        <a:rPr lang="en-AU" sz="1200" u="none" strike="noStrike" dirty="0">
                          <a:effectLst/>
                        </a:rPr>
                        <a:t>Dulux</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381-Line Super Enamel High Gloss</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29/02/2016</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28/02/2021</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l" fontAlgn="b"/>
                      <a:r>
                        <a:rPr lang="en-AU" sz="1200" b="1" u="none" strike="noStrike" dirty="0">
                          <a:solidFill>
                            <a:srgbClr val="FFFF00"/>
                          </a:solidFill>
                          <a:effectLst/>
                        </a:rPr>
                        <a:t>3 Flammable Liquid</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826967154"/>
                  </a:ext>
                </a:extLst>
              </a:tr>
              <a:tr h="504000">
                <a:tc>
                  <a:txBody>
                    <a:bodyPr/>
                    <a:lstStyle/>
                    <a:p>
                      <a:pPr algn="l" fontAlgn="ctr"/>
                      <a:r>
                        <a:rPr lang="en-AU" sz="1200" u="none" strike="noStrike" dirty="0" err="1">
                          <a:effectLst/>
                        </a:rPr>
                        <a:t>Dymark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Spray &amp; Mark</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01/11/2019</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01/11/2024</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b"/>
                      <a:r>
                        <a:rPr lang="en-AU" sz="1200" b="1" u="none" strike="noStrike" dirty="0">
                          <a:solidFill>
                            <a:srgbClr val="FFFF00"/>
                          </a:solidFill>
                          <a:effectLst/>
                        </a:rPr>
                        <a:t>2.1 Flammable Gas</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1718198652"/>
                  </a:ext>
                </a:extLst>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AU" sz="1200" u="none" strike="noStrike" dirty="0" err="1">
                          <a:effectLst/>
                        </a:rPr>
                        <a:t>Dymark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Spray Ink</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01/11/2019</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01/11/2024</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b"/>
                      <a:r>
                        <a:rPr lang="en-AU" sz="1200" b="1" u="none" strike="noStrike" dirty="0">
                          <a:solidFill>
                            <a:srgbClr val="FFFF00"/>
                          </a:solidFill>
                          <a:effectLst/>
                        </a:rPr>
                        <a:t>2.1 Flammable Gas</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872396684"/>
                  </a:ext>
                </a:extLst>
              </a:tr>
              <a:tr h="504000">
                <a:tc>
                  <a:txBody>
                    <a:bodyPr/>
                    <a:lstStyle/>
                    <a:p>
                      <a:pPr algn="l" fontAlgn="ctr"/>
                      <a:r>
                        <a:rPr lang="en-AU" sz="1200" b="0" u="none" strike="noStrike" dirty="0">
                          <a:effectLst/>
                        </a:rPr>
                        <a:t>Agar</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GB" sz="1200" b="0" u="none" strike="noStrike" dirty="0">
                          <a:effectLst/>
                        </a:rPr>
                        <a:t>All Fresh Toilet and Bathroom Cleaner</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01/07/2016</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01/07/2021</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kern="1200" dirty="0">
                          <a:solidFill>
                            <a:srgbClr val="FFFF00"/>
                          </a:solidFill>
                          <a:effectLst/>
                        </a:rPr>
                        <a:t>Yes</a:t>
                      </a:r>
                      <a:endParaRPr lang="en-AU" sz="1200" b="1" i="0" u="none" strike="noStrike" kern="1200" dirty="0">
                        <a:solidFill>
                          <a:srgbClr val="FFFF00"/>
                        </a:solidFill>
                        <a:effectLst/>
                        <a:latin typeface="Arial" panose="020B0604020202020204" pitchFamily="34" charset="0"/>
                        <a:ea typeface="+mn-ea"/>
                        <a:cs typeface="+mn-cs"/>
                      </a:endParaRPr>
                    </a:p>
                  </a:txBody>
                  <a:tcPr marL="5641" marR="5641" marT="5641" marB="0" anchor="ctr"/>
                </a:tc>
                <a:tc>
                  <a:txBody>
                    <a:bodyPr/>
                    <a:lstStyle/>
                    <a:p>
                      <a:pPr algn="l" fontAlgn="b"/>
                      <a:r>
                        <a:rPr lang="en-AU" sz="1200" u="none" strike="noStrike" dirty="0">
                          <a:effectLst/>
                        </a:rPr>
                        <a:t>No</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3392176799"/>
                  </a:ext>
                </a:extLst>
              </a:tr>
            </a:tbl>
          </a:graphicData>
        </a:graphic>
      </p:graphicFrame>
    </p:spTree>
    <p:extLst>
      <p:ext uri="{BB962C8B-B14F-4D97-AF65-F5344CB8AC3E}">
        <p14:creationId xmlns:p14="http://schemas.microsoft.com/office/powerpoint/2010/main" val="18017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55576" y="404664"/>
            <a:ext cx="7993062" cy="1143000"/>
          </a:xfrm>
        </p:spPr>
        <p:txBody>
          <a:bodyPr/>
          <a:lstStyle/>
          <a:p>
            <a:pPr>
              <a:defRPr/>
            </a:pPr>
            <a:r>
              <a:rPr lang="en-US" sz="4000" dirty="0">
                <a:solidFill>
                  <a:schemeClr val="bg1">
                    <a:lumMod val="50000"/>
                    <a:lumOff val="50000"/>
                  </a:schemeClr>
                </a:solidFill>
              </a:rPr>
              <a:t>Threshold Quantities (Victoria)</a:t>
            </a:r>
            <a:endParaRPr lang="en-AU" sz="4000" dirty="0">
              <a:solidFill>
                <a:schemeClr val="bg1">
                  <a:lumMod val="50000"/>
                  <a:lumOff val="50000"/>
                </a:schemeClr>
              </a:solidFill>
            </a:endParaRPr>
          </a:p>
        </p:txBody>
      </p:sp>
      <p:sp>
        <p:nvSpPr>
          <p:cNvPr id="45059" name="Rectangle 3"/>
          <p:cNvSpPr>
            <a:spLocks noGrp="1" noChangeArrowheads="1"/>
          </p:cNvSpPr>
          <p:nvPr>
            <p:ph type="body" idx="1"/>
          </p:nvPr>
        </p:nvSpPr>
        <p:spPr>
          <a:xfrm>
            <a:off x="899592" y="1772816"/>
            <a:ext cx="7543800" cy="3657600"/>
          </a:xfrm>
        </p:spPr>
        <p:txBody>
          <a:bodyPr/>
          <a:lstStyle/>
          <a:p>
            <a:pPr eaLnBrk="1" hangingPunct="1">
              <a:spcBef>
                <a:spcPts val="600"/>
              </a:spcBef>
              <a:spcAft>
                <a:spcPts val="600"/>
              </a:spcAft>
            </a:pPr>
            <a:r>
              <a:rPr lang="en-US" altLang="en-US" dirty="0"/>
              <a:t>Three thresholds are defined in the Dangerous Goods (Storage and Handling) Regulations</a:t>
            </a:r>
          </a:p>
          <a:p>
            <a:pPr lvl="1" eaLnBrk="1" hangingPunct="1">
              <a:spcBef>
                <a:spcPts val="600"/>
              </a:spcBef>
              <a:spcAft>
                <a:spcPts val="600"/>
              </a:spcAft>
            </a:pPr>
            <a:r>
              <a:rPr lang="en-US" altLang="en-US" dirty="0"/>
              <a:t>Placarding Quantity</a:t>
            </a:r>
          </a:p>
          <a:p>
            <a:pPr lvl="1" eaLnBrk="1" hangingPunct="1">
              <a:spcBef>
                <a:spcPts val="600"/>
              </a:spcBef>
              <a:spcAft>
                <a:spcPts val="600"/>
              </a:spcAft>
            </a:pPr>
            <a:r>
              <a:rPr lang="en-US" altLang="en-US" dirty="0"/>
              <a:t>Manifest Quantity</a:t>
            </a:r>
          </a:p>
          <a:p>
            <a:pPr lvl="1" eaLnBrk="1" hangingPunct="1">
              <a:spcBef>
                <a:spcPts val="600"/>
              </a:spcBef>
              <a:spcAft>
                <a:spcPts val="600"/>
              </a:spcAft>
            </a:pPr>
            <a:r>
              <a:rPr lang="en-US" altLang="en-US" dirty="0"/>
              <a:t>Fire Protection Quantity</a:t>
            </a:r>
          </a:p>
          <a:p>
            <a:pPr eaLnBrk="1" hangingPunct="1">
              <a:spcBef>
                <a:spcPts val="600"/>
              </a:spcBef>
              <a:spcAft>
                <a:spcPts val="600"/>
              </a:spcAft>
            </a:pPr>
            <a:r>
              <a:rPr lang="en-US" dirty="0"/>
              <a:t>The quantities are given in Schedule 2 of the Regulations</a:t>
            </a:r>
            <a:endParaRPr lang="en-US" altLang="en-US" dirty="0"/>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969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827088" y="333375"/>
            <a:ext cx="7543800" cy="719361"/>
          </a:xfrm>
        </p:spPr>
        <p:txBody>
          <a:bodyPr/>
          <a:lstStyle/>
          <a:p>
            <a:pPr>
              <a:defRPr/>
            </a:pPr>
            <a:r>
              <a:rPr lang="en-AU" sz="4000" dirty="0">
                <a:solidFill>
                  <a:schemeClr val="bg1">
                    <a:lumMod val="50000"/>
                    <a:lumOff val="50000"/>
                  </a:schemeClr>
                </a:solidFill>
              </a:rPr>
              <a:t>Schedule 2 (extract)</a:t>
            </a:r>
          </a:p>
        </p:txBody>
      </p:sp>
      <p:pic>
        <p:nvPicPr>
          <p:cNvPr id="6" name="Picture 5" descr="C:\Documents and Settings\User\My Documents\My Pictures\AEBN Logo\AEBN_A_col-4.jpg">
            <a:extLst>
              <a:ext uri="{FF2B5EF4-FFF2-40B4-BE49-F238E27FC236}">
                <a16:creationId xmlns:a16="http://schemas.microsoft.com/office/drawing/2014/main" id="{31291644-F9D6-4D0A-B75D-9F3FC826160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a:extLst>
              <a:ext uri="{FF2B5EF4-FFF2-40B4-BE49-F238E27FC236}">
                <a16:creationId xmlns:a16="http://schemas.microsoft.com/office/drawing/2014/main" id="{C19A17E6-B2AB-3637-12F1-CF0B2408D273}"/>
              </a:ext>
            </a:extLst>
          </p:cNvPr>
          <p:cNvPicPr>
            <a:picLocks noGrp="1" noChangeAspect="1"/>
          </p:cNvPicPr>
          <p:nvPr>
            <p:ph idx="1"/>
          </p:nvPr>
        </p:nvPicPr>
        <p:blipFill>
          <a:blip r:embed="rId3"/>
          <a:stretch>
            <a:fillRect/>
          </a:stretch>
        </p:blipFill>
        <p:spPr>
          <a:xfrm>
            <a:off x="1885798" y="980728"/>
            <a:ext cx="5372405" cy="5676026"/>
          </a:xfrm>
        </p:spPr>
      </p:pic>
    </p:spTree>
    <p:extLst>
      <p:ext uri="{BB962C8B-B14F-4D97-AF65-F5344CB8AC3E}">
        <p14:creationId xmlns:p14="http://schemas.microsoft.com/office/powerpoint/2010/main" val="907031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9552" y="620713"/>
            <a:ext cx="8353623" cy="1143000"/>
          </a:xfrm>
        </p:spPr>
        <p:txBody>
          <a:bodyPr/>
          <a:lstStyle/>
          <a:p>
            <a:pPr>
              <a:defRPr/>
            </a:pPr>
            <a:r>
              <a:rPr lang="en-US" sz="4000" dirty="0">
                <a:solidFill>
                  <a:schemeClr val="bg1">
                    <a:lumMod val="50000"/>
                    <a:lumOff val="50000"/>
                  </a:schemeClr>
                </a:solidFill>
              </a:rPr>
              <a:t>Threshold Quantities – WHS States</a:t>
            </a:r>
            <a:endParaRPr lang="en-AU" sz="4000" dirty="0">
              <a:solidFill>
                <a:schemeClr val="bg1">
                  <a:lumMod val="50000"/>
                  <a:lumOff val="50000"/>
                </a:schemeClr>
              </a:solidFill>
            </a:endParaRPr>
          </a:p>
        </p:txBody>
      </p:sp>
      <p:sp>
        <p:nvSpPr>
          <p:cNvPr id="45059" name="Rectangle 3"/>
          <p:cNvSpPr>
            <a:spLocks noGrp="1" noChangeArrowheads="1"/>
          </p:cNvSpPr>
          <p:nvPr>
            <p:ph type="body" idx="1"/>
          </p:nvPr>
        </p:nvSpPr>
        <p:spPr>
          <a:xfrm>
            <a:off x="683568" y="1781441"/>
            <a:ext cx="7543800" cy="4455845"/>
          </a:xfrm>
        </p:spPr>
        <p:txBody>
          <a:bodyPr/>
          <a:lstStyle/>
          <a:p>
            <a:pPr eaLnBrk="1" hangingPunct="1">
              <a:spcBef>
                <a:spcPts val="600"/>
              </a:spcBef>
              <a:spcAft>
                <a:spcPts val="600"/>
              </a:spcAft>
            </a:pPr>
            <a:r>
              <a:rPr lang="en-US" altLang="en-US" dirty="0"/>
              <a:t>Categories based on GHS physical hazards, largely aligned with DG classes</a:t>
            </a:r>
          </a:p>
          <a:p>
            <a:pPr eaLnBrk="1" hangingPunct="1">
              <a:spcBef>
                <a:spcPts val="600"/>
              </a:spcBef>
              <a:spcAft>
                <a:spcPts val="600"/>
              </a:spcAft>
            </a:pPr>
            <a:r>
              <a:rPr lang="en-US" altLang="en-US" dirty="0"/>
              <a:t>Thresholds are slightly different</a:t>
            </a:r>
          </a:p>
          <a:p>
            <a:pPr lvl="1" eaLnBrk="1" hangingPunct="1">
              <a:spcBef>
                <a:spcPts val="600"/>
              </a:spcBef>
              <a:spcAft>
                <a:spcPts val="600"/>
              </a:spcAft>
            </a:pPr>
            <a:r>
              <a:rPr lang="en-US" altLang="en-US" dirty="0"/>
              <a:t>Placarding Quantity</a:t>
            </a:r>
          </a:p>
          <a:p>
            <a:pPr lvl="1" eaLnBrk="1" hangingPunct="1">
              <a:spcBef>
                <a:spcPts val="600"/>
              </a:spcBef>
              <a:spcAft>
                <a:spcPts val="600"/>
              </a:spcAft>
            </a:pPr>
            <a:r>
              <a:rPr lang="en-US" altLang="en-US" dirty="0"/>
              <a:t>Manifest Quantity</a:t>
            </a:r>
          </a:p>
          <a:p>
            <a:pPr lvl="1" eaLnBrk="1" hangingPunct="1">
              <a:spcBef>
                <a:spcPts val="600"/>
              </a:spcBef>
              <a:spcAft>
                <a:spcPts val="600"/>
              </a:spcAft>
            </a:pPr>
            <a:r>
              <a:rPr lang="en-US" altLang="en-US" dirty="0"/>
              <a:t>There is no Fire Protection Quantity</a:t>
            </a:r>
          </a:p>
          <a:p>
            <a:pPr eaLnBrk="1" hangingPunct="1">
              <a:spcBef>
                <a:spcPts val="600"/>
              </a:spcBef>
              <a:spcAft>
                <a:spcPts val="600"/>
              </a:spcAft>
            </a:pPr>
            <a:r>
              <a:rPr lang="en-US" dirty="0"/>
              <a:t>The quantities are given in Schedule 11 of the WHS Regulations</a:t>
            </a:r>
            <a:endParaRPr lang="en-US" altLang="en-US" dirty="0"/>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19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755576" y="221835"/>
            <a:ext cx="7767026" cy="1143000"/>
          </a:xfrm>
        </p:spPr>
        <p:txBody>
          <a:bodyPr/>
          <a:lstStyle/>
          <a:p>
            <a:pPr>
              <a:defRPr/>
            </a:pPr>
            <a:r>
              <a:rPr lang="en-AU" sz="4000" dirty="0">
                <a:solidFill>
                  <a:schemeClr val="bg1">
                    <a:lumMod val="50000"/>
                    <a:lumOff val="50000"/>
                  </a:schemeClr>
                </a:solidFill>
              </a:rPr>
              <a:t>WHS Regs Schedule 11 (extract)</a:t>
            </a:r>
          </a:p>
        </p:txBody>
      </p:sp>
      <p:pic>
        <p:nvPicPr>
          <p:cNvPr id="47151" name="Picture 4" descr="C:\Documents and Settings\User\My Documents\My Pictures\AEBN Logo\AEBN_A_col-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02498" y="6076950"/>
            <a:ext cx="10302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52" name="Rectangle 1"/>
          <p:cNvSpPr>
            <a:spLocks noChangeArrowheads="1"/>
          </p:cNvSpPr>
          <p:nvPr/>
        </p:nvSpPr>
        <p:spPr bwMode="auto">
          <a:xfrm>
            <a:off x="2195513" y="6462713"/>
            <a:ext cx="6319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200" dirty="0"/>
              <a:t>Source: Commonwealth Work Health and Safety Regulations 2011, Schedule 11</a:t>
            </a:r>
          </a:p>
        </p:txBody>
      </p:sp>
      <p:pic>
        <p:nvPicPr>
          <p:cNvPr id="5" name="Content Placeholder 4">
            <a:extLst>
              <a:ext uri="{FF2B5EF4-FFF2-40B4-BE49-F238E27FC236}">
                <a16:creationId xmlns:a16="http://schemas.microsoft.com/office/drawing/2014/main" id="{EC13CB2D-9C6C-479E-BFDE-FC4ED04C1FF1}"/>
              </a:ext>
            </a:extLst>
          </p:cNvPr>
          <p:cNvPicPr>
            <a:picLocks noGrp="1" noChangeAspect="1"/>
          </p:cNvPicPr>
          <p:nvPr>
            <p:ph idx="1"/>
          </p:nvPr>
        </p:nvPicPr>
        <p:blipFill>
          <a:blip r:embed="rId3"/>
          <a:stretch>
            <a:fillRect/>
          </a:stretch>
        </p:blipFill>
        <p:spPr>
          <a:xfrm>
            <a:off x="899592" y="1265922"/>
            <a:ext cx="6985272" cy="5156542"/>
          </a:xfrm>
          <a:prstGeom prst="rect">
            <a:avLst/>
          </a:prstGeom>
        </p:spPr>
      </p:pic>
      <p:pic>
        <p:nvPicPr>
          <p:cNvPr id="2" name="Picture 1">
            <a:extLst>
              <a:ext uri="{FF2B5EF4-FFF2-40B4-BE49-F238E27FC236}">
                <a16:creationId xmlns:a16="http://schemas.microsoft.com/office/drawing/2014/main" id="{295B1ED8-13E5-40E3-B1CD-FA6A7268F2EE}"/>
              </a:ext>
            </a:extLst>
          </p:cNvPr>
          <p:cNvPicPr>
            <a:picLocks noChangeAspect="1"/>
          </p:cNvPicPr>
          <p:nvPr/>
        </p:nvPicPr>
        <p:blipFill>
          <a:blip r:embed="rId4"/>
          <a:stretch>
            <a:fillRect/>
          </a:stretch>
        </p:blipFill>
        <p:spPr>
          <a:xfrm>
            <a:off x="899592" y="2011841"/>
            <a:ext cx="6984000" cy="4466005"/>
          </a:xfrm>
          <a:prstGeom prst="rect">
            <a:avLst/>
          </a:prstGeom>
        </p:spPr>
      </p:pic>
    </p:spTree>
    <p:extLst>
      <p:ext uri="{BB962C8B-B14F-4D97-AF65-F5344CB8AC3E}">
        <p14:creationId xmlns:p14="http://schemas.microsoft.com/office/powerpoint/2010/main" val="28939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9552" y="476672"/>
            <a:ext cx="8353623" cy="1143000"/>
          </a:xfrm>
        </p:spPr>
        <p:txBody>
          <a:bodyPr/>
          <a:lstStyle/>
          <a:p>
            <a:pPr>
              <a:defRPr/>
            </a:pPr>
            <a:r>
              <a:rPr lang="en-US" sz="4000" dirty="0">
                <a:solidFill>
                  <a:schemeClr val="bg1">
                    <a:lumMod val="50000"/>
                    <a:lumOff val="50000"/>
                  </a:schemeClr>
                </a:solidFill>
              </a:rPr>
              <a:t>Threshold Quantities – WA</a:t>
            </a:r>
            <a:endParaRPr lang="en-AU" sz="4000" dirty="0">
              <a:solidFill>
                <a:schemeClr val="bg1">
                  <a:lumMod val="50000"/>
                  <a:lumOff val="50000"/>
                </a:schemeClr>
              </a:solidFill>
            </a:endParaRPr>
          </a:p>
        </p:txBody>
      </p:sp>
      <p:sp>
        <p:nvSpPr>
          <p:cNvPr id="45059" name="Rectangle 3"/>
          <p:cNvSpPr>
            <a:spLocks noGrp="1" noChangeArrowheads="1"/>
          </p:cNvSpPr>
          <p:nvPr>
            <p:ph type="body" idx="1"/>
          </p:nvPr>
        </p:nvSpPr>
        <p:spPr>
          <a:xfrm>
            <a:off x="611560" y="1484758"/>
            <a:ext cx="8312795" cy="5158929"/>
          </a:xfrm>
        </p:spPr>
        <p:txBody>
          <a:bodyPr/>
          <a:lstStyle/>
          <a:p>
            <a:pPr eaLnBrk="1" hangingPunct="1">
              <a:spcBef>
                <a:spcPts val="600"/>
              </a:spcBef>
              <a:spcAft>
                <a:spcPts val="600"/>
              </a:spcAft>
            </a:pPr>
            <a:r>
              <a:rPr lang="en-US" dirty="0"/>
              <a:t>Quantities are as per </a:t>
            </a:r>
            <a:r>
              <a:rPr lang="en-GB" dirty="0"/>
              <a:t>Dangerous Goods Safety (Storage and Handling of Non-explosives) Regulations, </a:t>
            </a:r>
            <a:r>
              <a:rPr lang="en-US" dirty="0"/>
              <a:t>Schedule 1:</a:t>
            </a:r>
            <a:endParaRPr lang="en-US" altLang="en-US" dirty="0"/>
          </a:p>
          <a:p>
            <a:pPr lvl="1" eaLnBrk="1" hangingPunct="1">
              <a:spcBef>
                <a:spcPts val="600"/>
              </a:spcBef>
              <a:spcAft>
                <a:spcPts val="600"/>
              </a:spcAft>
            </a:pPr>
            <a:r>
              <a:rPr lang="en-US" altLang="en-US" dirty="0"/>
              <a:t>Placarding Quantity</a:t>
            </a:r>
          </a:p>
          <a:p>
            <a:pPr lvl="1" eaLnBrk="1" hangingPunct="1">
              <a:spcBef>
                <a:spcPts val="600"/>
              </a:spcBef>
              <a:spcAft>
                <a:spcPts val="600"/>
              </a:spcAft>
            </a:pPr>
            <a:r>
              <a:rPr lang="en-US" altLang="en-US" dirty="0"/>
              <a:t>Manifest Quantity</a:t>
            </a:r>
          </a:p>
          <a:p>
            <a:pPr lvl="1"/>
            <a:r>
              <a:rPr lang="en-GB" dirty="0"/>
              <a:t>10 x DG manifest quantity requires DFES Emergency Response Guide (except petrol stations and mine sites).</a:t>
            </a:r>
          </a:p>
          <a:p>
            <a:pPr eaLnBrk="1" hangingPunct="1">
              <a:spcBef>
                <a:spcPts val="600"/>
              </a:spcBef>
              <a:spcAft>
                <a:spcPts val="600"/>
              </a:spcAft>
            </a:pPr>
            <a:r>
              <a:rPr lang="en-US" altLang="en-US" dirty="0"/>
              <a:t>Continues under WA WHS legislation.</a:t>
            </a:r>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plant&#10;&#10;Description automatically generated with medium confidence">
            <a:extLst>
              <a:ext uri="{FF2B5EF4-FFF2-40B4-BE49-F238E27FC236}">
                <a16:creationId xmlns:a16="http://schemas.microsoft.com/office/drawing/2014/main" id="{624D07CD-6892-43E4-80E6-7F1E4D30D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084" y="476672"/>
            <a:ext cx="909091" cy="1800000"/>
          </a:xfrm>
          <a:prstGeom prst="rect">
            <a:avLst/>
          </a:prstGeom>
        </p:spPr>
      </p:pic>
    </p:spTree>
    <p:extLst>
      <p:ext uri="{BB962C8B-B14F-4D97-AF65-F5344CB8AC3E}">
        <p14:creationId xmlns:p14="http://schemas.microsoft.com/office/powerpoint/2010/main" val="1409438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27367" y="125760"/>
            <a:ext cx="7689266" cy="1143000"/>
          </a:xfrm>
        </p:spPr>
        <p:txBody>
          <a:bodyPr/>
          <a:lstStyle/>
          <a:p>
            <a:pPr>
              <a:defRPr/>
            </a:pPr>
            <a:r>
              <a:rPr lang="en-US" sz="4000" dirty="0">
                <a:solidFill>
                  <a:schemeClr val="bg1">
                    <a:lumMod val="50000"/>
                    <a:lumOff val="50000"/>
                  </a:schemeClr>
                </a:solidFill>
              </a:rPr>
              <a:t>Threshold Quantities – WA</a:t>
            </a:r>
            <a:r>
              <a:rPr lang="en-US" sz="2800" dirty="0">
                <a:solidFill>
                  <a:schemeClr val="bg1">
                    <a:lumMod val="50000"/>
                    <a:lumOff val="50000"/>
                  </a:schemeClr>
                </a:solidFill>
              </a:rPr>
              <a:t> (Schedule 1)</a:t>
            </a:r>
            <a:endParaRPr lang="en-AU" sz="3600" dirty="0">
              <a:solidFill>
                <a:schemeClr val="bg1">
                  <a:lumMod val="50000"/>
                  <a:lumOff val="50000"/>
                </a:schemeClr>
              </a:solidFill>
            </a:endParaRPr>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a:extLst>
              <a:ext uri="{FF2B5EF4-FFF2-40B4-BE49-F238E27FC236}">
                <a16:creationId xmlns:a16="http://schemas.microsoft.com/office/drawing/2014/main" id="{DE3452C6-2604-4E09-83EA-D883938CB720}"/>
              </a:ext>
            </a:extLst>
          </p:cNvPr>
          <p:cNvPicPr>
            <a:picLocks noGrp="1" noChangeAspect="1"/>
          </p:cNvPicPr>
          <p:nvPr>
            <p:ph idx="1"/>
          </p:nvPr>
        </p:nvPicPr>
        <p:blipFill>
          <a:blip r:embed="rId4"/>
          <a:stretch>
            <a:fillRect/>
          </a:stretch>
        </p:blipFill>
        <p:spPr>
          <a:xfrm>
            <a:off x="1823114" y="1209564"/>
            <a:ext cx="5497773" cy="4955740"/>
          </a:xfrm>
          <a:prstGeom prst="rect">
            <a:avLst/>
          </a:prstGeom>
        </p:spPr>
      </p:pic>
      <p:pic>
        <p:nvPicPr>
          <p:cNvPr id="5" name="Picture 4" descr="A close-up of a plant&#10;&#10;Description automatically generated with medium confidence">
            <a:extLst>
              <a:ext uri="{FF2B5EF4-FFF2-40B4-BE49-F238E27FC236}">
                <a16:creationId xmlns:a16="http://schemas.microsoft.com/office/drawing/2014/main" id="{C66E85F1-6412-4F49-9A98-59855694C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414" y="309564"/>
            <a:ext cx="909091" cy="1800000"/>
          </a:xfrm>
          <a:prstGeom prst="rect">
            <a:avLst/>
          </a:prstGeom>
        </p:spPr>
      </p:pic>
      <p:sp>
        <p:nvSpPr>
          <p:cNvPr id="6" name="Rectangle 1">
            <a:extLst>
              <a:ext uri="{FF2B5EF4-FFF2-40B4-BE49-F238E27FC236}">
                <a16:creationId xmlns:a16="http://schemas.microsoft.com/office/drawing/2014/main" id="{EFA6CDEA-84D3-45D0-9333-865C3B317EC6}"/>
              </a:ext>
            </a:extLst>
          </p:cNvPr>
          <p:cNvSpPr>
            <a:spLocks noChangeArrowheads="1"/>
          </p:cNvSpPr>
          <p:nvPr/>
        </p:nvSpPr>
        <p:spPr bwMode="auto">
          <a:xfrm>
            <a:off x="550940" y="6318027"/>
            <a:ext cx="690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200" dirty="0"/>
              <a:t>Source: </a:t>
            </a:r>
            <a:r>
              <a:rPr lang="en-GB" altLang="en-US" sz="1200" dirty="0"/>
              <a:t>WA Dangerous Goods Safety (Storage and Handling of Non-explosives) Regulations 2007, Schedule 1 — Quantities of dangerous goods</a:t>
            </a:r>
            <a:endParaRPr lang="en-US" altLang="en-US" sz="1200" dirty="0"/>
          </a:p>
        </p:txBody>
      </p:sp>
    </p:spTree>
    <p:extLst>
      <p:ext uri="{BB962C8B-B14F-4D97-AF65-F5344CB8AC3E}">
        <p14:creationId xmlns:p14="http://schemas.microsoft.com/office/powerpoint/2010/main" val="370556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8D70-FA8D-449B-87FD-03FB990D9C75}"/>
              </a:ext>
            </a:extLst>
          </p:cNvPr>
          <p:cNvSpPr>
            <a:spLocks noGrp="1"/>
          </p:cNvSpPr>
          <p:nvPr>
            <p:ph type="title"/>
          </p:nvPr>
        </p:nvSpPr>
        <p:spPr>
          <a:xfrm>
            <a:off x="914400" y="153725"/>
            <a:ext cx="7543800" cy="896333"/>
          </a:xfrm>
        </p:spPr>
        <p:txBody>
          <a:bodyPr/>
          <a:lstStyle/>
          <a:p>
            <a:r>
              <a:rPr lang="en-GB" dirty="0"/>
              <a:t>NZ HSW (HS) Regs</a:t>
            </a:r>
            <a:endParaRPr lang="en-AU" dirty="0"/>
          </a:p>
        </p:txBody>
      </p:sp>
      <p:sp>
        <p:nvSpPr>
          <p:cNvPr id="3" name="Content Placeholder 2">
            <a:extLst>
              <a:ext uri="{FF2B5EF4-FFF2-40B4-BE49-F238E27FC236}">
                <a16:creationId xmlns:a16="http://schemas.microsoft.com/office/drawing/2014/main" id="{C30C8109-0A49-47FE-B440-270A9D5BBD9F}"/>
              </a:ext>
            </a:extLst>
          </p:cNvPr>
          <p:cNvSpPr>
            <a:spLocks noGrp="1"/>
          </p:cNvSpPr>
          <p:nvPr>
            <p:ph idx="1"/>
          </p:nvPr>
        </p:nvSpPr>
        <p:spPr>
          <a:xfrm>
            <a:off x="914400" y="5905846"/>
            <a:ext cx="7543800" cy="798430"/>
          </a:xfrm>
        </p:spPr>
        <p:txBody>
          <a:bodyPr/>
          <a:lstStyle/>
          <a:p>
            <a:r>
              <a:rPr lang="en-GB" sz="1600" dirty="0"/>
              <a:t>Schedule 4 Quantities of hazardous substances that require fire extinguishers</a:t>
            </a:r>
          </a:p>
          <a:p>
            <a:r>
              <a:rPr lang="en-GB" sz="1600" dirty="0"/>
              <a:t>Schedule 5 Threshold quantities for emergency response plan</a:t>
            </a:r>
            <a:endParaRPr lang="en-AU" sz="1600" dirty="0"/>
          </a:p>
        </p:txBody>
      </p:sp>
      <p:pic>
        <p:nvPicPr>
          <p:cNvPr id="5" name="Picture 4">
            <a:extLst>
              <a:ext uri="{FF2B5EF4-FFF2-40B4-BE49-F238E27FC236}">
                <a16:creationId xmlns:a16="http://schemas.microsoft.com/office/drawing/2014/main" id="{0B81B5B2-BABA-4224-977F-76E84B6C88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9612" y="952155"/>
            <a:ext cx="6984776" cy="4953691"/>
          </a:xfrm>
          <a:prstGeom prst="rect">
            <a:avLst/>
          </a:prstGeom>
        </p:spPr>
      </p:pic>
      <p:pic>
        <p:nvPicPr>
          <p:cNvPr id="6" name="Picture 5" descr="Icon&#10;&#10;Description automatically generated">
            <a:extLst>
              <a:ext uri="{FF2B5EF4-FFF2-40B4-BE49-F238E27FC236}">
                <a16:creationId xmlns:a16="http://schemas.microsoft.com/office/drawing/2014/main" id="{9F32B249-C2F3-4F8C-9610-5A33CB9F2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569232"/>
            <a:ext cx="1178812" cy="908720"/>
          </a:xfrm>
          <a:prstGeom prst="rect">
            <a:avLst/>
          </a:prstGeom>
        </p:spPr>
      </p:pic>
    </p:spTree>
    <p:extLst>
      <p:ext uri="{BB962C8B-B14F-4D97-AF65-F5344CB8AC3E}">
        <p14:creationId xmlns:p14="http://schemas.microsoft.com/office/powerpoint/2010/main" val="292280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03087-02AD-471E-9776-D3DABA76F5F0}"/>
              </a:ext>
            </a:extLst>
          </p:cNvPr>
          <p:cNvPicPr>
            <a:picLocks noChangeAspect="1"/>
          </p:cNvPicPr>
          <p:nvPr/>
        </p:nvPicPr>
        <p:blipFill>
          <a:blip r:embed="rId2"/>
          <a:stretch>
            <a:fillRect/>
          </a:stretch>
        </p:blipFill>
        <p:spPr>
          <a:xfrm>
            <a:off x="5473637" y="1661162"/>
            <a:ext cx="2234208" cy="1256742"/>
          </a:xfrm>
          <a:prstGeom prst="rect">
            <a:avLst/>
          </a:prstGeom>
        </p:spPr>
      </p:pic>
      <p:sp>
        <p:nvSpPr>
          <p:cNvPr id="6" name="TextBox 5">
            <a:extLst>
              <a:ext uri="{FF2B5EF4-FFF2-40B4-BE49-F238E27FC236}">
                <a16:creationId xmlns:a16="http://schemas.microsoft.com/office/drawing/2014/main" id="{F7DCFAF5-38C6-43AD-AEE9-75CDE90D6A03}"/>
              </a:ext>
            </a:extLst>
          </p:cNvPr>
          <p:cNvSpPr txBox="1"/>
          <p:nvPr/>
        </p:nvSpPr>
        <p:spPr>
          <a:xfrm>
            <a:off x="1601670" y="1284093"/>
            <a:ext cx="3177183" cy="3070071"/>
          </a:xfrm>
          <a:prstGeom prst="rect">
            <a:avLst/>
          </a:prstGeom>
          <a:noFill/>
        </p:spPr>
        <p:txBody>
          <a:bodyPr wrap="square" rtlCol="0">
            <a:spAutoFit/>
          </a:bodyPr>
          <a:lstStyle/>
          <a:p>
            <a:pPr fontAlgn="base">
              <a:spcBef>
                <a:spcPct val="0"/>
              </a:spcBef>
              <a:spcAft>
                <a:spcPct val="0"/>
              </a:spcAft>
            </a:pPr>
            <a:r>
              <a:rPr lang="en-AU" sz="2025" dirty="0">
                <a:solidFill>
                  <a:srgbClr val="FFFFFF"/>
                </a:solidFill>
                <a:latin typeface="Arial" panose="020B0604020202020204" pitchFamily="34" charset="0"/>
                <a:cs typeface="Arial" panose="020B0604020202020204" pitchFamily="34" charset="0"/>
              </a:rPr>
              <a:t>Zoom Tips!</a:t>
            </a:r>
          </a:p>
          <a:p>
            <a:pPr fontAlgn="base">
              <a:spcBef>
                <a:spcPct val="0"/>
              </a:spcBef>
              <a:spcAft>
                <a:spcPct val="0"/>
              </a:spcAft>
            </a:pPr>
            <a:endParaRPr lang="en-AU" sz="1125" dirty="0">
              <a:solidFill>
                <a:srgbClr val="FFFFFF"/>
              </a:solidFill>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Double click your screen for Full Screen Mode.</a:t>
            </a:r>
          </a:p>
          <a:p>
            <a:pPr marL="160735" indent="-160735">
              <a:buFont typeface="Arial" panose="020B0604020202020204" pitchFamily="34" charset="0"/>
              <a:buChar char="•"/>
            </a:pP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When in Full Screen Mode, hover over the top of the participants bar to change your view of other participants.</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u="sng" dirty="0">
                <a:solidFill>
                  <a:srgbClr val="FFFFFF"/>
                </a:solidFill>
                <a:latin typeface="Arial" panose="020B0604020202020204" pitchFamily="34" charset="0"/>
                <a:cs typeface="Arial" panose="020B0604020202020204" pitchFamily="34" charset="0"/>
              </a:rPr>
              <a:t>To Ask Questions</a:t>
            </a:r>
            <a:r>
              <a:rPr lang="en-AU" sz="1125" dirty="0">
                <a:solidFill>
                  <a:srgbClr val="FFFFFF"/>
                </a:solidFill>
                <a:latin typeface="Arial" panose="020B0604020202020204" pitchFamily="34" charset="0"/>
                <a:cs typeface="Arial" panose="020B0604020202020204" pitchFamily="34" charset="0"/>
              </a:rPr>
              <a:t>:  When on mute, hold down the SPACE BAR to temporarily unmute yourself.</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Look at the bar at the bottom of your screen for additional options.</a:t>
            </a:r>
          </a:p>
          <a:p>
            <a:pPr marL="160735" indent="-160735">
              <a:buFont typeface="Arial" panose="020B0604020202020204" pitchFamily="34" charset="0"/>
              <a:buChar char="•"/>
            </a:pPr>
            <a:endParaRPr lang="en-AU" sz="1575" dirty="0">
              <a:solidFill>
                <a:srgbClr val="FFFFFF"/>
              </a:solidFill>
            </a:endParaRPr>
          </a:p>
        </p:txBody>
      </p:sp>
      <p:pic>
        <p:nvPicPr>
          <p:cNvPr id="9" name="Picture 8">
            <a:extLst>
              <a:ext uri="{FF2B5EF4-FFF2-40B4-BE49-F238E27FC236}">
                <a16:creationId xmlns:a16="http://schemas.microsoft.com/office/drawing/2014/main" id="{A5C0AD2F-759B-415E-BFC1-DE6D0C908D69}"/>
              </a:ext>
            </a:extLst>
          </p:cNvPr>
          <p:cNvPicPr>
            <a:picLocks noChangeAspect="1"/>
          </p:cNvPicPr>
          <p:nvPr/>
        </p:nvPicPr>
        <p:blipFill>
          <a:blip r:embed="rId3"/>
          <a:stretch>
            <a:fillRect/>
          </a:stretch>
        </p:blipFill>
        <p:spPr>
          <a:xfrm>
            <a:off x="1485900" y="5130598"/>
            <a:ext cx="6308241" cy="236558"/>
          </a:xfrm>
          <a:prstGeom prst="rect">
            <a:avLst/>
          </a:prstGeom>
        </p:spPr>
      </p:pic>
      <p:sp>
        <p:nvSpPr>
          <p:cNvPr id="10" name="TextBox 9">
            <a:extLst>
              <a:ext uri="{FF2B5EF4-FFF2-40B4-BE49-F238E27FC236}">
                <a16:creationId xmlns:a16="http://schemas.microsoft.com/office/drawing/2014/main" id="{5BF98186-445F-4783-BE51-021359EBEB7A}"/>
              </a:ext>
            </a:extLst>
          </p:cNvPr>
          <p:cNvSpPr txBox="1"/>
          <p:nvPr/>
        </p:nvSpPr>
        <p:spPr>
          <a:xfrm>
            <a:off x="5379940" y="1282532"/>
            <a:ext cx="1694159" cy="334707"/>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Full screen mode</a:t>
            </a:r>
          </a:p>
        </p:txBody>
      </p:sp>
      <p:sp>
        <p:nvSpPr>
          <p:cNvPr id="11" name="TextBox 10">
            <a:extLst>
              <a:ext uri="{FF2B5EF4-FFF2-40B4-BE49-F238E27FC236}">
                <a16:creationId xmlns:a16="http://schemas.microsoft.com/office/drawing/2014/main" id="{37A07D84-71B4-4AC9-A860-874D19411801}"/>
              </a:ext>
            </a:extLst>
          </p:cNvPr>
          <p:cNvSpPr txBox="1"/>
          <p:nvPr/>
        </p:nvSpPr>
        <p:spPr>
          <a:xfrm>
            <a:off x="5458831" y="3026521"/>
            <a:ext cx="1694159" cy="577081"/>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Recommended speaker view</a:t>
            </a:r>
          </a:p>
        </p:txBody>
      </p:sp>
      <p:pic>
        <p:nvPicPr>
          <p:cNvPr id="13" name="Picture 4" descr="C:\Documents and Settings\User\My Documents\My Pictures\AEBN Logo\AEBN_A_col-4.jpg">
            <a:extLst>
              <a:ext uri="{FF2B5EF4-FFF2-40B4-BE49-F238E27FC236}">
                <a16:creationId xmlns:a16="http://schemas.microsoft.com/office/drawing/2014/main" id="{8A8F9435-3D96-46E4-A098-A33C1E7F0A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1837" y="5419775"/>
            <a:ext cx="1282304"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167820C3-BA82-475B-9322-F8969042844C}"/>
              </a:ext>
            </a:extLst>
          </p:cNvPr>
          <p:cNvGraphicFramePr>
            <a:graphicFrameLocks noChangeAspect="1"/>
          </p:cNvGraphicFramePr>
          <p:nvPr/>
        </p:nvGraphicFramePr>
        <p:xfrm>
          <a:off x="5527449" y="3702150"/>
          <a:ext cx="1937278" cy="1336054"/>
        </p:xfrm>
        <a:graphic>
          <a:graphicData uri="http://schemas.openxmlformats.org/presentationml/2006/ole">
            <mc:AlternateContent xmlns:mc="http://schemas.openxmlformats.org/markup-compatibility/2006">
              <mc:Choice xmlns:v="urn:schemas-microsoft-com:vml" Requires="v">
                <p:oleObj r:id="rId5" imgW="3682440" imgH="2539440" progId="">
                  <p:embed/>
                </p:oleObj>
              </mc:Choice>
              <mc:Fallback>
                <p:oleObj r:id="rId5" imgW="3682440" imgH="2539440" progId="">
                  <p:embed/>
                  <p:pic>
                    <p:nvPicPr>
                      <p:cNvPr id="2" name="Object 1">
                        <a:extLst>
                          <a:ext uri="{FF2B5EF4-FFF2-40B4-BE49-F238E27FC236}">
                            <a16:creationId xmlns:a16="http://schemas.microsoft.com/office/drawing/2014/main" id="{167820C3-BA82-475B-9322-F8969042844C}"/>
                          </a:ext>
                        </a:extLst>
                      </p:cNvPr>
                      <p:cNvPicPr/>
                      <p:nvPr/>
                    </p:nvPicPr>
                    <p:blipFill>
                      <a:blip r:embed="rId6"/>
                      <a:stretch>
                        <a:fillRect/>
                      </a:stretch>
                    </p:blipFill>
                    <p:spPr>
                      <a:xfrm>
                        <a:off x="5527449" y="3702150"/>
                        <a:ext cx="1937278" cy="1336054"/>
                      </a:xfrm>
                      <a:prstGeom prst="rect">
                        <a:avLst/>
                      </a:prstGeom>
                    </p:spPr>
                  </p:pic>
                </p:oleObj>
              </mc:Fallback>
            </mc:AlternateContent>
          </a:graphicData>
        </a:graphic>
      </p:graphicFrame>
    </p:spTree>
    <p:extLst>
      <p:ext uri="{BB962C8B-B14F-4D97-AF65-F5344CB8AC3E}">
        <p14:creationId xmlns:p14="http://schemas.microsoft.com/office/powerpoint/2010/main" val="31173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14400" y="332656"/>
            <a:ext cx="7543800" cy="1143000"/>
          </a:xfrm>
        </p:spPr>
        <p:txBody>
          <a:bodyPr/>
          <a:lstStyle/>
          <a:p>
            <a:pPr>
              <a:defRPr/>
            </a:pPr>
            <a:r>
              <a:rPr lang="en-US" sz="4000" dirty="0">
                <a:solidFill>
                  <a:schemeClr val="bg1">
                    <a:lumMod val="50000"/>
                    <a:lumOff val="50000"/>
                  </a:schemeClr>
                </a:solidFill>
              </a:rPr>
              <a:t>Quantity Measurement Bulk</a:t>
            </a:r>
            <a:endParaRPr lang="en-AU" sz="4000" dirty="0">
              <a:solidFill>
                <a:schemeClr val="bg1">
                  <a:lumMod val="50000"/>
                  <a:lumOff val="50000"/>
                </a:schemeClr>
              </a:solidFill>
            </a:endParaRPr>
          </a:p>
        </p:txBody>
      </p:sp>
      <p:sp>
        <p:nvSpPr>
          <p:cNvPr id="48131" name="Rectangle 3"/>
          <p:cNvSpPr>
            <a:spLocks noGrp="1" noChangeArrowheads="1"/>
          </p:cNvSpPr>
          <p:nvPr>
            <p:ph idx="1"/>
          </p:nvPr>
        </p:nvSpPr>
        <p:spPr>
          <a:xfrm>
            <a:off x="914400" y="1600200"/>
            <a:ext cx="5609827" cy="4343400"/>
          </a:xfrm>
        </p:spPr>
        <p:txBody>
          <a:bodyPr/>
          <a:lstStyle/>
          <a:p>
            <a:pPr eaLnBrk="1" hangingPunct="1"/>
            <a:r>
              <a:rPr lang="en-US" altLang="en-US" sz="2600" dirty="0"/>
              <a:t>Non liquid – the mass (kgs) the container is designed to hold</a:t>
            </a:r>
          </a:p>
          <a:p>
            <a:pPr eaLnBrk="1" hangingPunct="1"/>
            <a:r>
              <a:rPr lang="en-US" altLang="en-US" sz="2600" dirty="0"/>
              <a:t>Liquid – the design capacity of the container in </a:t>
            </a:r>
            <a:r>
              <a:rPr lang="en-US" altLang="en-US" sz="2600" dirty="0" err="1"/>
              <a:t>litres</a:t>
            </a:r>
            <a:endParaRPr lang="en-US" altLang="en-US" sz="2600" dirty="0"/>
          </a:p>
          <a:p>
            <a:pPr lvl="1" eaLnBrk="1" hangingPunct="1"/>
            <a:r>
              <a:rPr lang="en-US" altLang="en-US" sz="2200" dirty="0"/>
              <a:t>In example: 30,000 </a:t>
            </a:r>
            <a:r>
              <a:rPr lang="en-US" altLang="en-US" sz="2200" dirty="0" err="1"/>
              <a:t>litres</a:t>
            </a:r>
            <a:endParaRPr lang="en-US" altLang="en-US" sz="2200" dirty="0"/>
          </a:p>
          <a:p>
            <a:pPr eaLnBrk="1" hangingPunct="1"/>
            <a:r>
              <a:rPr lang="en-US" altLang="en-US" sz="2600" dirty="0"/>
              <a:t>Gas – total capacity of the container</a:t>
            </a:r>
          </a:p>
          <a:p>
            <a:pPr eaLnBrk="1" hangingPunct="1"/>
            <a:r>
              <a:rPr lang="en-US" altLang="en-US" sz="2600" dirty="0"/>
              <a:t>Solids not in container – undivided mass in kgs</a:t>
            </a:r>
            <a:endParaRPr lang="en-AU" altLang="en-US" sz="2600" dirty="0"/>
          </a:p>
        </p:txBody>
      </p:sp>
      <p:pic>
        <p:nvPicPr>
          <p:cNvPr id="481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7758544-23D9-4A2B-80A8-EAA03E13C275}"/>
              </a:ext>
            </a:extLst>
          </p:cNvPr>
          <p:cNvGrpSpPr/>
          <p:nvPr/>
        </p:nvGrpSpPr>
        <p:grpSpPr>
          <a:xfrm>
            <a:off x="6524225" y="1467122"/>
            <a:ext cx="2162574" cy="4476477"/>
            <a:chOff x="6524225" y="1467122"/>
            <a:chExt cx="2162574" cy="4476477"/>
          </a:xfrm>
        </p:grpSpPr>
        <p:grpSp>
          <p:nvGrpSpPr>
            <p:cNvPr id="8" name="Group 7">
              <a:extLst>
                <a:ext uri="{FF2B5EF4-FFF2-40B4-BE49-F238E27FC236}">
                  <a16:creationId xmlns:a16="http://schemas.microsoft.com/office/drawing/2014/main" id="{3FA19AE4-4319-4274-ACA2-AC1EE4C81BD6}"/>
                </a:ext>
              </a:extLst>
            </p:cNvPr>
            <p:cNvGrpSpPr/>
            <p:nvPr/>
          </p:nvGrpSpPr>
          <p:grpSpPr>
            <a:xfrm>
              <a:off x="6524225" y="1467122"/>
              <a:ext cx="2162574" cy="4476477"/>
              <a:chOff x="6524225" y="1467122"/>
              <a:chExt cx="2162574" cy="4476477"/>
            </a:xfrm>
          </p:grpSpPr>
          <p:sp>
            <p:nvSpPr>
              <p:cNvPr id="6" name="Flowchart: Process 5">
                <a:extLst>
                  <a:ext uri="{FF2B5EF4-FFF2-40B4-BE49-F238E27FC236}">
                    <a16:creationId xmlns:a16="http://schemas.microsoft.com/office/drawing/2014/main" id="{86923DCF-5627-4E65-A0CB-E28BBD25ED98}"/>
                  </a:ext>
                </a:extLst>
              </p:cNvPr>
              <p:cNvSpPr/>
              <p:nvPr/>
            </p:nvSpPr>
            <p:spPr bwMode="auto">
              <a:xfrm>
                <a:off x="6524226" y="1752600"/>
                <a:ext cx="2162573" cy="3905522"/>
              </a:xfrm>
              <a:prstGeom prst="flowChartProcess">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720000" rIns="91440" bIns="45720" numCol="1" rtlCol="0" anchor="t" anchorCtr="1"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kumimoji="0" lang="en-GB" sz="2400" b="0" i="0" u="none" strike="noStrike" cap="none" normalizeH="0" baseline="0" dirty="0">
                    <a:ln>
                      <a:noFill/>
                    </a:ln>
                    <a:solidFill>
                      <a:srgbClr val="000000"/>
                    </a:solidFill>
                    <a:effectLst/>
                    <a:latin typeface="Arial" charset="0"/>
                  </a:rPr>
                  <a:t>30,000 LITRES</a:t>
                </a:r>
                <a:endParaRPr kumimoji="0" lang="en-AU" sz="2400" b="0" i="0" u="none" strike="noStrike" cap="none" normalizeH="0" baseline="0" dirty="0">
                  <a:ln>
                    <a:noFill/>
                  </a:ln>
                  <a:solidFill>
                    <a:srgbClr val="000000"/>
                  </a:solidFill>
                  <a:effectLst/>
                  <a:latin typeface="Arial" charset="0"/>
                </a:endParaRPr>
              </a:p>
            </p:txBody>
          </p:sp>
          <p:sp>
            <p:nvSpPr>
              <p:cNvPr id="9" name="Flowchart: Direct Access Storage 8">
                <a:extLst>
                  <a:ext uri="{FF2B5EF4-FFF2-40B4-BE49-F238E27FC236}">
                    <a16:creationId xmlns:a16="http://schemas.microsoft.com/office/drawing/2014/main" id="{E28B247A-4797-4B52-8CDC-D2134EFDAE9A}"/>
                  </a:ext>
                </a:extLst>
              </p:cNvPr>
              <p:cNvSpPr/>
              <p:nvPr/>
            </p:nvSpPr>
            <p:spPr bwMode="auto">
              <a:xfrm rot="16200000">
                <a:off x="6744256" y="4001056"/>
                <a:ext cx="1722513" cy="2162573"/>
              </a:xfrm>
              <a:prstGeom prst="flowChartMagneticDrum">
                <a:avLst/>
              </a:prstGeom>
              <a:solidFill>
                <a:srgbClr val="CC66FF"/>
              </a:solidFill>
              <a:ln w="76200" cap="flat" cmpd="sng" algn="ctr">
                <a:solidFill>
                  <a:schemeClr val="accent6"/>
                </a:solidFill>
                <a:prstDash val="solid"/>
                <a:miter lim="800000"/>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lang="en-GB" sz="2400" dirty="0">
                    <a:latin typeface="Arial" charset="0"/>
                  </a:rPr>
                  <a:t>10,000 LITRES</a:t>
                </a:r>
                <a:endParaRPr kumimoji="0" lang="en-AU" sz="24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B5C7E81E-4DB0-41FD-9C0F-36B0309C3023}"/>
                  </a:ext>
                </a:extLst>
              </p:cNvPr>
              <p:cNvSpPr/>
              <p:nvPr/>
            </p:nvSpPr>
            <p:spPr bwMode="auto">
              <a:xfrm>
                <a:off x="6524225" y="1467122"/>
                <a:ext cx="2162573" cy="628106"/>
              </a:xfrm>
              <a:prstGeom prst="ellipse">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grpSp>
        <p:pic>
          <p:nvPicPr>
            <p:cNvPr id="19" name="Picture 18">
              <a:extLst>
                <a:ext uri="{FF2B5EF4-FFF2-40B4-BE49-F238E27FC236}">
                  <a16:creationId xmlns:a16="http://schemas.microsoft.com/office/drawing/2014/main" id="{8FADCE08-2BC5-4690-A262-CE4404185AA3}"/>
                </a:ext>
              </a:extLst>
            </p:cNvPr>
            <p:cNvPicPr>
              <a:picLocks noChangeAspect="1"/>
            </p:cNvPicPr>
            <p:nvPr/>
          </p:nvPicPr>
          <p:blipFill>
            <a:blip r:embed="rId4"/>
            <a:stretch>
              <a:fillRect/>
            </a:stretch>
          </p:blipFill>
          <p:spPr>
            <a:xfrm>
              <a:off x="6889057" y="3385224"/>
              <a:ext cx="1432910" cy="835864"/>
            </a:xfrm>
            <a:prstGeom prst="rect">
              <a:avLst/>
            </a:prstGeom>
          </p:spPr>
        </p:pic>
      </p:grpSp>
    </p:spTree>
    <p:extLst>
      <p:ext uri="{BB962C8B-B14F-4D97-AF65-F5344CB8AC3E}">
        <p14:creationId xmlns:p14="http://schemas.microsoft.com/office/powerpoint/2010/main" val="27217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Quantity Measurement</a:t>
            </a:r>
            <a:br>
              <a:rPr lang="en-US" sz="4000" dirty="0">
                <a:solidFill>
                  <a:schemeClr val="bg1">
                    <a:lumMod val="50000"/>
                    <a:lumOff val="50000"/>
                  </a:schemeClr>
                </a:solidFill>
              </a:rPr>
            </a:br>
            <a:r>
              <a:rPr lang="en-US" sz="4000" dirty="0">
                <a:solidFill>
                  <a:schemeClr val="bg1">
                    <a:lumMod val="50000"/>
                    <a:lumOff val="50000"/>
                  </a:schemeClr>
                </a:solidFill>
              </a:rPr>
              <a:t>Packaged</a:t>
            </a:r>
            <a:endParaRPr lang="en-AU" sz="4000" dirty="0">
              <a:solidFill>
                <a:schemeClr val="bg1">
                  <a:lumMod val="50000"/>
                  <a:lumOff val="50000"/>
                </a:schemeClr>
              </a:solidFill>
            </a:endParaRPr>
          </a:p>
        </p:txBody>
      </p:sp>
      <p:sp>
        <p:nvSpPr>
          <p:cNvPr id="50179" name="Rectangle 3"/>
          <p:cNvSpPr>
            <a:spLocks noGrp="1" noChangeArrowheads="1"/>
          </p:cNvSpPr>
          <p:nvPr>
            <p:ph type="body" idx="1"/>
          </p:nvPr>
        </p:nvSpPr>
        <p:spPr>
          <a:xfrm>
            <a:off x="971600" y="1600200"/>
            <a:ext cx="7543800" cy="3657600"/>
          </a:xfrm>
        </p:spPr>
        <p:txBody>
          <a:bodyPr/>
          <a:lstStyle/>
          <a:p>
            <a:pPr eaLnBrk="1" hangingPunct="1"/>
            <a:endParaRPr lang="en-US" altLang="en-US" dirty="0"/>
          </a:p>
          <a:p>
            <a:pPr eaLnBrk="1" hangingPunct="1">
              <a:spcBef>
                <a:spcPts val="600"/>
              </a:spcBef>
            </a:pPr>
            <a:r>
              <a:rPr lang="en-US" altLang="en-US" dirty="0"/>
              <a:t>Non liquid – net mass (kgs) in container</a:t>
            </a:r>
          </a:p>
          <a:p>
            <a:pPr eaLnBrk="1" hangingPunct="1">
              <a:spcBef>
                <a:spcPts val="600"/>
              </a:spcBef>
            </a:pPr>
            <a:endParaRPr lang="en-US" altLang="en-US" dirty="0"/>
          </a:p>
          <a:p>
            <a:pPr eaLnBrk="1" hangingPunct="1">
              <a:spcBef>
                <a:spcPts val="600"/>
              </a:spcBef>
            </a:pPr>
            <a:r>
              <a:rPr lang="en-US" altLang="en-US" dirty="0"/>
              <a:t>Liquid – net capacity of the container</a:t>
            </a:r>
          </a:p>
          <a:p>
            <a:pPr eaLnBrk="1" hangingPunct="1">
              <a:spcBef>
                <a:spcPts val="600"/>
              </a:spcBef>
            </a:pPr>
            <a:endParaRPr lang="en-US" altLang="en-US" dirty="0"/>
          </a:p>
          <a:p>
            <a:pPr eaLnBrk="1" hangingPunct="1">
              <a:spcBef>
                <a:spcPts val="600"/>
              </a:spcBef>
            </a:pPr>
            <a:r>
              <a:rPr lang="en-US" altLang="en-US" dirty="0"/>
              <a:t>Gas – Total capacity of the container</a:t>
            </a:r>
            <a:endParaRPr lang="en-AU" altLang="en-US" dirty="0"/>
          </a:p>
        </p:txBody>
      </p:sp>
      <p:pic>
        <p:nvPicPr>
          <p:cNvPr id="5018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332656"/>
            <a:ext cx="7543800" cy="1143000"/>
          </a:xfrm>
        </p:spPr>
        <p:txBody>
          <a:bodyPr/>
          <a:lstStyle/>
          <a:p>
            <a:pPr>
              <a:defRPr/>
            </a:pPr>
            <a:r>
              <a:rPr lang="en-US" sz="4000" dirty="0">
                <a:solidFill>
                  <a:schemeClr val="bg1">
                    <a:lumMod val="50000"/>
                    <a:lumOff val="50000"/>
                  </a:schemeClr>
                </a:solidFill>
              </a:rPr>
              <a:t>Quantity Measurement - Articles</a:t>
            </a:r>
            <a:endParaRPr lang="en-AU" sz="4000" dirty="0">
              <a:solidFill>
                <a:schemeClr val="bg1">
                  <a:lumMod val="50000"/>
                  <a:lumOff val="50000"/>
                </a:schemeClr>
              </a:solidFill>
            </a:endParaRPr>
          </a:p>
        </p:txBody>
      </p:sp>
      <p:sp>
        <p:nvSpPr>
          <p:cNvPr id="52227" name="Rectangle 3"/>
          <p:cNvSpPr>
            <a:spLocks noGrp="1" noChangeArrowheads="1"/>
          </p:cNvSpPr>
          <p:nvPr>
            <p:ph idx="1"/>
          </p:nvPr>
        </p:nvSpPr>
        <p:spPr>
          <a:xfrm>
            <a:off x="914400" y="1706987"/>
            <a:ext cx="7543800" cy="3657600"/>
          </a:xfrm>
        </p:spPr>
        <p:txBody>
          <a:bodyPr/>
          <a:lstStyle/>
          <a:p>
            <a:pPr eaLnBrk="1" hangingPunct="1"/>
            <a:r>
              <a:rPr lang="en-US" altLang="en-US" dirty="0"/>
              <a:t>The net quantity of that part of the article that is Dangerous Goods</a:t>
            </a:r>
            <a:endParaRPr lang="en-AU" altLang="en-US" dirty="0"/>
          </a:p>
        </p:txBody>
      </p:sp>
      <p:pic>
        <p:nvPicPr>
          <p:cNvPr id="5222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bottle&#10;&#10;Description automatically generated">
            <a:extLst>
              <a:ext uri="{FF2B5EF4-FFF2-40B4-BE49-F238E27FC236}">
                <a16:creationId xmlns:a16="http://schemas.microsoft.com/office/drawing/2014/main" id="{62467D35-10AE-43C0-9DE5-DFCBB9D4A32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4400" y="3024927"/>
            <a:ext cx="1171784" cy="3600000"/>
          </a:xfrm>
          <a:prstGeom prst="rect">
            <a:avLst/>
          </a:prstGeom>
        </p:spPr>
      </p:pic>
      <p:pic>
        <p:nvPicPr>
          <p:cNvPr id="7" name="Picture 6" descr="A close up of a bottle&#10;&#10;Description automatically generated">
            <a:extLst>
              <a:ext uri="{FF2B5EF4-FFF2-40B4-BE49-F238E27FC236}">
                <a16:creationId xmlns:a16="http://schemas.microsoft.com/office/drawing/2014/main" id="{865CD5FD-2FAC-445F-AF69-2FE68B87AF2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46781" y="3282962"/>
            <a:ext cx="2853411" cy="741315"/>
          </a:xfrm>
          <a:prstGeom prst="rect">
            <a:avLst/>
          </a:prstGeom>
        </p:spPr>
      </p:pic>
      <p:sp>
        <p:nvSpPr>
          <p:cNvPr id="2" name="Speech Bubble: Oval 1"/>
          <p:cNvSpPr/>
          <p:nvPr/>
        </p:nvSpPr>
        <p:spPr bwMode="auto">
          <a:xfrm>
            <a:off x="958693" y="6055598"/>
            <a:ext cx="1159285" cy="406376"/>
          </a:xfrm>
          <a:prstGeom prst="wedgeEllipseCallout">
            <a:avLst>
              <a:gd name="adj1" fmla="val 193967"/>
              <a:gd name="adj2" fmla="val -619555"/>
            </a:avLst>
          </a:prstGeom>
          <a:no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1" i="0" u="none" strike="noStrike" normalizeH="0" baseline="0">
              <a:ln w="22225">
                <a:solidFill>
                  <a:schemeClr val="accent2"/>
                </a:solidFill>
                <a:prstDash val="solid"/>
              </a:ln>
              <a:solidFill>
                <a:schemeClr val="accent2">
                  <a:lumMod val="40000"/>
                  <a:lumOff val="60000"/>
                </a:schemeClr>
              </a:solidFill>
              <a:latin typeface="Arial" charset="0"/>
            </a:endParaRPr>
          </a:p>
        </p:txBody>
      </p:sp>
      <p:pic>
        <p:nvPicPr>
          <p:cNvPr id="9" name="Picture 8" descr="A close up of a box&#10;&#10;Description automatically generated">
            <a:extLst>
              <a:ext uri="{FF2B5EF4-FFF2-40B4-BE49-F238E27FC236}">
                <a16:creationId xmlns:a16="http://schemas.microsoft.com/office/drawing/2014/main" id="{E31DE0D8-471D-414A-BF96-27BF5A4EC89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86300" y="4715288"/>
            <a:ext cx="1917764" cy="1543498"/>
          </a:xfrm>
          <a:prstGeom prst="rect">
            <a:avLst/>
          </a:prstGeom>
        </p:spPr>
      </p:pic>
      <p:sp>
        <p:nvSpPr>
          <p:cNvPr id="10" name="Rectangle 9">
            <a:extLst>
              <a:ext uri="{FF2B5EF4-FFF2-40B4-BE49-F238E27FC236}">
                <a16:creationId xmlns:a16="http://schemas.microsoft.com/office/drawing/2014/main" id="{B75727DC-9634-430A-BDFA-853EF8BF556E}"/>
              </a:ext>
            </a:extLst>
          </p:cNvPr>
          <p:cNvSpPr/>
          <p:nvPr/>
        </p:nvSpPr>
        <p:spPr>
          <a:xfrm>
            <a:off x="6786670" y="4715288"/>
            <a:ext cx="1442930" cy="1015663"/>
          </a:xfrm>
          <a:prstGeom prst="rect">
            <a:avLst/>
          </a:prstGeom>
        </p:spPr>
        <p:txBody>
          <a:bodyPr wrap="square">
            <a:spAutoFit/>
          </a:bodyPr>
          <a:lstStyle/>
          <a:p>
            <a:r>
              <a:rPr lang="en-US" altLang="en-US" sz="2000" dirty="0">
                <a:latin typeface="+mn-lt"/>
              </a:rPr>
              <a:t>12 x 350 g = 4,200 g = 4.2 Kg</a:t>
            </a:r>
            <a:endParaRPr lang="en-AU" sz="2000" dirty="0">
              <a:latin typeface="+mn-lt"/>
            </a:endParaRPr>
          </a:p>
        </p:txBody>
      </p:sp>
    </p:spTree>
    <p:extLst>
      <p:ext uri="{BB962C8B-B14F-4D97-AF65-F5344CB8AC3E}">
        <p14:creationId xmlns:p14="http://schemas.microsoft.com/office/powerpoint/2010/main" val="3904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22" presetClass="entr" presetSubtype="4" fill="hold" grpId="0" nodeType="after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5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2"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Minor Storage</a:t>
            </a:r>
            <a:endParaRPr lang="en-AU" sz="4000" dirty="0">
              <a:solidFill>
                <a:schemeClr val="bg1">
                  <a:lumMod val="50000"/>
                  <a:lumOff val="50000"/>
                </a:schemeClr>
              </a:solidFill>
            </a:endParaRPr>
          </a:p>
        </p:txBody>
      </p:sp>
      <p:sp>
        <p:nvSpPr>
          <p:cNvPr id="56323" name="Rectangle 3"/>
          <p:cNvSpPr>
            <a:spLocks noGrp="1" noChangeArrowheads="1"/>
          </p:cNvSpPr>
          <p:nvPr>
            <p:ph sz="half" idx="1"/>
          </p:nvPr>
        </p:nvSpPr>
        <p:spPr>
          <a:xfrm>
            <a:off x="457200" y="1600200"/>
            <a:ext cx="3178696" cy="4525963"/>
          </a:xfrm>
        </p:spPr>
        <p:txBody>
          <a:bodyPr/>
          <a:lstStyle/>
          <a:p>
            <a:pPr eaLnBrk="1" hangingPunct="1"/>
            <a:r>
              <a:rPr lang="en-GB" altLang="en-US" sz="2800" dirty="0"/>
              <a:t>Quantities less than the placarding quantity</a:t>
            </a:r>
          </a:p>
          <a:p>
            <a:pPr lvl="1" eaLnBrk="1" hangingPunct="1"/>
            <a:r>
              <a:rPr lang="en-GB" altLang="en-US" dirty="0"/>
              <a:t>Note: There may be several minor quantity stores on a site.</a:t>
            </a:r>
          </a:p>
        </p:txBody>
      </p:sp>
      <p:sp>
        <p:nvSpPr>
          <p:cNvPr id="2" name="Content Placeholder 1">
            <a:extLst>
              <a:ext uri="{FF2B5EF4-FFF2-40B4-BE49-F238E27FC236}">
                <a16:creationId xmlns:a16="http://schemas.microsoft.com/office/drawing/2014/main" id="{8A75F00E-9CB5-41FA-ACB2-42CAA994A51B}"/>
              </a:ext>
            </a:extLst>
          </p:cNvPr>
          <p:cNvSpPr>
            <a:spLocks noGrp="1"/>
          </p:cNvSpPr>
          <p:nvPr>
            <p:ph sz="half" idx="2"/>
          </p:nvPr>
        </p:nvSpPr>
        <p:spPr>
          <a:xfrm>
            <a:off x="3779911" y="1600200"/>
            <a:ext cx="5216451" cy="4525963"/>
          </a:xfrm>
        </p:spPr>
        <p:txBody>
          <a:bodyPr/>
          <a:lstStyle/>
          <a:p>
            <a:pPr>
              <a:spcBef>
                <a:spcPts val="600"/>
              </a:spcBef>
            </a:pPr>
            <a:r>
              <a:rPr lang="en-GB" sz="2400" dirty="0"/>
              <a:t>Ensure containers are properly labelled</a:t>
            </a:r>
          </a:p>
          <a:p>
            <a:pPr>
              <a:spcBef>
                <a:spcPts val="600"/>
              </a:spcBef>
            </a:pPr>
            <a:r>
              <a:rPr lang="en-GB" sz="2400" dirty="0"/>
              <a:t>Maintain Register and SDSs</a:t>
            </a:r>
          </a:p>
          <a:p>
            <a:pPr>
              <a:spcBef>
                <a:spcPts val="600"/>
              </a:spcBef>
            </a:pPr>
            <a:r>
              <a:rPr lang="en-GB" sz="2400" dirty="0"/>
              <a:t>Provide suitable PPE</a:t>
            </a:r>
          </a:p>
          <a:p>
            <a:pPr>
              <a:spcBef>
                <a:spcPts val="600"/>
              </a:spcBef>
            </a:pPr>
            <a:r>
              <a:rPr lang="en-GB" sz="2400" dirty="0"/>
              <a:t>Ensure adequate segregation</a:t>
            </a:r>
          </a:p>
          <a:p>
            <a:pPr>
              <a:spcBef>
                <a:spcPts val="600"/>
              </a:spcBef>
            </a:pPr>
            <a:r>
              <a:rPr lang="en-GB" sz="2400" dirty="0"/>
              <a:t>Ensure suitable spill management</a:t>
            </a:r>
          </a:p>
          <a:p>
            <a:pPr>
              <a:spcBef>
                <a:spcPts val="600"/>
              </a:spcBef>
            </a:pPr>
            <a:r>
              <a:rPr lang="en-GB" sz="2400" dirty="0"/>
              <a:t>Provide training</a:t>
            </a:r>
          </a:p>
          <a:p>
            <a:pPr>
              <a:spcBef>
                <a:spcPts val="600"/>
              </a:spcBef>
            </a:pPr>
            <a:r>
              <a:rPr lang="en-GB" sz="2400" dirty="0"/>
              <a:t>Provide security</a:t>
            </a:r>
          </a:p>
          <a:p>
            <a:pPr>
              <a:spcBef>
                <a:spcPts val="600"/>
              </a:spcBef>
            </a:pPr>
            <a:r>
              <a:rPr lang="en-GB" sz="2400" dirty="0"/>
              <a:t>Manage waste disposal</a:t>
            </a:r>
            <a:endParaRPr lang="en-AU" sz="2400" dirty="0"/>
          </a:p>
        </p:txBody>
      </p:sp>
      <p:pic>
        <p:nvPicPr>
          <p:cNvPr id="5632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64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up)">
                                      <p:cBhvr>
                                        <p:cTn id="7" dur="750"/>
                                        <p:tgtEl>
                                          <p:spTgt spid="56323">
                                            <p:txEl>
                                              <p:pRg st="0" end="0"/>
                                            </p:txEl>
                                          </p:spTgt>
                                        </p:tgtEl>
                                      </p:cBhvr>
                                    </p:animEffect>
                                  </p:childTnLst>
                                </p:cTn>
                              </p:par>
                            </p:childTnLst>
                          </p:cTn>
                        </p:par>
                        <p:par>
                          <p:cTn id="8" fill="hold">
                            <p:stCondLst>
                              <p:cond delay="1250"/>
                            </p:stCondLst>
                            <p:childTnLst>
                              <p:par>
                                <p:cTn id="9" presetID="22" presetClass="entr" presetSubtype="1" fill="hold" grpId="0" nodeType="afterEffect">
                                  <p:stCondLst>
                                    <p:cond delay="500"/>
                                  </p:stCondLst>
                                  <p:childTnLst>
                                    <p:set>
                                      <p:cBhvr>
                                        <p:cTn id="10" dur="1" fill="hold">
                                          <p:stCondLst>
                                            <p:cond delay="0"/>
                                          </p:stCondLst>
                                        </p:cTn>
                                        <p:tgtEl>
                                          <p:spTgt spid="56323">
                                            <p:txEl>
                                              <p:pRg st="1" end="1"/>
                                            </p:txEl>
                                          </p:spTgt>
                                        </p:tgtEl>
                                        <p:attrNameLst>
                                          <p:attrName>style.visibility</p:attrName>
                                        </p:attrNameLst>
                                      </p:cBhvr>
                                      <p:to>
                                        <p:strVal val="visible"/>
                                      </p:to>
                                    </p:set>
                                    <p:animEffect transition="in" filter="wipe(up)">
                                      <p:cBhvr>
                                        <p:cTn id="11" dur="750"/>
                                        <p:tgtEl>
                                          <p:spTgt spid="56323">
                                            <p:txEl>
                                              <p:pRg st="1" end="1"/>
                                            </p:txEl>
                                          </p:spTgt>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par>
                          <p:cTn id="16" fill="hold">
                            <p:stCondLst>
                              <p:cond delay="3500"/>
                            </p:stCondLst>
                            <p:childTnLst>
                              <p:par>
                                <p:cTn id="17" presetID="22" presetClass="entr" presetSubtype="1" fill="hold" grpId="0" nodeType="afterEffect">
                                  <p:stCondLst>
                                    <p:cond delay="50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up)">
                                      <p:cBhvr>
                                        <p:cTn id="19" dur="500"/>
                                        <p:tgtEl>
                                          <p:spTgt spid="2">
                                            <p:txEl>
                                              <p:pRg st="1" end="1"/>
                                            </p:txEl>
                                          </p:spTgt>
                                        </p:tgtEl>
                                      </p:cBhvr>
                                    </p:animEffect>
                                  </p:childTnLst>
                                </p:cTn>
                              </p:par>
                            </p:childTnLst>
                          </p:cTn>
                        </p:par>
                        <p:par>
                          <p:cTn id="20" fill="hold">
                            <p:stCondLst>
                              <p:cond delay="4500"/>
                            </p:stCondLst>
                            <p:childTnLst>
                              <p:par>
                                <p:cTn id="21" presetID="22" presetClass="entr" presetSubtype="1" fill="hold" grpId="0" nodeType="afterEffect">
                                  <p:stCondLst>
                                    <p:cond delay="50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par>
                          <p:cTn id="24" fill="hold">
                            <p:stCondLst>
                              <p:cond delay="5500"/>
                            </p:stCondLst>
                            <p:childTnLst>
                              <p:par>
                                <p:cTn id="25" presetID="22" presetClass="entr" presetSubtype="1" fill="hold" grpId="0" nodeType="afterEffect">
                                  <p:stCondLst>
                                    <p:cond delay="50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par>
                          <p:cTn id="28" fill="hold">
                            <p:stCondLst>
                              <p:cond delay="6500"/>
                            </p:stCondLst>
                            <p:childTnLst>
                              <p:par>
                                <p:cTn id="29" presetID="22" presetClass="entr" presetSubtype="1" fill="hold" grpId="0" nodeType="afterEffect">
                                  <p:stCondLst>
                                    <p:cond delay="50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up)">
                                      <p:cBhvr>
                                        <p:cTn id="31" dur="500"/>
                                        <p:tgtEl>
                                          <p:spTgt spid="2">
                                            <p:txEl>
                                              <p:pRg st="4" end="4"/>
                                            </p:txEl>
                                          </p:spTgt>
                                        </p:tgtEl>
                                      </p:cBhvr>
                                    </p:animEffect>
                                  </p:childTnLst>
                                </p:cTn>
                              </p:par>
                            </p:childTnLst>
                          </p:cTn>
                        </p:par>
                        <p:par>
                          <p:cTn id="32" fill="hold">
                            <p:stCondLst>
                              <p:cond delay="7500"/>
                            </p:stCondLst>
                            <p:childTnLst>
                              <p:par>
                                <p:cTn id="33" presetID="22" presetClass="entr" presetSubtype="1" fill="hold" grpId="0" nodeType="afterEffect">
                                  <p:stCondLst>
                                    <p:cond delay="50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up)">
                                      <p:cBhvr>
                                        <p:cTn id="35" dur="500"/>
                                        <p:tgtEl>
                                          <p:spTgt spid="2">
                                            <p:txEl>
                                              <p:pRg st="5" end="5"/>
                                            </p:txEl>
                                          </p:spTgt>
                                        </p:tgtEl>
                                      </p:cBhvr>
                                    </p:animEffect>
                                  </p:childTnLst>
                                </p:cTn>
                              </p:par>
                            </p:childTnLst>
                          </p:cTn>
                        </p:par>
                        <p:par>
                          <p:cTn id="36" fill="hold">
                            <p:stCondLst>
                              <p:cond delay="8500"/>
                            </p:stCondLst>
                            <p:childTnLst>
                              <p:par>
                                <p:cTn id="37" presetID="22" presetClass="entr" presetSubtype="1" fill="hold" grpId="0" nodeType="afterEffect">
                                  <p:stCondLst>
                                    <p:cond delay="50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up)">
                                      <p:cBhvr>
                                        <p:cTn id="39" dur="500"/>
                                        <p:tgtEl>
                                          <p:spTgt spid="2">
                                            <p:txEl>
                                              <p:pRg st="6" end="6"/>
                                            </p:txEl>
                                          </p:spTgt>
                                        </p:tgtEl>
                                      </p:cBhvr>
                                    </p:animEffect>
                                  </p:childTnLst>
                                </p:cTn>
                              </p:par>
                            </p:childTnLst>
                          </p:cTn>
                        </p:par>
                        <p:par>
                          <p:cTn id="40" fill="hold">
                            <p:stCondLst>
                              <p:cond delay="9500"/>
                            </p:stCondLst>
                            <p:childTnLst>
                              <p:par>
                                <p:cTn id="41" presetID="22" presetClass="entr" presetSubtype="1" fill="hold" grpId="0" nodeType="afterEffect">
                                  <p:stCondLst>
                                    <p:cond delay="50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up)">
                                      <p:cBhvr>
                                        <p:cTn id="4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609600"/>
            <a:ext cx="7772400" cy="754063"/>
          </a:xfrm>
        </p:spPr>
        <p:txBody>
          <a:bodyPr/>
          <a:lstStyle/>
          <a:p>
            <a:pPr>
              <a:defRPr/>
            </a:pPr>
            <a:r>
              <a:rPr lang="en-US" sz="4000" dirty="0">
                <a:solidFill>
                  <a:schemeClr val="bg1">
                    <a:lumMod val="50000"/>
                    <a:lumOff val="50000"/>
                  </a:schemeClr>
                </a:solidFill>
              </a:rPr>
              <a:t>Placard Quantities</a:t>
            </a:r>
            <a:endParaRPr lang="en-AU" sz="4000" dirty="0">
              <a:solidFill>
                <a:schemeClr val="bg1">
                  <a:lumMod val="50000"/>
                  <a:lumOff val="50000"/>
                </a:schemeClr>
              </a:solidFill>
            </a:endParaRPr>
          </a:p>
        </p:txBody>
      </p:sp>
      <p:sp>
        <p:nvSpPr>
          <p:cNvPr id="58371" name="Rectangle 3"/>
          <p:cNvSpPr>
            <a:spLocks noGrp="1" noChangeArrowheads="1"/>
          </p:cNvSpPr>
          <p:nvPr>
            <p:ph type="body" idx="1"/>
          </p:nvPr>
        </p:nvSpPr>
        <p:spPr>
          <a:xfrm>
            <a:off x="714375" y="1412776"/>
            <a:ext cx="7543800" cy="5143500"/>
          </a:xfrm>
        </p:spPr>
        <p:txBody>
          <a:bodyPr/>
          <a:lstStyle/>
          <a:p>
            <a:pPr eaLnBrk="1" hangingPunct="1">
              <a:lnSpc>
                <a:spcPts val="3900"/>
              </a:lnSpc>
              <a:spcBef>
                <a:spcPts val="0"/>
              </a:spcBef>
            </a:pPr>
            <a:r>
              <a:rPr lang="en-US" altLang="en-US" sz="2800" dirty="0"/>
              <a:t>Placard site and storage facilities</a:t>
            </a:r>
          </a:p>
          <a:p>
            <a:pPr eaLnBrk="1" hangingPunct="1">
              <a:lnSpc>
                <a:spcPts val="3900"/>
              </a:lnSpc>
              <a:spcBef>
                <a:spcPts val="0"/>
              </a:spcBef>
            </a:pPr>
            <a:r>
              <a:rPr lang="en-US" altLang="en-US" sz="2800" dirty="0"/>
              <a:t>Identify hazards</a:t>
            </a:r>
          </a:p>
          <a:p>
            <a:pPr eaLnBrk="1" hangingPunct="1">
              <a:lnSpc>
                <a:spcPts val="3900"/>
              </a:lnSpc>
              <a:spcBef>
                <a:spcPts val="0"/>
              </a:spcBef>
            </a:pPr>
            <a:r>
              <a:rPr lang="en-US" altLang="en-US" sz="2800" dirty="0"/>
              <a:t>Perform risk assessment</a:t>
            </a:r>
          </a:p>
          <a:p>
            <a:pPr eaLnBrk="1" hangingPunct="1">
              <a:lnSpc>
                <a:spcPts val="3900"/>
              </a:lnSpc>
              <a:spcBef>
                <a:spcPts val="0"/>
              </a:spcBef>
            </a:pPr>
            <a:r>
              <a:rPr lang="en-US" altLang="en-US" sz="2800" dirty="0"/>
              <a:t>Take risk control measures</a:t>
            </a:r>
          </a:p>
          <a:p>
            <a:pPr lvl="1" eaLnBrk="1" hangingPunct="1">
              <a:lnSpc>
                <a:spcPts val="3900"/>
              </a:lnSpc>
              <a:spcBef>
                <a:spcPts val="0"/>
              </a:spcBef>
            </a:pPr>
            <a:r>
              <a:rPr lang="en-US" altLang="en-US" sz="2400" dirty="0"/>
              <a:t>Storage and handling</a:t>
            </a:r>
          </a:p>
          <a:p>
            <a:pPr lvl="1" eaLnBrk="1" hangingPunct="1">
              <a:lnSpc>
                <a:spcPts val="3900"/>
              </a:lnSpc>
              <a:spcBef>
                <a:spcPts val="0"/>
              </a:spcBef>
            </a:pPr>
            <a:r>
              <a:rPr lang="en-US" altLang="en-US" sz="2400" dirty="0"/>
              <a:t>Transfer</a:t>
            </a:r>
          </a:p>
          <a:p>
            <a:pPr lvl="1" eaLnBrk="1" hangingPunct="1">
              <a:lnSpc>
                <a:spcPts val="3900"/>
              </a:lnSpc>
              <a:spcBef>
                <a:spcPts val="0"/>
              </a:spcBef>
            </a:pPr>
            <a:r>
              <a:rPr lang="en-US" altLang="en-US" sz="2400" dirty="0"/>
              <a:t>Segregation</a:t>
            </a:r>
          </a:p>
          <a:p>
            <a:pPr lvl="1" eaLnBrk="1" hangingPunct="1">
              <a:lnSpc>
                <a:spcPts val="3900"/>
              </a:lnSpc>
              <a:spcBef>
                <a:spcPts val="0"/>
              </a:spcBef>
            </a:pPr>
            <a:r>
              <a:rPr lang="en-US" altLang="en-US" sz="2400" dirty="0"/>
              <a:t>Ignition sources</a:t>
            </a:r>
          </a:p>
          <a:p>
            <a:pPr lvl="1" eaLnBrk="1" hangingPunct="1">
              <a:lnSpc>
                <a:spcPts val="3900"/>
              </a:lnSpc>
              <a:spcBef>
                <a:spcPts val="0"/>
              </a:spcBef>
            </a:pPr>
            <a:r>
              <a:rPr lang="en-US" altLang="en-US" sz="2400" dirty="0"/>
              <a:t>Spill control</a:t>
            </a:r>
          </a:p>
          <a:p>
            <a:pPr lvl="1" eaLnBrk="1" hangingPunct="1">
              <a:lnSpc>
                <a:spcPts val="3900"/>
              </a:lnSpc>
              <a:spcBef>
                <a:spcPts val="0"/>
              </a:spcBef>
            </a:pPr>
            <a:r>
              <a:rPr lang="en-US" altLang="en-US" sz="2400" dirty="0"/>
              <a:t>Ventilation</a:t>
            </a:r>
            <a:endParaRPr lang="en-AU" altLang="en-US" sz="2400" dirty="0"/>
          </a:p>
        </p:txBody>
      </p:sp>
      <p:pic>
        <p:nvPicPr>
          <p:cNvPr id="5837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 plate&#10;&#10;Description automatically generated">
            <a:extLst>
              <a:ext uri="{FF2B5EF4-FFF2-40B4-BE49-F238E27FC236}">
                <a16:creationId xmlns:a16="http://schemas.microsoft.com/office/drawing/2014/main" id="{00C7A019-6949-4D08-8C44-AEF213B86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68" y="1417639"/>
            <a:ext cx="1965595" cy="540000"/>
          </a:xfrm>
          <a:prstGeom prst="rect">
            <a:avLst/>
          </a:prstGeom>
        </p:spPr>
      </p:pic>
      <p:pic>
        <p:nvPicPr>
          <p:cNvPr id="7" name="Picture 6" descr="A close up of a sign&#10;&#10;Description automatically generated">
            <a:extLst>
              <a:ext uri="{FF2B5EF4-FFF2-40B4-BE49-F238E27FC236}">
                <a16:creationId xmlns:a16="http://schemas.microsoft.com/office/drawing/2014/main" id="{39A9CECB-0438-490A-88E2-DAEE236EFAD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535186" y="2094164"/>
            <a:ext cx="1461177" cy="540000"/>
          </a:xfrm>
          <a:prstGeom prst="rect">
            <a:avLst/>
          </a:prstGeom>
        </p:spPr>
      </p:pic>
    </p:spTree>
    <p:extLst>
      <p:ext uri="{BB962C8B-B14F-4D97-AF65-F5344CB8AC3E}">
        <p14:creationId xmlns:p14="http://schemas.microsoft.com/office/powerpoint/2010/main" val="32145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58371">
                                            <p:txEl>
                                              <p:pRg st="1" end="1"/>
                                            </p:txEl>
                                          </p:spTgt>
                                        </p:tgtEl>
                                        <p:attrNameLst>
                                          <p:attrName>style.visibility</p:attrName>
                                        </p:attrNameLst>
                                      </p:cBhvr>
                                      <p:to>
                                        <p:strVal val="visible"/>
                                      </p:to>
                                    </p:set>
                                    <p:animEffect transition="in" filter="fade">
                                      <p:cBhvr>
                                        <p:cTn id="11" dur="1000"/>
                                        <p:tgtEl>
                                          <p:spTgt spid="58371">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1000"/>
                                        <p:tgtEl>
                                          <p:spTgt spid="58371">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1000"/>
                                        <p:tgtEl>
                                          <p:spTgt spid="58371">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1000"/>
                                        <p:tgtEl>
                                          <p:spTgt spid="58371">
                                            <p:txEl>
                                              <p:pRg st="4" end="4"/>
                                            </p:txEl>
                                          </p:spTgt>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58371">
                                            <p:txEl>
                                              <p:pRg st="5" end="5"/>
                                            </p:txEl>
                                          </p:spTgt>
                                        </p:tgtEl>
                                        <p:attrNameLst>
                                          <p:attrName>style.visibility</p:attrName>
                                        </p:attrNameLst>
                                      </p:cBhvr>
                                      <p:to>
                                        <p:strVal val="visible"/>
                                      </p:to>
                                    </p:set>
                                    <p:animEffect transition="in" filter="fade">
                                      <p:cBhvr>
                                        <p:cTn id="27" dur="1000"/>
                                        <p:tgtEl>
                                          <p:spTgt spid="58371">
                                            <p:txEl>
                                              <p:pRg st="5" end="5"/>
                                            </p:txEl>
                                          </p:spTgt>
                                        </p:tgtEl>
                                      </p:cBhvr>
                                    </p:animEffect>
                                  </p:childTnLst>
                                </p:cTn>
                              </p:par>
                            </p:childTnLst>
                          </p:cTn>
                        </p:par>
                        <p:par>
                          <p:cTn id="28" fill="hold">
                            <p:stCondLst>
                              <p:cond delay="9000"/>
                            </p:stCondLst>
                            <p:childTnLst>
                              <p:par>
                                <p:cTn id="29" presetID="10" presetClass="entr" presetSubtype="0" fill="hold" grpId="0" nodeType="afterEffect">
                                  <p:stCondLst>
                                    <p:cond delay="500"/>
                                  </p:stCondLst>
                                  <p:childTnLst>
                                    <p:set>
                                      <p:cBhvr>
                                        <p:cTn id="30" dur="1" fill="hold">
                                          <p:stCondLst>
                                            <p:cond delay="0"/>
                                          </p:stCondLst>
                                        </p:cTn>
                                        <p:tgtEl>
                                          <p:spTgt spid="58371">
                                            <p:txEl>
                                              <p:pRg st="6" end="6"/>
                                            </p:txEl>
                                          </p:spTgt>
                                        </p:tgtEl>
                                        <p:attrNameLst>
                                          <p:attrName>style.visibility</p:attrName>
                                        </p:attrNameLst>
                                      </p:cBhvr>
                                      <p:to>
                                        <p:strVal val="visible"/>
                                      </p:to>
                                    </p:set>
                                    <p:animEffect transition="in" filter="fade">
                                      <p:cBhvr>
                                        <p:cTn id="31" dur="1000"/>
                                        <p:tgtEl>
                                          <p:spTgt spid="58371">
                                            <p:txEl>
                                              <p:pRg st="6" end="6"/>
                                            </p:txEl>
                                          </p:spTgt>
                                        </p:tgtEl>
                                      </p:cBhvr>
                                    </p:animEffect>
                                  </p:childTnLst>
                                </p:cTn>
                              </p:par>
                            </p:childTnLst>
                          </p:cTn>
                        </p:par>
                        <p:par>
                          <p:cTn id="32" fill="hold">
                            <p:stCondLst>
                              <p:cond delay="10500"/>
                            </p:stCondLst>
                            <p:childTnLst>
                              <p:par>
                                <p:cTn id="33" presetID="10" presetClass="entr" presetSubtype="0" fill="hold" grpId="0" nodeType="afterEffect">
                                  <p:stCondLst>
                                    <p:cond delay="500"/>
                                  </p:stCondLst>
                                  <p:childTnLst>
                                    <p:set>
                                      <p:cBhvr>
                                        <p:cTn id="34" dur="1" fill="hold">
                                          <p:stCondLst>
                                            <p:cond delay="0"/>
                                          </p:stCondLst>
                                        </p:cTn>
                                        <p:tgtEl>
                                          <p:spTgt spid="58371">
                                            <p:txEl>
                                              <p:pRg st="7" end="7"/>
                                            </p:txEl>
                                          </p:spTgt>
                                        </p:tgtEl>
                                        <p:attrNameLst>
                                          <p:attrName>style.visibility</p:attrName>
                                        </p:attrNameLst>
                                      </p:cBhvr>
                                      <p:to>
                                        <p:strVal val="visible"/>
                                      </p:to>
                                    </p:set>
                                    <p:animEffect transition="in" filter="fade">
                                      <p:cBhvr>
                                        <p:cTn id="35" dur="1000"/>
                                        <p:tgtEl>
                                          <p:spTgt spid="58371">
                                            <p:txEl>
                                              <p:pRg st="7" end="7"/>
                                            </p:txEl>
                                          </p:spTgt>
                                        </p:tgtEl>
                                      </p:cBhvr>
                                    </p:animEffect>
                                  </p:childTnLst>
                                </p:cTn>
                              </p:par>
                            </p:childTnLst>
                          </p:cTn>
                        </p:par>
                        <p:par>
                          <p:cTn id="36" fill="hold">
                            <p:stCondLst>
                              <p:cond delay="12000"/>
                            </p:stCondLst>
                            <p:childTnLst>
                              <p:par>
                                <p:cTn id="37" presetID="10" presetClass="entr" presetSubtype="0" fill="hold" grpId="0" nodeType="afterEffect">
                                  <p:stCondLst>
                                    <p:cond delay="500"/>
                                  </p:stCondLst>
                                  <p:childTnLst>
                                    <p:set>
                                      <p:cBhvr>
                                        <p:cTn id="38" dur="1" fill="hold">
                                          <p:stCondLst>
                                            <p:cond delay="0"/>
                                          </p:stCondLst>
                                        </p:cTn>
                                        <p:tgtEl>
                                          <p:spTgt spid="58371">
                                            <p:txEl>
                                              <p:pRg st="8" end="8"/>
                                            </p:txEl>
                                          </p:spTgt>
                                        </p:tgtEl>
                                        <p:attrNameLst>
                                          <p:attrName>style.visibility</p:attrName>
                                        </p:attrNameLst>
                                      </p:cBhvr>
                                      <p:to>
                                        <p:strVal val="visible"/>
                                      </p:to>
                                    </p:set>
                                    <p:animEffect transition="in" filter="fade">
                                      <p:cBhvr>
                                        <p:cTn id="39" dur="1000"/>
                                        <p:tgtEl>
                                          <p:spTgt spid="58371">
                                            <p:txEl>
                                              <p:pRg st="8" end="8"/>
                                            </p:txEl>
                                          </p:spTgt>
                                        </p:tgtEl>
                                      </p:cBhvr>
                                    </p:animEffect>
                                  </p:childTnLst>
                                </p:cTn>
                              </p:par>
                            </p:childTnLst>
                          </p:cTn>
                        </p:par>
                        <p:par>
                          <p:cTn id="40" fill="hold">
                            <p:stCondLst>
                              <p:cond delay="13500"/>
                            </p:stCondLst>
                            <p:childTnLst>
                              <p:par>
                                <p:cTn id="41" presetID="10" presetClass="entr" presetSubtype="0" fill="hold" grpId="0" nodeType="afterEffect">
                                  <p:stCondLst>
                                    <p:cond delay="500"/>
                                  </p:stCondLst>
                                  <p:childTnLst>
                                    <p:set>
                                      <p:cBhvr>
                                        <p:cTn id="42" dur="1" fill="hold">
                                          <p:stCondLst>
                                            <p:cond delay="0"/>
                                          </p:stCondLst>
                                        </p:cTn>
                                        <p:tgtEl>
                                          <p:spTgt spid="58371">
                                            <p:txEl>
                                              <p:pRg st="9" end="9"/>
                                            </p:txEl>
                                          </p:spTgt>
                                        </p:tgtEl>
                                        <p:attrNameLst>
                                          <p:attrName>style.visibility</p:attrName>
                                        </p:attrNameLst>
                                      </p:cBhvr>
                                      <p:to>
                                        <p:strVal val="visible"/>
                                      </p:to>
                                    </p:set>
                                    <p:animEffect transition="in" filter="fade">
                                      <p:cBhvr>
                                        <p:cTn id="43" dur="1000"/>
                                        <p:tgtEl>
                                          <p:spTgt spid="58371">
                                            <p:txEl>
                                              <p:pRg st="9" end="9"/>
                                            </p:txEl>
                                          </p:spTgt>
                                        </p:tgtEl>
                                      </p:cBhvr>
                                    </p:animEffect>
                                  </p:childTnLst>
                                </p:cTn>
                              </p:par>
                            </p:childTnLst>
                          </p:cTn>
                        </p:par>
                        <p:par>
                          <p:cTn id="44" fill="hold">
                            <p:stCondLst>
                              <p:cond delay="1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15500"/>
                            </p:stCondLst>
                            <p:childTnLst>
                              <p:par>
                                <p:cTn id="49" presetID="10" presetClass="entr" presetSubtype="0" fill="hold" nodeType="after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31825" y="260350"/>
            <a:ext cx="7896225" cy="754063"/>
          </a:xfrm>
        </p:spPr>
        <p:txBody>
          <a:bodyPr/>
          <a:lstStyle/>
          <a:p>
            <a:pPr>
              <a:defRPr/>
            </a:pPr>
            <a:r>
              <a:rPr lang="en-AU" sz="4000" dirty="0">
                <a:solidFill>
                  <a:schemeClr val="bg1">
                    <a:lumMod val="50000"/>
                    <a:lumOff val="50000"/>
                  </a:schemeClr>
                </a:solidFill>
              </a:rPr>
              <a:t>Manifest Quantity</a:t>
            </a:r>
          </a:p>
        </p:txBody>
      </p:sp>
      <p:sp>
        <p:nvSpPr>
          <p:cNvPr id="60419" name="Rectangle 3"/>
          <p:cNvSpPr>
            <a:spLocks noGrp="1" noChangeArrowheads="1"/>
          </p:cNvSpPr>
          <p:nvPr>
            <p:ph type="body" idx="1"/>
          </p:nvPr>
        </p:nvSpPr>
        <p:spPr>
          <a:xfrm>
            <a:off x="714375" y="1124744"/>
            <a:ext cx="7813675" cy="5518944"/>
          </a:xfrm>
        </p:spPr>
        <p:txBody>
          <a:bodyPr/>
          <a:lstStyle/>
          <a:p>
            <a:pPr marL="514350" indent="-514350" eaLnBrk="1" hangingPunct="1">
              <a:lnSpc>
                <a:spcPts val="4000"/>
              </a:lnSpc>
              <a:spcBef>
                <a:spcPts val="0"/>
              </a:spcBef>
              <a:buFont typeface="+mj-lt"/>
              <a:buAutoNum type="arabicPeriod"/>
            </a:pPr>
            <a:r>
              <a:rPr lang="en-AU" altLang="en-US" sz="2800" dirty="0"/>
              <a:t>Notification to workplace safety regulator</a:t>
            </a:r>
          </a:p>
          <a:p>
            <a:pPr lvl="1" eaLnBrk="1" hangingPunct="1">
              <a:lnSpc>
                <a:spcPts val="4000"/>
              </a:lnSpc>
              <a:spcBef>
                <a:spcPts val="0"/>
              </a:spcBef>
              <a:buFontTx/>
              <a:buChar char="-"/>
            </a:pPr>
            <a:r>
              <a:rPr lang="en-AU" altLang="en-US" sz="2400" dirty="0"/>
              <a:t>VIC requires 2-yearly update to WorkSafe (changed from 5-yearly on 1 July 2021)</a:t>
            </a:r>
          </a:p>
          <a:p>
            <a:pPr lvl="1" eaLnBrk="1" hangingPunct="1">
              <a:lnSpc>
                <a:spcPts val="4000"/>
              </a:lnSpc>
              <a:spcBef>
                <a:spcPts val="0"/>
              </a:spcBef>
              <a:buFontTx/>
              <a:buChar char="-"/>
            </a:pPr>
            <a:r>
              <a:rPr lang="en-AU" altLang="en-US" sz="2400" dirty="0"/>
              <a:t>Licence required in SA, WA </a:t>
            </a:r>
          </a:p>
          <a:p>
            <a:pPr lvl="1" eaLnBrk="1" hangingPunct="1">
              <a:lnSpc>
                <a:spcPts val="4000"/>
              </a:lnSpc>
              <a:spcBef>
                <a:spcPts val="0"/>
              </a:spcBef>
              <a:buFontTx/>
              <a:buChar char="-"/>
            </a:pPr>
            <a:r>
              <a:rPr lang="en-AU" altLang="en-US" sz="2400" dirty="0"/>
              <a:t>See regulator websites in other States</a:t>
            </a:r>
          </a:p>
          <a:p>
            <a:pPr marL="514350" indent="-514350" eaLnBrk="1" hangingPunct="1">
              <a:lnSpc>
                <a:spcPts val="4000"/>
              </a:lnSpc>
              <a:spcBef>
                <a:spcPts val="0"/>
              </a:spcBef>
              <a:buFont typeface="+mj-lt"/>
              <a:buAutoNum type="arabicPeriod"/>
            </a:pPr>
            <a:r>
              <a:rPr lang="en-AU" altLang="en-US" sz="2800" dirty="0"/>
              <a:t>Prepare Manifest</a:t>
            </a:r>
          </a:p>
          <a:p>
            <a:pPr lvl="1" eaLnBrk="1" hangingPunct="1">
              <a:lnSpc>
                <a:spcPts val="4000"/>
              </a:lnSpc>
              <a:spcBef>
                <a:spcPts val="0"/>
              </a:spcBef>
            </a:pPr>
            <a:r>
              <a:rPr lang="en-AU" altLang="en-US" sz="2400" dirty="0"/>
              <a:t>Shows location of storage facilities and quantities in each store</a:t>
            </a:r>
            <a:endParaRPr lang="en-AU" altLang="en-US" sz="600" dirty="0"/>
          </a:p>
          <a:p>
            <a:pPr marL="514350" indent="-514350" eaLnBrk="1" hangingPunct="1">
              <a:lnSpc>
                <a:spcPts val="4000"/>
              </a:lnSpc>
              <a:spcBef>
                <a:spcPts val="0"/>
              </a:spcBef>
              <a:buFont typeface="+mj-lt"/>
              <a:buAutoNum type="arabicPeriod"/>
            </a:pPr>
            <a:r>
              <a:rPr lang="en-AU" altLang="en-US" sz="2800" dirty="0"/>
              <a:t>Prepare written Emergency Plan </a:t>
            </a:r>
          </a:p>
          <a:p>
            <a:pPr lvl="1" eaLnBrk="1" hangingPunct="1">
              <a:lnSpc>
                <a:spcPts val="4000"/>
              </a:lnSpc>
              <a:spcBef>
                <a:spcPts val="0"/>
              </a:spcBef>
            </a:pPr>
            <a:r>
              <a:rPr lang="en-AU" altLang="en-US" sz="2400" dirty="0"/>
              <a:t>(Approved by Fire Authority – VIC)</a:t>
            </a:r>
            <a:endParaRPr lang="en-AU" altLang="en-US" sz="2000" dirty="0"/>
          </a:p>
        </p:txBody>
      </p:sp>
      <p:pic>
        <p:nvPicPr>
          <p:cNvPr id="604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00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wipe(up)">
                                      <p:cBhvr>
                                        <p:cTn id="7" dur="500"/>
                                        <p:tgtEl>
                                          <p:spTgt spid="60419">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60419">
                                            <p:txEl>
                                              <p:pRg st="1" end="1"/>
                                            </p:txEl>
                                          </p:spTgt>
                                        </p:tgtEl>
                                        <p:attrNameLst>
                                          <p:attrName>style.visibility</p:attrName>
                                        </p:attrNameLst>
                                      </p:cBhvr>
                                      <p:to>
                                        <p:strVal val="visible"/>
                                      </p:to>
                                    </p:set>
                                    <p:animEffect transition="in" filter="wipe(up)">
                                      <p:cBhvr>
                                        <p:cTn id="11" dur="500"/>
                                        <p:tgtEl>
                                          <p:spTgt spid="60419">
                                            <p:txEl>
                                              <p:pRg st="1" end="1"/>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60419">
                                            <p:txEl>
                                              <p:pRg st="2" end="2"/>
                                            </p:txEl>
                                          </p:spTgt>
                                        </p:tgtEl>
                                        <p:attrNameLst>
                                          <p:attrName>style.visibility</p:attrName>
                                        </p:attrNameLst>
                                      </p:cBhvr>
                                      <p:to>
                                        <p:strVal val="visible"/>
                                      </p:to>
                                    </p:set>
                                    <p:animEffect transition="in" filter="wipe(up)">
                                      <p:cBhvr>
                                        <p:cTn id="14" dur="500"/>
                                        <p:tgtEl>
                                          <p:spTgt spid="60419">
                                            <p:txEl>
                                              <p:pRg st="2" end="2"/>
                                            </p:txEl>
                                          </p:spTgt>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60419">
                                            <p:txEl>
                                              <p:pRg st="3" end="3"/>
                                            </p:txEl>
                                          </p:spTgt>
                                        </p:tgtEl>
                                        <p:attrNameLst>
                                          <p:attrName>style.visibility</p:attrName>
                                        </p:attrNameLst>
                                      </p:cBhvr>
                                      <p:to>
                                        <p:strVal val="visible"/>
                                      </p:to>
                                    </p:set>
                                    <p:animEffect transition="in" filter="wipe(up)">
                                      <p:cBhvr>
                                        <p:cTn id="17" dur="500"/>
                                        <p:tgtEl>
                                          <p:spTgt spid="604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500"/>
                                  </p:stCondLst>
                                  <p:childTnLst>
                                    <p:set>
                                      <p:cBhvr>
                                        <p:cTn id="21" dur="1" fill="hold">
                                          <p:stCondLst>
                                            <p:cond delay="0"/>
                                          </p:stCondLst>
                                        </p:cTn>
                                        <p:tgtEl>
                                          <p:spTgt spid="60419">
                                            <p:txEl>
                                              <p:pRg st="4" end="4"/>
                                            </p:txEl>
                                          </p:spTgt>
                                        </p:tgtEl>
                                        <p:attrNameLst>
                                          <p:attrName>style.visibility</p:attrName>
                                        </p:attrNameLst>
                                      </p:cBhvr>
                                      <p:to>
                                        <p:strVal val="visible"/>
                                      </p:to>
                                    </p:set>
                                    <p:animEffect transition="in" filter="wipe(up)">
                                      <p:cBhvr>
                                        <p:cTn id="22" dur="500"/>
                                        <p:tgtEl>
                                          <p:spTgt spid="60419">
                                            <p:txEl>
                                              <p:pRg st="4" end="4"/>
                                            </p:txEl>
                                          </p:spTgt>
                                        </p:tgtEl>
                                      </p:cBhvr>
                                    </p:animEffect>
                                  </p:childTnLst>
                                </p:cTn>
                              </p:par>
                              <p:par>
                                <p:cTn id="23" presetID="22" presetClass="entr" presetSubtype="1" fill="hold" grpId="0" nodeType="withEffect">
                                  <p:stCondLst>
                                    <p:cond delay="500"/>
                                  </p:stCondLst>
                                  <p:childTnLst>
                                    <p:set>
                                      <p:cBhvr>
                                        <p:cTn id="24" dur="1" fill="hold">
                                          <p:stCondLst>
                                            <p:cond delay="0"/>
                                          </p:stCondLst>
                                        </p:cTn>
                                        <p:tgtEl>
                                          <p:spTgt spid="60419">
                                            <p:txEl>
                                              <p:pRg st="5" end="5"/>
                                            </p:txEl>
                                          </p:spTgt>
                                        </p:tgtEl>
                                        <p:attrNameLst>
                                          <p:attrName>style.visibility</p:attrName>
                                        </p:attrNameLst>
                                      </p:cBhvr>
                                      <p:to>
                                        <p:strVal val="visible"/>
                                      </p:to>
                                    </p:set>
                                    <p:animEffect transition="in" filter="wipe(up)">
                                      <p:cBhvr>
                                        <p:cTn id="25" dur="500"/>
                                        <p:tgtEl>
                                          <p:spTgt spid="6041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500"/>
                                  </p:stCondLst>
                                  <p:childTnLst>
                                    <p:set>
                                      <p:cBhvr>
                                        <p:cTn id="29" dur="1" fill="hold">
                                          <p:stCondLst>
                                            <p:cond delay="0"/>
                                          </p:stCondLst>
                                        </p:cTn>
                                        <p:tgtEl>
                                          <p:spTgt spid="60419">
                                            <p:txEl>
                                              <p:pRg st="6" end="6"/>
                                            </p:txEl>
                                          </p:spTgt>
                                        </p:tgtEl>
                                        <p:attrNameLst>
                                          <p:attrName>style.visibility</p:attrName>
                                        </p:attrNameLst>
                                      </p:cBhvr>
                                      <p:to>
                                        <p:strVal val="visible"/>
                                      </p:to>
                                    </p:set>
                                    <p:animEffect transition="in" filter="wipe(up)">
                                      <p:cBhvr>
                                        <p:cTn id="30" dur="500"/>
                                        <p:tgtEl>
                                          <p:spTgt spid="60419">
                                            <p:txEl>
                                              <p:pRg st="6" end="6"/>
                                            </p:txEl>
                                          </p:spTgt>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60419">
                                            <p:txEl>
                                              <p:pRg st="7" end="7"/>
                                            </p:txEl>
                                          </p:spTgt>
                                        </p:tgtEl>
                                        <p:attrNameLst>
                                          <p:attrName>style.visibility</p:attrName>
                                        </p:attrNameLst>
                                      </p:cBhvr>
                                      <p:to>
                                        <p:strVal val="visible"/>
                                      </p:to>
                                    </p:set>
                                    <p:animEffect transition="in" filter="wipe(up)">
                                      <p:cBhvr>
                                        <p:cTn id="33" dur="500"/>
                                        <p:tgtEl>
                                          <p:spTgt spid="604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0757" y="181575"/>
            <a:ext cx="7543800" cy="1143000"/>
          </a:xfrm>
        </p:spPr>
        <p:txBody>
          <a:bodyPr/>
          <a:lstStyle/>
          <a:p>
            <a:pPr>
              <a:defRPr/>
            </a:pPr>
            <a:r>
              <a:rPr lang="en-US" sz="4000" dirty="0">
                <a:solidFill>
                  <a:schemeClr val="bg1">
                    <a:lumMod val="50000"/>
                    <a:lumOff val="50000"/>
                  </a:schemeClr>
                </a:solidFill>
              </a:rPr>
              <a:t>Dangerous Goods Manifest</a:t>
            </a:r>
            <a:endParaRPr lang="en-AU" sz="4000" dirty="0">
              <a:solidFill>
                <a:schemeClr val="bg1">
                  <a:lumMod val="50000"/>
                  <a:lumOff val="50000"/>
                </a:schemeClr>
              </a:solidFill>
            </a:endParaRPr>
          </a:p>
        </p:txBody>
      </p:sp>
      <p:sp>
        <p:nvSpPr>
          <p:cNvPr id="24" name="Rectangle 23"/>
          <p:cNvSpPr/>
          <p:nvPr/>
        </p:nvSpPr>
        <p:spPr>
          <a:xfrm>
            <a:off x="801054" y="2564904"/>
            <a:ext cx="7394632" cy="4078784"/>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p:cNvSpPr/>
          <p:nvPr/>
        </p:nvSpPr>
        <p:spPr>
          <a:xfrm>
            <a:off x="859042" y="5159765"/>
            <a:ext cx="827850" cy="14375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9. DRUM STORAGE</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CLASS 3 10,000 L CLASS 8 6,000 L </a:t>
            </a:r>
          </a:p>
        </p:txBody>
      </p:sp>
      <p:sp>
        <p:nvSpPr>
          <p:cNvPr id="29" name="Rectangle 28"/>
          <p:cNvSpPr/>
          <p:nvPr/>
        </p:nvSpPr>
        <p:spPr>
          <a:xfrm>
            <a:off x="2687504" y="6000750"/>
            <a:ext cx="4413725" cy="59326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CAR PARKING</a:t>
            </a:r>
          </a:p>
        </p:txBody>
      </p:sp>
      <p:sp>
        <p:nvSpPr>
          <p:cNvPr id="30" name="Arrow: Right 29"/>
          <p:cNvSpPr/>
          <p:nvPr/>
        </p:nvSpPr>
        <p:spPr>
          <a:xfrm flipH="1">
            <a:off x="6509241" y="5502156"/>
            <a:ext cx="2038569" cy="375116"/>
          </a:xfrm>
          <a:prstGeom prst="rightArrow">
            <a:avLst/>
          </a:prstGeom>
          <a:solidFill>
            <a:sysClr val="window" lastClr="FFFFFF"/>
          </a:solidFill>
          <a:ln w="12700" cap="flat" cmpd="sng" algn="ctr">
            <a:solidFill>
              <a:srgbClr val="70AD47"/>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TRUCK ENTRANCE</a:t>
            </a:r>
          </a:p>
        </p:txBody>
      </p:sp>
      <p:sp>
        <p:nvSpPr>
          <p:cNvPr id="31" name="Arrow: Right 30"/>
          <p:cNvSpPr/>
          <p:nvPr/>
        </p:nvSpPr>
        <p:spPr>
          <a:xfrm>
            <a:off x="6493871" y="2687029"/>
            <a:ext cx="2038569" cy="375116"/>
          </a:xfrm>
          <a:prstGeom prst="rightArrow">
            <a:avLst/>
          </a:prstGeom>
          <a:solidFill>
            <a:sysClr val="window" lastClr="FFFFFF"/>
          </a:solidFill>
          <a:ln w="12700" cap="flat" cmpd="sng" algn="ctr">
            <a:solidFill>
              <a:srgbClr val="70AD47"/>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TRUCK EXIT</a:t>
            </a:r>
          </a:p>
        </p:txBody>
      </p:sp>
      <p:sp>
        <p:nvSpPr>
          <p:cNvPr id="32" name="Rectangle 31"/>
          <p:cNvSpPr/>
          <p:nvPr/>
        </p:nvSpPr>
        <p:spPr>
          <a:xfrm>
            <a:off x="849351" y="2574826"/>
            <a:ext cx="482391" cy="400245"/>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TRIPLE INTERCEPTOR</a:t>
            </a:r>
          </a:p>
        </p:txBody>
      </p:sp>
      <p:graphicFrame>
        <p:nvGraphicFramePr>
          <p:cNvPr id="36" name="Table 35"/>
          <p:cNvGraphicFramePr>
            <a:graphicFrameLocks noGrp="1"/>
          </p:cNvGraphicFramePr>
          <p:nvPr>
            <p:extLst>
              <p:ext uri="{D42A27DB-BD31-4B8C-83A1-F6EECF244321}">
                <p14:modId xmlns:p14="http://schemas.microsoft.com/office/powerpoint/2010/main" val="659540565"/>
              </p:ext>
            </p:extLst>
          </p:nvPr>
        </p:nvGraphicFramePr>
        <p:xfrm>
          <a:off x="5808392" y="980728"/>
          <a:ext cx="2508024" cy="1698880"/>
        </p:xfrm>
        <a:graphic>
          <a:graphicData uri="http://schemas.openxmlformats.org/drawingml/2006/table">
            <a:tbl>
              <a:tblPr firstRow="1" bandRow="1"/>
              <a:tblGrid>
                <a:gridCol w="403195">
                  <a:extLst>
                    <a:ext uri="{9D8B030D-6E8A-4147-A177-3AD203B41FA5}">
                      <a16:colId xmlns:a16="http://schemas.microsoft.com/office/drawing/2014/main" val="3555707149"/>
                    </a:ext>
                  </a:extLst>
                </a:gridCol>
                <a:gridCol w="850817">
                  <a:extLst>
                    <a:ext uri="{9D8B030D-6E8A-4147-A177-3AD203B41FA5}">
                      <a16:colId xmlns:a16="http://schemas.microsoft.com/office/drawing/2014/main" val="664780353"/>
                    </a:ext>
                  </a:extLst>
                </a:gridCol>
                <a:gridCol w="627006">
                  <a:extLst>
                    <a:ext uri="{9D8B030D-6E8A-4147-A177-3AD203B41FA5}">
                      <a16:colId xmlns:a16="http://schemas.microsoft.com/office/drawing/2014/main" val="3020858518"/>
                    </a:ext>
                  </a:extLst>
                </a:gridCol>
                <a:gridCol w="627006">
                  <a:extLst>
                    <a:ext uri="{9D8B030D-6E8A-4147-A177-3AD203B41FA5}">
                      <a16:colId xmlns:a16="http://schemas.microsoft.com/office/drawing/2014/main" val="2980790270"/>
                    </a:ext>
                  </a:extLst>
                </a:gridCol>
              </a:tblGrid>
              <a:tr h="212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TANK</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PRODUCT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VOL. (L)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DG CLASS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024742928"/>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1</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MEK</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10,000</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 PG II</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58150093"/>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WHITE SPIRIT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20,000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 PG III</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78173261"/>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WASTE OIL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20,000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239867533"/>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HEATING OIL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30,000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C1</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46059996"/>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BASE OIL 150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55,000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38756398"/>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6</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BASE OIL 460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55,000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84096752"/>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8</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CAUSTIC SODA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8, PG II</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736318552"/>
                  </a:ext>
                </a:extLst>
              </a:tr>
            </a:tbl>
          </a:graphicData>
        </a:graphic>
      </p:graphicFrame>
      <p:sp>
        <p:nvSpPr>
          <p:cNvPr id="37" name="Title 49"/>
          <p:cNvSpPr txBox="1">
            <a:spLocks/>
          </p:cNvSpPr>
          <p:nvPr/>
        </p:nvSpPr>
        <p:spPr>
          <a:xfrm>
            <a:off x="2687504" y="5276900"/>
            <a:ext cx="3161197" cy="832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AU" sz="3300" b="0" i="0" u="none" strike="noStrike" kern="1200" cap="none" spc="0" normalizeH="0" baseline="0" noProof="0" dirty="0">
                <a:ln>
                  <a:noFill/>
                </a:ln>
                <a:solidFill>
                  <a:schemeClr val="bg1"/>
                </a:solidFill>
                <a:effectLst/>
                <a:uLnTx/>
                <a:uFillTx/>
                <a:latin typeface="Calibri Light" panose="020F0302020204030204"/>
                <a:ea typeface="+mj-ea"/>
                <a:cs typeface="+mj-cs"/>
              </a:rPr>
              <a:t>XYZ CHEMICALS</a:t>
            </a:r>
          </a:p>
        </p:txBody>
      </p:sp>
      <p:pic>
        <p:nvPicPr>
          <p:cNvPr id="604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67402" y="3593397"/>
            <a:ext cx="1241840" cy="167748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WAREHOUSE</a:t>
            </a:r>
          </a:p>
        </p:txBody>
      </p:sp>
      <p:sp>
        <p:nvSpPr>
          <p:cNvPr id="7" name="Rectangle 6"/>
          <p:cNvSpPr/>
          <p:nvPr/>
        </p:nvSpPr>
        <p:spPr>
          <a:xfrm>
            <a:off x="6516216" y="3593398"/>
            <a:ext cx="577316" cy="48468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LABORATORY</a:t>
            </a:r>
          </a:p>
        </p:txBody>
      </p:sp>
      <p:sp>
        <p:nvSpPr>
          <p:cNvPr id="8" name="Rectangle 7"/>
          <p:cNvSpPr/>
          <p:nvPr/>
        </p:nvSpPr>
        <p:spPr>
          <a:xfrm>
            <a:off x="2687505" y="3593397"/>
            <a:ext cx="1721056" cy="167748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BLEND TANKS</a:t>
            </a:r>
          </a:p>
        </p:txBody>
      </p:sp>
      <p:sp>
        <p:nvSpPr>
          <p:cNvPr id="9" name="Rectangle 8"/>
          <p:cNvSpPr/>
          <p:nvPr/>
        </p:nvSpPr>
        <p:spPr>
          <a:xfrm>
            <a:off x="863830" y="3140968"/>
            <a:ext cx="827850" cy="126735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37892" name="Group 37891"/>
          <p:cNvGrpSpPr/>
          <p:nvPr/>
        </p:nvGrpSpPr>
        <p:grpSpPr>
          <a:xfrm>
            <a:off x="959184" y="3246431"/>
            <a:ext cx="637142" cy="1056425"/>
            <a:chOff x="959184" y="3328031"/>
            <a:chExt cx="637142" cy="1056425"/>
          </a:xfrm>
        </p:grpSpPr>
        <p:sp>
          <p:nvSpPr>
            <p:cNvPr id="10" name="Oval 9"/>
            <p:cNvSpPr>
              <a:spLocks noChangeAspect="1"/>
            </p:cNvSpPr>
            <p:nvPr/>
          </p:nvSpPr>
          <p:spPr>
            <a:xfrm>
              <a:off x="959184" y="332803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4</a:t>
              </a:r>
            </a:p>
          </p:txBody>
        </p:sp>
        <p:sp>
          <p:nvSpPr>
            <p:cNvPr id="11" name="Oval 10"/>
            <p:cNvSpPr>
              <a:spLocks noChangeAspect="1"/>
            </p:cNvSpPr>
            <p:nvPr/>
          </p:nvSpPr>
          <p:spPr>
            <a:xfrm>
              <a:off x="1310691" y="332803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3</a:t>
              </a:r>
            </a:p>
          </p:txBody>
        </p:sp>
        <p:sp>
          <p:nvSpPr>
            <p:cNvPr id="12" name="Oval 11"/>
            <p:cNvSpPr>
              <a:spLocks noChangeAspect="1"/>
            </p:cNvSpPr>
            <p:nvPr/>
          </p:nvSpPr>
          <p:spPr>
            <a:xfrm>
              <a:off x="1310691" y="373089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2</a:t>
              </a:r>
            </a:p>
          </p:txBody>
        </p:sp>
        <p:sp>
          <p:nvSpPr>
            <p:cNvPr id="13" name="Oval 12"/>
            <p:cNvSpPr>
              <a:spLocks noChangeAspect="1"/>
            </p:cNvSpPr>
            <p:nvPr/>
          </p:nvSpPr>
          <p:spPr>
            <a:xfrm>
              <a:off x="1313286" y="410090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1</a:t>
              </a:r>
            </a:p>
          </p:txBody>
        </p:sp>
        <p:sp>
          <p:nvSpPr>
            <p:cNvPr id="14" name="Oval 13"/>
            <p:cNvSpPr>
              <a:spLocks noChangeAspect="1"/>
            </p:cNvSpPr>
            <p:nvPr/>
          </p:nvSpPr>
          <p:spPr>
            <a:xfrm>
              <a:off x="959270" y="373089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5</a:t>
              </a:r>
            </a:p>
          </p:txBody>
        </p:sp>
        <p:sp>
          <p:nvSpPr>
            <p:cNvPr id="15" name="Oval 14"/>
            <p:cNvSpPr>
              <a:spLocks noChangeAspect="1"/>
            </p:cNvSpPr>
            <p:nvPr/>
          </p:nvSpPr>
          <p:spPr>
            <a:xfrm>
              <a:off x="959184" y="4101416"/>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6</a:t>
              </a:r>
            </a:p>
          </p:txBody>
        </p:sp>
      </p:grpSp>
      <p:grpSp>
        <p:nvGrpSpPr>
          <p:cNvPr id="37891" name="Group 37890"/>
          <p:cNvGrpSpPr/>
          <p:nvPr/>
        </p:nvGrpSpPr>
        <p:grpSpPr>
          <a:xfrm>
            <a:off x="3943351" y="3140968"/>
            <a:ext cx="432000" cy="432000"/>
            <a:chOff x="2676869" y="3023287"/>
            <a:chExt cx="432000" cy="432000"/>
          </a:xfrm>
        </p:grpSpPr>
        <p:sp>
          <p:nvSpPr>
            <p:cNvPr id="34" name="Rectangle 33"/>
            <p:cNvSpPr/>
            <p:nvPr/>
          </p:nvSpPr>
          <p:spPr>
            <a:xfrm>
              <a:off x="2676869" y="3023287"/>
              <a:ext cx="432000" cy="432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 name="Oval 34"/>
            <p:cNvSpPr>
              <a:spLocks noChangeAspect="1"/>
            </p:cNvSpPr>
            <p:nvPr/>
          </p:nvSpPr>
          <p:spPr>
            <a:xfrm>
              <a:off x="2751349" y="3097767"/>
              <a:ext cx="283040" cy="28304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white"/>
                  </a:solidFill>
                  <a:effectLst/>
                  <a:uLnTx/>
                  <a:uFillTx/>
                  <a:latin typeface="Calibri" panose="020F0502020204030204"/>
                  <a:ea typeface="+mn-ea"/>
                  <a:cs typeface="+mn-cs"/>
                </a:rPr>
                <a:t>8</a:t>
              </a:r>
            </a:p>
          </p:txBody>
        </p:sp>
      </p:grpSp>
      <p:sp>
        <p:nvSpPr>
          <p:cNvPr id="17" name="Oval 16"/>
          <p:cNvSpPr>
            <a:spLocks noChangeAspect="1"/>
          </p:cNvSpPr>
          <p:nvPr/>
        </p:nvSpPr>
        <p:spPr>
          <a:xfrm rot="5400000">
            <a:off x="3727999" y="3655007"/>
            <a:ext cx="566081" cy="56608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BT6</a:t>
            </a:r>
          </a:p>
        </p:txBody>
      </p:sp>
      <p:sp>
        <p:nvSpPr>
          <p:cNvPr id="21" name="Oval 20"/>
          <p:cNvSpPr>
            <a:spLocks noChangeAspect="1"/>
          </p:cNvSpPr>
          <p:nvPr/>
        </p:nvSpPr>
        <p:spPr>
          <a:xfrm rot="5400000">
            <a:off x="3194233" y="3655007"/>
            <a:ext cx="424560" cy="42456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BT5</a:t>
            </a:r>
          </a:p>
        </p:txBody>
      </p:sp>
      <p:sp>
        <p:nvSpPr>
          <p:cNvPr id="22" name="Oval 21"/>
          <p:cNvSpPr>
            <a:spLocks noChangeAspect="1"/>
          </p:cNvSpPr>
          <p:nvPr/>
        </p:nvSpPr>
        <p:spPr>
          <a:xfrm rot="5400000">
            <a:off x="2801986" y="3655007"/>
            <a:ext cx="283040" cy="28304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BT4</a:t>
            </a:r>
          </a:p>
        </p:txBody>
      </p:sp>
      <p:sp>
        <p:nvSpPr>
          <p:cNvPr id="23" name="Rectangle 22"/>
          <p:cNvSpPr/>
          <p:nvPr/>
        </p:nvSpPr>
        <p:spPr>
          <a:xfrm>
            <a:off x="4424880" y="3593397"/>
            <a:ext cx="827850" cy="48468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WORK-SHOP</a:t>
            </a:r>
          </a:p>
        </p:txBody>
      </p:sp>
      <p:sp>
        <p:nvSpPr>
          <p:cNvPr id="25" name="Rectangle 24"/>
          <p:cNvSpPr/>
          <p:nvPr/>
        </p:nvSpPr>
        <p:spPr>
          <a:xfrm>
            <a:off x="5256318" y="3270460"/>
            <a:ext cx="827850" cy="32293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7. Gas bottle Storage</a:t>
            </a:r>
          </a:p>
        </p:txBody>
      </p:sp>
      <p:sp>
        <p:nvSpPr>
          <p:cNvPr id="26" name="Rectangle 25"/>
          <p:cNvSpPr/>
          <p:nvPr/>
        </p:nvSpPr>
        <p:spPr>
          <a:xfrm>
            <a:off x="4423233" y="4078083"/>
            <a:ext cx="827850" cy="11927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FILLING LINE</a:t>
            </a:r>
          </a:p>
        </p:txBody>
      </p:sp>
      <p:sp>
        <p:nvSpPr>
          <p:cNvPr id="28" name="Rectangle 27"/>
          <p:cNvSpPr/>
          <p:nvPr/>
        </p:nvSpPr>
        <p:spPr>
          <a:xfrm>
            <a:off x="863830" y="4495289"/>
            <a:ext cx="827850" cy="5932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WASTE STORAGE</a:t>
            </a:r>
          </a:p>
        </p:txBody>
      </p:sp>
      <p:sp>
        <p:nvSpPr>
          <p:cNvPr id="33" name="Rectangle 32"/>
          <p:cNvSpPr/>
          <p:nvPr/>
        </p:nvSpPr>
        <p:spPr>
          <a:xfrm>
            <a:off x="7452981" y="3593397"/>
            <a:ext cx="707601" cy="70760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GAS METER</a:t>
            </a:r>
          </a:p>
        </p:txBody>
      </p:sp>
      <p:sp>
        <p:nvSpPr>
          <p:cNvPr id="43" name="Rectangle 42"/>
          <p:cNvSpPr/>
          <p:nvPr/>
        </p:nvSpPr>
        <p:spPr>
          <a:xfrm>
            <a:off x="6509241" y="4058341"/>
            <a:ext cx="577316" cy="82784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OFFICES</a:t>
            </a:r>
          </a:p>
        </p:txBody>
      </p:sp>
      <p:sp>
        <p:nvSpPr>
          <p:cNvPr id="44" name="Oval 43"/>
          <p:cNvSpPr>
            <a:spLocks noChangeAspect="1"/>
          </p:cNvSpPr>
          <p:nvPr/>
        </p:nvSpPr>
        <p:spPr>
          <a:xfrm rot="5400000">
            <a:off x="3708358" y="4581129"/>
            <a:ext cx="566081" cy="56608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BT1</a:t>
            </a:r>
          </a:p>
        </p:txBody>
      </p:sp>
      <p:sp>
        <p:nvSpPr>
          <p:cNvPr id="45" name="Oval 44"/>
          <p:cNvSpPr>
            <a:spLocks noChangeAspect="1"/>
          </p:cNvSpPr>
          <p:nvPr/>
        </p:nvSpPr>
        <p:spPr>
          <a:xfrm rot="5400000">
            <a:off x="3174592" y="4722650"/>
            <a:ext cx="424560" cy="42456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BT2</a:t>
            </a:r>
          </a:p>
        </p:txBody>
      </p:sp>
      <p:sp>
        <p:nvSpPr>
          <p:cNvPr id="46" name="Oval 45"/>
          <p:cNvSpPr>
            <a:spLocks noChangeAspect="1"/>
          </p:cNvSpPr>
          <p:nvPr/>
        </p:nvSpPr>
        <p:spPr>
          <a:xfrm rot="5400000">
            <a:off x="2782345" y="4864170"/>
            <a:ext cx="283040" cy="28304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BT3</a:t>
            </a:r>
          </a:p>
        </p:txBody>
      </p:sp>
      <p:sp>
        <p:nvSpPr>
          <p:cNvPr id="47" name="Rectangle 46"/>
          <p:cNvSpPr/>
          <p:nvPr/>
        </p:nvSpPr>
        <p:spPr>
          <a:xfrm>
            <a:off x="2687504" y="4060828"/>
            <a:ext cx="375972" cy="34749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DRUM</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STATION</a:t>
            </a:r>
          </a:p>
        </p:txBody>
      </p:sp>
      <p:sp>
        <p:nvSpPr>
          <p:cNvPr id="37893" name="Oval 37892"/>
          <p:cNvSpPr/>
          <p:nvPr/>
        </p:nvSpPr>
        <p:spPr bwMode="auto">
          <a:xfrm>
            <a:off x="7884368" y="4581128"/>
            <a:ext cx="288032" cy="305062"/>
          </a:xfrm>
          <a:prstGeom prst="ellipse">
            <a:avLst/>
          </a:prstGeom>
          <a:solidFill>
            <a:srgbClr val="FF0000"/>
          </a:solidFill>
          <a:ln w="9525" cap="flat" cmpd="sng" algn="ctr">
            <a:solidFill>
              <a:schemeClr val="accent2">
                <a:lumMod val="95000"/>
                <a:lumOff val="5000"/>
              </a:schemeClr>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tabLst/>
            </a:pPr>
            <a:r>
              <a:rPr kumimoji="0" lang="en-AU" sz="1100" b="0" i="0" u="none" strike="noStrike" cap="none" normalizeH="0" baseline="0" dirty="0">
                <a:ln>
                  <a:noFill/>
                </a:ln>
                <a:solidFill>
                  <a:schemeClr val="bg1"/>
                </a:solidFill>
                <a:effectLst/>
                <a:latin typeface="Arial" charset="0"/>
              </a:rPr>
              <a:t>FIRE</a:t>
            </a:r>
          </a:p>
          <a:p>
            <a:pPr marL="0" marR="0" indent="0" algn="r" defTabSz="914400" rtl="0" eaLnBrk="1" fontAlgn="base" latinLnBrk="0" hangingPunct="1">
              <a:lnSpc>
                <a:spcPct val="100000"/>
              </a:lnSpc>
              <a:spcBef>
                <a:spcPct val="20000"/>
              </a:spcBef>
              <a:spcAft>
                <a:spcPct val="0"/>
              </a:spcAft>
              <a:buClrTx/>
              <a:buSzTx/>
              <a:tabLst/>
            </a:pPr>
            <a:r>
              <a:rPr kumimoji="0" lang="en-AU" sz="1100" b="0" i="0" u="none" strike="noStrike" cap="none" normalizeH="0" baseline="0" dirty="0">
                <a:ln>
                  <a:noFill/>
                </a:ln>
                <a:solidFill>
                  <a:schemeClr val="bg1"/>
                </a:solidFill>
                <a:effectLst/>
                <a:latin typeface="Arial" charset="0"/>
              </a:rPr>
              <a:t>HYDRANT</a:t>
            </a:r>
          </a:p>
        </p:txBody>
      </p:sp>
      <p:sp>
        <p:nvSpPr>
          <p:cNvPr id="51" name="Rectangle 50"/>
          <p:cNvSpPr/>
          <p:nvPr/>
        </p:nvSpPr>
        <p:spPr>
          <a:xfrm>
            <a:off x="1763688" y="6000750"/>
            <a:ext cx="827850" cy="5932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EMPTY DRUMS</a:t>
            </a:r>
          </a:p>
        </p:txBody>
      </p:sp>
    </p:spTree>
    <p:extLst>
      <p:ext uri="{BB962C8B-B14F-4D97-AF65-F5344CB8AC3E}">
        <p14:creationId xmlns:p14="http://schemas.microsoft.com/office/powerpoint/2010/main" val="3147886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Fire Protection Quantity </a:t>
            </a:r>
            <a:r>
              <a:rPr lang="en-US" sz="2800" dirty="0">
                <a:solidFill>
                  <a:schemeClr val="bg1">
                    <a:lumMod val="50000"/>
                    <a:lumOff val="50000"/>
                  </a:schemeClr>
                </a:solidFill>
              </a:rPr>
              <a:t>(VIC only)</a:t>
            </a:r>
            <a:endParaRPr lang="en-AU" sz="4000" dirty="0">
              <a:solidFill>
                <a:schemeClr val="bg1">
                  <a:lumMod val="50000"/>
                  <a:lumOff val="50000"/>
                </a:schemeClr>
              </a:solidFill>
            </a:endParaRPr>
          </a:p>
        </p:txBody>
      </p:sp>
      <p:sp>
        <p:nvSpPr>
          <p:cNvPr id="62467" name="Rectangle 3"/>
          <p:cNvSpPr>
            <a:spLocks noGrp="1" noChangeArrowheads="1"/>
          </p:cNvSpPr>
          <p:nvPr>
            <p:ph type="body" idx="1"/>
          </p:nvPr>
        </p:nvSpPr>
        <p:spPr>
          <a:xfrm>
            <a:off x="900113" y="1989138"/>
            <a:ext cx="7772400" cy="2590800"/>
          </a:xfrm>
        </p:spPr>
        <p:txBody>
          <a:bodyPr/>
          <a:lstStyle/>
          <a:p>
            <a:pPr eaLnBrk="1" hangingPunct="1"/>
            <a:r>
              <a:rPr lang="en-US" altLang="en-US" dirty="0"/>
              <a:t>Obtain written report from Fire Brigade re adequacy of fire protection services</a:t>
            </a:r>
            <a:endParaRPr lang="en-AU" altLang="en-US" dirty="0"/>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805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DFES Emergency Response Guides </a:t>
            </a:r>
            <a:r>
              <a:rPr lang="en-US" sz="2800" dirty="0">
                <a:solidFill>
                  <a:schemeClr val="bg1">
                    <a:lumMod val="50000"/>
                    <a:lumOff val="50000"/>
                  </a:schemeClr>
                </a:solidFill>
              </a:rPr>
              <a:t>(FES-ERGs – WA only)</a:t>
            </a:r>
            <a:endParaRPr lang="en-AU" sz="4000" dirty="0">
              <a:solidFill>
                <a:schemeClr val="bg1">
                  <a:lumMod val="50000"/>
                  <a:lumOff val="50000"/>
                </a:schemeClr>
              </a:solidFill>
            </a:endParaRPr>
          </a:p>
        </p:txBody>
      </p:sp>
      <p:sp>
        <p:nvSpPr>
          <p:cNvPr id="62467" name="Rectangle 3"/>
          <p:cNvSpPr>
            <a:spLocks noGrp="1" noChangeArrowheads="1"/>
          </p:cNvSpPr>
          <p:nvPr>
            <p:ph type="body" idx="1"/>
          </p:nvPr>
        </p:nvSpPr>
        <p:spPr>
          <a:xfrm>
            <a:off x="900113" y="2277170"/>
            <a:ext cx="7772400" cy="3672110"/>
          </a:xfrm>
        </p:spPr>
        <p:txBody>
          <a:bodyPr/>
          <a:lstStyle/>
          <a:p>
            <a:pPr eaLnBrk="1" hangingPunct="1"/>
            <a:r>
              <a:rPr lang="en-GB" altLang="en-US" dirty="0"/>
              <a:t>Required at sites that store or handle more than 10 x manifest quantity (except petrol stations and mine sites).</a:t>
            </a:r>
          </a:p>
          <a:p>
            <a:pPr eaLnBrk="1" hangingPunct="1"/>
            <a:r>
              <a:rPr lang="en-GB" altLang="en-US" dirty="0"/>
              <a:t>Designed to provide essential information to the Department of Fire and Emergency Services (DFES) for use in an emergency at larger dangerous goods sites.</a:t>
            </a:r>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plant&#10;&#10;Description automatically generated with medium confidence">
            <a:extLst>
              <a:ext uri="{FF2B5EF4-FFF2-40B4-BE49-F238E27FC236}">
                <a16:creationId xmlns:a16="http://schemas.microsoft.com/office/drawing/2014/main" id="{C633436C-18EB-4136-9D49-3E9E64ED5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084" y="476672"/>
            <a:ext cx="909091" cy="1800000"/>
          </a:xfrm>
          <a:prstGeom prst="rect">
            <a:avLst/>
          </a:prstGeom>
        </p:spPr>
      </p:pic>
    </p:spTree>
    <p:extLst>
      <p:ext uri="{BB962C8B-B14F-4D97-AF65-F5344CB8AC3E}">
        <p14:creationId xmlns:p14="http://schemas.microsoft.com/office/powerpoint/2010/main" val="203167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0"/>
                                        <p:tgtEl>
                                          <p:spTgt spid="62467">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62467">
                                            <p:txEl>
                                              <p:pRg st="1" end="1"/>
                                            </p:txEl>
                                          </p:spTgt>
                                        </p:tgtEl>
                                        <p:attrNameLst>
                                          <p:attrName>style.visibility</p:attrName>
                                        </p:attrNameLst>
                                      </p:cBhvr>
                                      <p:to>
                                        <p:strVal val="visible"/>
                                      </p:to>
                                    </p:set>
                                    <p:animEffect transition="in" filter="fade">
                                      <p:cBhvr>
                                        <p:cTn id="11" dur="1000"/>
                                        <p:tgtEl>
                                          <p:spTgt spid="62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913524" y="332656"/>
            <a:ext cx="7543800" cy="1143000"/>
          </a:xfrm>
        </p:spPr>
        <p:txBody>
          <a:bodyPr/>
          <a:lstStyle/>
          <a:p>
            <a:pPr eaLnBrk="1" hangingPunct="1">
              <a:defRPr/>
            </a:pPr>
            <a:r>
              <a:rPr lang="en-US" sz="4000" dirty="0">
                <a:solidFill>
                  <a:schemeClr val="bg1">
                    <a:lumMod val="50000"/>
                    <a:lumOff val="50000"/>
                  </a:schemeClr>
                </a:solidFill>
              </a:rPr>
              <a:t>Segregation</a:t>
            </a:r>
          </a:p>
        </p:txBody>
      </p:sp>
      <p:sp>
        <p:nvSpPr>
          <p:cNvPr id="93187" name="Rectangle 3"/>
          <p:cNvSpPr>
            <a:spLocks noGrp="1" noChangeArrowheads="1"/>
          </p:cNvSpPr>
          <p:nvPr>
            <p:ph idx="4294967295"/>
          </p:nvPr>
        </p:nvSpPr>
        <p:spPr>
          <a:xfrm>
            <a:off x="928688" y="1571625"/>
            <a:ext cx="7543800" cy="3657600"/>
          </a:xfrm>
        </p:spPr>
        <p:txBody>
          <a:bodyPr/>
          <a:lstStyle/>
          <a:p>
            <a:pPr eaLnBrk="1" hangingPunct="1"/>
            <a:r>
              <a:rPr lang="en-US" altLang="en-US" dirty="0"/>
              <a:t>Segregation of chemicals in a warehouse, is of critical importance to the manager and the operator.</a:t>
            </a:r>
          </a:p>
          <a:p>
            <a:pPr eaLnBrk="1" hangingPunct="1"/>
            <a:r>
              <a:rPr lang="en-US" altLang="en-US" dirty="0"/>
              <a:t>Principally achieved by Class</a:t>
            </a:r>
          </a:p>
          <a:p>
            <a:pPr eaLnBrk="1" hangingPunct="1"/>
            <a:r>
              <a:rPr lang="en-US" altLang="en-US" sz="3200" dirty="0"/>
              <a:t>Sub-hazards must also be considered when determining segregation</a:t>
            </a:r>
          </a:p>
        </p:txBody>
      </p:sp>
      <p:pic>
        <p:nvPicPr>
          <p:cNvPr id="9318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49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bg1">
                    <a:lumMod val="50000"/>
                    <a:lumOff val="50000"/>
                  </a:schemeClr>
                </a:solidFill>
              </a:rPr>
              <a:t>Agenda</a:t>
            </a:r>
          </a:p>
        </p:txBody>
      </p:sp>
      <p:sp>
        <p:nvSpPr>
          <p:cNvPr id="3" name="Content Placeholder 2"/>
          <p:cNvSpPr>
            <a:spLocks noGrp="1"/>
          </p:cNvSpPr>
          <p:nvPr>
            <p:ph idx="1"/>
          </p:nvPr>
        </p:nvSpPr>
        <p:spPr>
          <a:xfrm>
            <a:off x="914400" y="1988840"/>
            <a:ext cx="8229600" cy="3657600"/>
          </a:xfrm>
        </p:spPr>
        <p:txBody>
          <a:bodyPr/>
          <a:lstStyle/>
          <a:p>
            <a:r>
              <a:rPr lang="en-AU" dirty="0"/>
              <a:t>Refresher – Intro to Dangerous Goods (DG)</a:t>
            </a:r>
          </a:p>
          <a:p>
            <a:r>
              <a:rPr lang="en-AU" dirty="0"/>
              <a:t>Storage and Handling</a:t>
            </a:r>
          </a:p>
          <a:p>
            <a:r>
              <a:rPr lang="en-AU" dirty="0"/>
              <a:t>Road and Rail Transport</a:t>
            </a:r>
          </a:p>
          <a:p>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558FBDBF-209A-4E96-8BD4-735976CB23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57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idx="4294967295"/>
          </p:nvPr>
        </p:nvSpPr>
        <p:spPr>
          <a:xfrm>
            <a:off x="571500" y="428625"/>
            <a:ext cx="8343900" cy="6248400"/>
          </a:xfrm>
        </p:spPr>
        <p:txBody>
          <a:bodyPr/>
          <a:lstStyle/>
          <a:p>
            <a:pPr eaLnBrk="1" hangingPunct="1">
              <a:defRPr/>
            </a:pPr>
            <a:r>
              <a:rPr lang="en-US" sz="2400" b="1" u="sng" dirty="0">
                <a:solidFill>
                  <a:schemeClr val="tx2"/>
                </a:solidFill>
                <a:latin typeface="+mj-lt"/>
                <a:ea typeface="+mj-ea"/>
                <a:cs typeface="+mj-cs"/>
              </a:rPr>
              <a:t>Some interactions can be violent.</a:t>
            </a:r>
          </a:p>
          <a:p>
            <a:pPr eaLnBrk="1" hangingPunct="1">
              <a:spcBef>
                <a:spcPct val="0"/>
              </a:spcBef>
              <a:buFontTx/>
              <a:buNone/>
              <a:defRPr/>
            </a:pPr>
            <a:r>
              <a:rPr lang="en-US" sz="2400" dirty="0"/>
              <a:t>	</a:t>
            </a:r>
            <a:r>
              <a:rPr lang="en-US" sz="2400" u="sng" dirty="0"/>
              <a:t>Nitric Acid</a:t>
            </a:r>
            <a:r>
              <a:rPr lang="en-US" sz="2400" dirty="0"/>
              <a:t> (Class 8 - Corrosive/Class 5.1 Oxidising Agent) + </a:t>
            </a:r>
            <a:r>
              <a:rPr lang="en-US" sz="2400" u="sng" dirty="0"/>
              <a:t>Ethanol</a:t>
            </a:r>
            <a:r>
              <a:rPr lang="en-US" sz="2400" dirty="0"/>
              <a:t> (Class 3 - Flammable Liquid) </a:t>
            </a:r>
          </a:p>
          <a:p>
            <a:pPr eaLnBrk="1" hangingPunct="1">
              <a:spcBef>
                <a:spcPct val="0"/>
              </a:spcBef>
              <a:buFontTx/>
              <a:buNone/>
              <a:defRPr/>
            </a:pPr>
            <a:r>
              <a:rPr lang="en-US" sz="2400" dirty="0"/>
              <a:t>	will lead to an </a:t>
            </a:r>
            <a:r>
              <a:rPr lang="en-US" sz="2400" i="1" u="sng" dirty="0"/>
              <a:t>explosion</a:t>
            </a:r>
            <a:r>
              <a:rPr lang="en-US" sz="2400" dirty="0"/>
              <a:t> with the liberation of fumes of nitrous oxide, acetaldehyde and formaldehyde.</a:t>
            </a:r>
          </a:p>
          <a:p>
            <a:pPr eaLnBrk="1" hangingPunct="1">
              <a:defRPr/>
            </a:pPr>
            <a:endParaRPr lang="en-US" sz="1400" dirty="0"/>
          </a:p>
          <a:p>
            <a:pPr eaLnBrk="1" hangingPunct="1">
              <a:defRPr/>
            </a:pPr>
            <a:r>
              <a:rPr lang="en-US" sz="2400" b="1" u="sng" dirty="0">
                <a:solidFill>
                  <a:schemeClr val="tx2"/>
                </a:solidFill>
                <a:latin typeface="+mj-lt"/>
                <a:ea typeface="+mj-ea"/>
                <a:cs typeface="+mj-cs"/>
              </a:rPr>
              <a:t>Some interactions can liberate very poisonous gases.</a:t>
            </a:r>
          </a:p>
          <a:p>
            <a:pPr eaLnBrk="1" hangingPunct="1">
              <a:spcBef>
                <a:spcPct val="0"/>
              </a:spcBef>
              <a:buFontTx/>
              <a:buNone/>
              <a:defRPr/>
            </a:pPr>
            <a:r>
              <a:rPr lang="en-US" sz="2400" dirty="0"/>
              <a:t>	</a:t>
            </a:r>
            <a:r>
              <a:rPr lang="en-US" sz="2400" u="sng" dirty="0"/>
              <a:t>Hydrochloric Acid</a:t>
            </a:r>
            <a:r>
              <a:rPr lang="en-US" sz="2400" dirty="0"/>
              <a:t> (Class 8 - Corrosive) + </a:t>
            </a:r>
          </a:p>
          <a:p>
            <a:pPr eaLnBrk="1" hangingPunct="1">
              <a:spcBef>
                <a:spcPct val="0"/>
              </a:spcBef>
              <a:buFontTx/>
              <a:buNone/>
              <a:defRPr/>
            </a:pPr>
            <a:r>
              <a:rPr lang="en-US" sz="2400" dirty="0"/>
              <a:t>	</a:t>
            </a:r>
            <a:r>
              <a:rPr lang="en-US" sz="2400" u="sng" dirty="0"/>
              <a:t>Sodium Cyanide</a:t>
            </a:r>
            <a:r>
              <a:rPr lang="en-US" sz="2400" dirty="0"/>
              <a:t> (Class 6.1 - Poison) </a:t>
            </a:r>
          </a:p>
          <a:p>
            <a:pPr eaLnBrk="1" hangingPunct="1">
              <a:spcBef>
                <a:spcPct val="0"/>
              </a:spcBef>
              <a:buFontTx/>
              <a:buNone/>
              <a:defRPr/>
            </a:pPr>
            <a:r>
              <a:rPr lang="en-US" sz="2400" dirty="0"/>
              <a:t>	will liberate extremely poisonous Hydrogen Cyanide.</a:t>
            </a:r>
          </a:p>
          <a:p>
            <a:pPr eaLnBrk="1" hangingPunct="1">
              <a:buFontTx/>
              <a:buNone/>
              <a:defRPr/>
            </a:pPr>
            <a:endParaRPr lang="en-US" sz="1400" dirty="0"/>
          </a:p>
          <a:p>
            <a:pPr eaLnBrk="1" hangingPunct="1">
              <a:defRPr/>
            </a:pPr>
            <a:r>
              <a:rPr lang="en-US" sz="2400" b="1" u="sng" dirty="0">
                <a:solidFill>
                  <a:schemeClr val="tx2"/>
                </a:solidFill>
                <a:latin typeface="+mj-lt"/>
                <a:ea typeface="+mj-ea"/>
                <a:cs typeface="+mj-cs"/>
              </a:rPr>
              <a:t>Some interactions can liberate heat and acid fumes.</a:t>
            </a:r>
          </a:p>
          <a:p>
            <a:pPr eaLnBrk="1" hangingPunct="1">
              <a:spcBef>
                <a:spcPct val="0"/>
              </a:spcBef>
              <a:buFontTx/>
              <a:buNone/>
              <a:defRPr/>
            </a:pPr>
            <a:r>
              <a:rPr lang="en-US" sz="2400" dirty="0"/>
              <a:t>	</a:t>
            </a:r>
            <a:r>
              <a:rPr lang="en-US" sz="2400" u="sng" dirty="0"/>
              <a:t>Sulphuric Acid</a:t>
            </a:r>
            <a:r>
              <a:rPr lang="en-US" sz="2400" dirty="0"/>
              <a:t> (Class 8 - Corrosive ) + </a:t>
            </a:r>
          </a:p>
          <a:p>
            <a:pPr eaLnBrk="1" hangingPunct="1">
              <a:spcBef>
                <a:spcPct val="0"/>
              </a:spcBef>
              <a:buFontTx/>
              <a:buNone/>
              <a:defRPr/>
            </a:pPr>
            <a:r>
              <a:rPr lang="en-US" sz="2400" dirty="0"/>
              <a:t>	</a:t>
            </a:r>
            <a:r>
              <a:rPr lang="en-US" sz="2400" u="sng" dirty="0"/>
              <a:t>Sodium Hydroxide</a:t>
            </a:r>
            <a:r>
              <a:rPr lang="en-US" sz="2400" dirty="0"/>
              <a:t> (Class 8 - Corrosive) </a:t>
            </a:r>
          </a:p>
          <a:p>
            <a:pPr eaLnBrk="1" hangingPunct="1">
              <a:spcBef>
                <a:spcPct val="0"/>
              </a:spcBef>
              <a:buFontTx/>
              <a:buNone/>
              <a:defRPr/>
            </a:pPr>
            <a:r>
              <a:rPr lang="en-US" sz="2400" dirty="0"/>
              <a:t>	will liberate much heat and fumes. </a:t>
            </a:r>
          </a:p>
        </p:txBody>
      </p:sp>
      <p:pic>
        <p:nvPicPr>
          <p:cNvPr id="95235"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835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p:txBody>
          <a:bodyPr/>
          <a:lstStyle/>
          <a:p>
            <a:pPr algn="ctr" eaLnBrk="1" hangingPunct="1">
              <a:defRPr/>
            </a:pPr>
            <a:r>
              <a:rPr lang="en-US" sz="4000" dirty="0">
                <a:solidFill>
                  <a:schemeClr val="bg1">
                    <a:lumMod val="50000"/>
                    <a:lumOff val="50000"/>
                  </a:schemeClr>
                </a:solidFill>
              </a:rPr>
              <a:t>Segregation</a:t>
            </a:r>
            <a:endParaRPr lang="en-AU" sz="4000" dirty="0">
              <a:solidFill>
                <a:schemeClr val="bg1">
                  <a:lumMod val="50000"/>
                  <a:lumOff val="50000"/>
                </a:schemeClr>
              </a:solidFill>
            </a:endParaRPr>
          </a:p>
        </p:txBody>
      </p:sp>
      <p:sp>
        <p:nvSpPr>
          <p:cNvPr id="8" name="Content Placeholder 7"/>
          <p:cNvSpPr>
            <a:spLocks noGrp="1"/>
          </p:cNvSpPr>
          <p:nvPr>
            <p:ph sz="half" idx="1"/>
          </p:nvPr>
        </p:nvSpPr>
        <p:spPr>
          <a:xfrm>
            <a:off x="395536" y="1600200"/>
            <a:ext cx="2484000" cy="4525963"/>
          </a:xfrm>
        </p:spPr>
        <p:txBody>
          <a:bodyPr/>
          <a:lstStyle/>
          <a:p>
            <a:r>
              <a:rPr lang="en-AU" dirty="0"/>
              <a:t>Flammables</a:t>
            </a:r>
          </a:p>
          <a:p>
            <a:endParaRPr lang="en-AU" dirty="0"/>
          </a:p>
          <a:p>
            <a:endParaRPr lang="en-AU" dirty="0"/>
          </a:p>
          <a:p>
            <a:endParaRPr lang="en-AU" dirty="0"/>
          </a:p>
          <a:p>
            <a:r>
              <a:rPr lang="en-AU" dirty="0"/>
              <a:t>Corrosives – Acids</a:t>
            </a:r>
          </a:p>
        </p:txBody>
      </p:sp>
      <p:sp>
        <p:nvSpPr>
          <p:cNvPr id="9" name="Content Placeholder 8"/>
          <p:cNvSpPr>
            <a:spLocks noGrp="1"/>
          </p:cNvSpPr>
          <p:nvPr>
            <p:ph sz="half" idx="2"/>
          </p:nvPr>
        </p:nvSpPr>
        <p:spPr>
          <a:xfrm>
            <a:off x="6452287" y="1600200"/>
            <a:ext cx="2440193" cy="4525963"/>
          </a:xfrm>
        </p:spPr>
        <p:txBody>
          <a:bodyPr/>
          <a:lstStyle/>
          <a:p>
            <a:pPr algn="r"/>
            <a:r>
              <a:rPr lang="en-AU" dirty="0"/>
              <a:t>Oxidisers</a:t>
            </a:r>
          </a:p>
          <a:p>
            <a:pPr algn="r"/>
            <a:endParaRPr lang="en-AU" dirty="0"/>
          </a:p>
          <a:p>
            <a:pPr algn="r"/>
            <a:endParaRPr lang="en-AU" dirty="0"/>
          </a:p>
          <a:p>
            <a:pPr algn="r"/>
            <a:endParaRPr lang="en-AU" dirty="0"/>
          </a:p>
          <a:p>
            <a:pPr algn="r"/>
            <a:r>
              <a:rPr lang="en-AU" dirty="0"/>
              <a:t>Corrosives – Alkalis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8836" y="1808816"/>
            <a:ext cx="1800000" cy="180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4194" y="1808816"/>
            <a:ext cx="1800000" cy="1800000"/>
          </a:xfrm>
          <a:prstGeom prst="rect">
            <a:avLst/>
          </a:prstGeom>
        </p:spPr>
      </p:pic>
      <p:sp>
        <p:nvSpPr>
          <p:cNvPr id="6" name="&quot;Not Allowed&quot; Symbol 5"/>
          <p:cNvSpPr>
            <a:spLocks noChangeAspect="1"/>
          </p:cNvSpPr>
          <p:nvPr/>
        </p:nvSpPr>
        <p:spPr bwMode="auto">
          <a:xfrm>
            <a:off x="3840515" y="1772816"/>
            <a:ext cx="1872000" cy="1872000"/>
          </a:xfrm>
          <a:prstGeom prst="noSmoking">
            <a:avLst>
              <a:gd name="adj" fmla="val 11899"/>
            </a:avLst>
          </a:prstGeom>
          <a:solidFill>
            <a:srgbClr val="FF000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8836" y="4473312"/>
            <a:ext cx="1800000" cy="180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14194" y="4473312"/>
            <a:ext cx="1800000" cy="1800000"/>
          </a:xfrm>
          <a:prstGeom prst="rect">
            <a:avLst/>
          </a:prstGeom>
        </p:spPr>
      </p:pic>
      <p:sp>
        <p:nvSpPr>
          <p:cNvPr id="11" name="&quot;Not Allowed&quot; Symbol 10"/>
          <p:cNvSpPr>
            <a:spLocks noChangeAspect="1"/>
          </p:cNvSpPr>
          <p:nvPr/>
        </p:nvSpPr>
        <p:spPr bwMode="auto">
          <a:xfrm>
            <a:off x="3840515" y="4437312"/>
            <a:ext cx="1872000" cy="1872000"/>
          </a:xfrm>
          <a:prstGeom prst="noSmoking">
            <a:avLst>
              <a:gd name="adj" fmla="val 11899"/>
            </a:avLst>
          </a:prstGeom>
          <a:solidFill>
            <a:srgbClr val="FF000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37330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83AE08F1-7BE3-48B1-ABDD-D48C36ECAE81}"/>
              </a:ext>
            </a:extLst>
          </p:cNvPr>
          <p:cNvSpPr>
            <a:spLocks noGrp="1" noChangeArrowheads="1"/>
          </p:cNvSpPr>
          <p:nvPr>
            <p:ph type="title"/>
          </p:nvPr>
        </p:nvSpPr>
        <p:spPr>
          <a:xfrm>
            <a:off x="766618" y="121766"/>
            <a:ext cx="7691582" cy="1002978"/>
          </a:xfrm>
        </p:spPr>
        <p:txBody>
          <a:bodyPr/>
          <a:lstStyle/>
          <a:p>
            <a:pPr eaLnBrk="1" hangingPunct="1">
              <a:defRPr/>
            </a:pPr>
            <a:r>
              <a:rPr lang="en-US" sz="4000" dirty="0">
                <a:solidFill>
                  <a:schemeClr val="bg1">
                    <a:lumMod val="50000"/>
                    <a:lumOff val="50000"/>
                  </a:schemeClr>
                </a:solidFill>
              </a:rPr>
              <a:t>Segregation</a:t>
            </a:r>
            <a:endParaRPr lang="en-AU" sz="4000" dirty="0">
              <a:solidFill>
                <a:schemeClr val="bg1">
                  <a:lumMod val="50000"/>
                  <a:lumOff val="50000"/>
                </a:schemeClr>
              </a:solidFill>
            </a:endParaRPr>
          </a:p>
        </p:txBody>
      </p:sp>
      <p:sp>
        <p:nvSpPr>
          <p:cNvPr id="4" name="Content Placeholder 3">
            <a:extLst>
              <a:ext uri="{FF2B5EF4-FFF2-40B4-BE49-F238E27FC236}">
                <a16:creationId xmlns:a16="http://schemas.microsoft.com/office/drawing/2014/main" id="{908F4D39-0788-4939-9C3B-CF87ACBBD3DD}"/>
              </a:ext>
            </a:extLst>
          </p:cNvPr>
          <p:cNvSpPr>
            <a:spLocks noGrp="1"/>
          </p:cNvSpPr>
          <p:nvPr>
            <p:ph idx="1"/>
          </p:nvPr>
        </p:nvSpPr>
        <p:spPr>
          <a:xfrm>
            <a:off x="800099" y="936682"/>
            <a:ext cx="8196263" cy="958127"/>
          </a:xfrm>
        </p:spPr>
        <p:txBody>
          <a:bodyPr/>
          <a:lstStyle/>
          <a:p>
            <a:r>
              <a:rPr lang="en-AU" sz="2400" dirty="0">
                <a:latin typeface="Arial" charset="0"/>
              </a:rPr>
              <a:t>See Appendix 2 of the Code of practice for the storage and handling of dangerous goods (VIC)</a:t>
            </a:r>
          </a:p>
        </p:txBody>
      </p:sp>
      <p:pic>
        <p:nvPicPr>
          <p:cNvPr id="5" name="Picture 4">
            <a:extLst>
              <a:ext uri="{FF2B5EF4-FFF2-40B4-BE49-F238E27FC236}">
                <a16:creationId xmlns:a16="http://schemas.microsoft.com/office/drawing/2014/main" id="{A5E5235C-17EA-4A81-BE53-CA64AED274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7259" y="1894809"/>
            <a:ext cx="6709482" cy="4126479"/>
          </a:xfrm>
          <a:prstGeom prst="rect">
            <a:avLst/>
          </a:prstGeom>
        </p:spPr>
      </p:pic>
    </p:spTree>
    <p:extLst>
      <p:ext uri="{BB962C8B-B14F-4D97-AF65-F5344CB8AC3E}">
        <p14:creationId xmlns:p14="http://schemas.microsoft.com/office/powerpoint/2010/main" val="257124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827584" y="500063"/>
            <a:ext cx="7644904" cy="1143000"/>
          </a:xfrm>
        </p:spPr>
        <p:txBody>
          <a:bodyPr/>
          <a:lstStyle/>
          <a:p>
            <a:pPr>
              <a:defRPr/>
            </a:pPr>
            <a:r>
              <a:rPr lang="en-US" sz="4000" dirty="0">
                <a:solidFill>
                  <a:schemeClr val="bg1">
                    <a:lumMod val="50000"/>
                    <a:lumOff val="50000"/>
                  </a:schemeClr>
                </a:solidFill>
              </a:rPr>
              <a:t>Bunding – Package Storage</a:t>
            </a:r>
            <a:endParaRPr lang="en-AU" sz="4000" dirty="0">
              <a:solidFill>
                <a:schemeClr val="bg1">
                  <a:lumMod val="50000"/>
                  <a:lumOff val="50000"/>
                </a:schemeClr>
              </a:solidFill>
            </a:endParaRPr>
          </a:p>
        </p:txBody>
      </p:sp>
      <p:sp>
        <p:nvSpPr>
          <p:cNvPr id="100355" name="Rectangle 3"/>
          <p:cNvSpPr>
            <a:spLocks noGrp="1" noChangeArrowheads="1"/>
          </p:cNvSpPr>
          <p:nvPr>
            <p:ph type="body" idx="4294967295"/>
          </p:nvPr>
        </p:nvSpPr>
        <p:spPr>
          <a:xfrm>
            <a:off x="928688" y="1665906"/>
            <a:ext cx="7543800" cy="3657600"/>
          </a:xfrm>
        </p:spPr>
        <p:txBody>
          <a:bodyPr/>
          <a:lstStyle/>
          <a:p>
            <a:pPr eaLnBrk="1" hangingPunct="1"/>
            <a:r>
              <a:rPr lang="en-GB" altLang="en-US" sz="2400" dirty="0">
                <a:cs typeface="Times New Roman" panose="02020603050405020304" pitchFamily="18" charset="0"/>
              </a:rPr>
              <a:t>The capacity of the spillage containment compound shall be at least 100% of the volume of the largest package, plus 25% of the storage capacity up to 10 000 L, together with 10% of the storage capacity between 10 000 L and 100 000 L, and 5% above 100 000 L.</a:t>
            </a:r>
          </a:p>
          <a:p>
            <a:pPr lvl="1" eaLnBrk="1" hangingPunct="1"/>
            <a:r>
              <a:rPr lang="en-AU" sz="1800" dirty="0">
                <a:cs typeface="Times New Roman" panose="02020603050405020304" pitchFamily="18" charset="0"/>
              </a:rPr>
              <a:t>Source: AS 1940:2017, part 4.4.3(d) Spillage containment</a:t>
            </a:r>
          </a:p>
          <a:p>
            <a:pPr eaLnBrk="1" hangingPunct="1">
              <a:buFontTx/>
              <a:buNone/>
            </a:pPr>
            <a:endParaRPr lang="en-US" altLang="en-US" sz="1400" b="1" dirty="0"/>
          </a:p>
          <a:p>
            <a:pPr algn="ctr" eaLnBrk="1" hangingPunct="1">
              <a:buFontTx/>
              <a:buNone/>
            </a:pPr>
            <a:r>
              <a:rPr lang="en-US" altLang="en-US" sz="2400" b="1" dirty="0"/>
              <a:t>NOTE:</a:t>
            </a:r>
            <a:r>
              <a:rPr lang="en-US" altLang="en-US" sz="2400" dirty="0"/>
              <a:t>   Allowance must also be made for fire and storm water if appropriate</a:t>
            </a:r>
            <a:endParaRPr lang="en-AU" altLang="en-US" sz="2400" dirty="0"/>
          </a:p>
        </p:txBody>
      </p:sp>
      <p:pic>
        <p:nvPicPr>
          <p:cNvPr id="10035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12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up)">
                                      <p:cBhvr>
                                        <p:cTn id="7" dur="1000"/>
                                        <p:tgtEl>
                                          <p:spTgt spid="100355">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100355">
                                            <p:txEl>
                                              <p:pRg st="1" end="1"/>
                                            </p:txEl>
                                          </p:spTgt>
                                        </p:tgtEl>
                                        <p:attrNameLst>
                                          <p:attrName>style.visibility</p:attrName>
                                        </p:attrNameLst>
                                      </p:cBhvr>
                                      <p:to>
                                        <p:strVal val="visible"/>
                                      </p:to>
                                    </p:set>
                                    <p:animEffect transition="in" filter="wipe(up)">
                                      <p:cBhvr>
                                        <p:cTn id="10" dur="1000"/>
                                        <p:tgtEl>
                                          <p:spTgt spid="100355">
                                            <p:txEl>
                                              <p:pRg st="1" end="1"/>
                                            </p:txEl>
                                          </p:spTgt>
                                        </p:tgtEl>
                                      </p:cBhvr>
                                    </p:animEffect>
                                  </p:childTnLst>
                                </p:cTn>
                              </p:par>
                            </p:childTnLst>
                          </p:cTn>
                        </p:par>
                        <p:par>
                          <p:cTn id="11" fill="hold">
                            <p:stCondLst>
                              <p:cond delay="1500"/>
                            </p:stCondLst>
                            <p:childTnLst>
                              <p:par>
                                <p:cTn id="12" presetID="22" presetClass="entr" presetSubtype="1" fill="hold" grpId="0" nodeType="afterEffect">
                                  <p:stCondLst>
                                    <p:cond delay="500"/>
                                  </p:stCondLst>
                                  <p:childTnLst>
                                    <p:set>
                                      <p:cBhvr>
                                        <p:cTn id="13" dur="1" fill="hold">
                                          <p:stCondLst>
                                            <p:cond delay="0"/>
                                          </p:stCondLst>
                                        </p:cTn>
                                        <p:tgtEl>
                                          <p:spTgt spid="100355">
                                            <p:txEl>
                                              <p:pRg st="3" end="3"/>
                                            </p:txEl>
                                          </p:spTgt>
                                        </p:tgtEl>
                                        <p:attrNameLst>
                                          <p:attrName>style.visibility</p:attrName>
                                        </p:attrNameLst>
                                      </p:cBhvr>
                                      <p:to>
                                        <p:strVal val="visible"/>
                                      </p:to>
                                    </p:set>
                                    <p:animEffect transition="in" filter="wipe(up)">
                                      <p:cBhvr>
                                        <p:cTn id="14" dur="1000"/>
                                        <p:tgtEl>
                                          <p:spTgt spid="100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899592" y="249237"/>
            <a:ext cx="7543800" cy="1143000"/>
          </a:xfrm>
        </p:spPr>
        <p:txBody>
          <a:bodyPr/>
          <a:lstStyle/>
          <a:p>
            <a:pPr algn="ctr">
              <a:defRPr/>
            </a:pPr>
            <a:r>
              <a:rPr lang="en-US" sz="4000" dirty="0">
                <a:solidFill>
                  <a:schemeClr val="bg1">
                    <a:lumMod val="50000"/>
                    <a:lumOff val="50000"/>
                  </a:schemeClr>
                </a:solidFill>
              </a:rPr>
              <a:t>Bunding – Bulk Storage</a:t>
            </a:r>
            <a:endParaRPr lang="en-AU" sz="4000" dirty="0">
              <a:solidFill>
                <a:schemeClr val="bg1">
                  <a:lumMod val="50000"/>
                  <a:lumOff val="50000"/>
                </a:schemeClr>
              </a:solidFill>
            </a:endParaRPr>
          </a:p>
        </p:txBody>
      </p:sp>
      <p:pic>
        <p:nvPicPr>
          <p:cNvPr id="101379"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a:ext>
            </a:extLst>
          </a:blip>
          <a:srcRect/>
          <a:stretch>
            <a:fillRect/>
          </a:stretch>
        </p:blipFill>
        <p:spPr>
          <a:xfrm>
            <a:off x="445661" y="1154545"/>
            <a:ext cx="8612985" cy="5514815"/>
          </a:xfrm>
          <a:noFill/>
        </p:spPr>
      </p:pic>
    </p:spTree>
    <p:extLst>
      <p:ext uri="{BB962C8B-B14F-4D97-AF65-F5344CB8AC3E}">
        <p14:creationId xmlns:p14="http://schemas.microsoft.com/office/powerpoint/2010/main" val="3201295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609600"/>
            <a:ext cx="7772400" cy="906463"/>
          </a:xfrm>
        </p:spPr>
        <p:txBody>
          <a:bodyPr/>
          <a:lstStyle/>
          <a:p>
            <a:pPr>
              <a:defRPr/>
            </a:pPr>
            <a:r>
              <a:rPr lang="en-US" sz="4000" dirty="0">
                <a:solidFill>
                  <a:schemeClr val="bg1">
                    <a:lumMod val="50000"/>
                    <a:lumOff val="50000"/>
                  </a:schemeClr>
                </a:solidFill>
              </a:rPr>
              <a:t>Other matters to consider</a:t>
            </a:r>
            <a:endParaRPr lang="en-AU" sz="4000" dirty="0">
              <a:solidFill>
                <a:schemeClr val="bg1">
                  <a:lumMod val="50000"/>
                  <a:lumOff val="50000"/>
                </a:schemeClr>
              </a:solidFill>
            </a:endParaRPr>
          </a:p>
        </p:txBody>
      </p:sp>
      <p:sp>
        <p:nvSpPr>
          <p:cNvPr id="48131" name="Rectangle 3"/>
          <p:cNvSpPr>
            <a:spLocks noGrp="1" noChangeArrowheads="1"/>
          </p:cNvSpPr>
          <p:nvPr>
            <p:ph type="body" idx="1"/>
          </p:nvPr>
        </p:nvSpPr>
        <p:spPr>
          <a:xfrm>
            <a:off x="755650" y="1557338"/>
            <a:ext cx="7543800" cy="3657600"/>
          </a:xfrm>
        </p:spPr>
        <p:txBody>
          <a:bodyPr/>
          <a:lstStyle/>
          <a:p>
            <a:pPr eaLnBrk="1" hangingPunct="1"/>
            <a:endParaRPr lang="en-US" altLang="en-US" sz="1400"/>
          </a:p>
          <a:p>
            <a:pPr eaLnBrk="1" hangingPunct="1">
              <a:spcBef>
                <a:spcPts val="600"/>
              </a:spcBef>
            </a:pPr>
            <a:r>
              <a:rPr lang="en-US" altLang="en-US"/>
              <a:t>Transit storage</a:t>
            </a:r>
          </a:p>
          <a:p>
            <a:pPr eaLnBrk="1" hangingPunct="1">
              <a:spcBef>
                <a:spcPts val="600"/>
              </a:spcBef>
            </a:pPr>
            <a:endParaRPr lang="en-US" altLang="en-US"/>
          </a:p>
          <a:p>
            <a:pPr eaLnBrk="1" hangingPunct="1">
              <a:spcBef>
                <a:spcPts val="600"/>
              </a:spcBef>
            </a:pPr>
            <a:r>
              <a:rPr lang="en-US" altLang="en-US"/>
              <a:t>Site plan</a:t>
            </a:r>
          </a:p>
          <a:p>
            <a:pPr eaLnBrk="1" hangingPunct="1">
              <a:spcBef>
                <a:spcPts val="600"/>
              </a:spcBef>
            </a:pPr>
            <a:endParaRPr lang="en-US" altLang="en-US"/>
          </a:p>
          <a:p>
            <a:pPr eaLnBrk="1" hangingPunct="1">
              <a:spcBef>
                <a:spcPts val="600"/>
              </a:spcBef>
            </a:pPr>
            <a:r>
              <a:rPr lang="en-US" altLang="en-US"/>
              <a:t>Hazmat box and its location</a:t>
            </a:r>
            <a:endParaRPr lang="en-AU" altLang="en-US"/>
          </a:p>
        </p:txBody>
      </p:sp>
      <p:pic>
        <p:nvPicPr>
          <p:cNvPr id="481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588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bg1">
                    <a:lumMod val="50000"/>
                    <a:lumOff val="50000"/>
                  </a:schemeClr>
                </a:solidFill>
              </a:rPr>
              <a:t>Segregation Exercise</a:t>
            </a:r>
          </a:p>
        </p:txBody>
      </p:sp>
      <p:pic>
        <p:nvPicPr>
          <p:cNvPr id="3" name="Picture 4" descr="C:\Documents and Settings\User\My Documents\My Pictures\AEBN Logo\AEBN_A_col-4.jpg">
            <a:extLst>
              <a:ext uri="{FF2B5EF4-FFF2-40B4-BE49-F238E27FC236}">
                <a16:creationId xmlns:a16="http://schemas.microsoft.com/office/drawing/2014/main" id="{7776E349-6FC3-4D2C-B1C1-AB6418C2983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26422"/>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685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90209"/>
            <a:ext cx="7543800" cy="1143000"/>
          </a:xfrm>
        </p:spPr>
        <p:txBody>
          <a:bodyPr/>
          <a:lstStyle/>
          <a:p>
            <a:r>
              <a:rPr lang="en-AU" sz="4000" dirty="0">
                <a:solidFill>
                  <a:schemeClr val="bg1">
                    <a:lumMod val="50000"/>
                    <a:lumOff val="50000"/>
                  </a:schemeClr>
                </a:solidFill>
              </a:rPr>
              <a:t>Placarding for Storage</a:t>
            </a:r>
          </a:p>
        </p:txBody>
      </p:sp>
      <p:sp>
        <p:nvSpPr>
          <p:cNvPr id="3" name="Content Placeholder 2"/>
          <p:cNvSpPr>
            <a:spLocks noGrp="1"/>
          </p:cNvSpPr>
          <p:nvPr>
            <p:ph idx="1"/>
          </p:nvPr>
        </p:nvSpPr>
        <p:spPr>
          <a:xfrm>
            <a:off x="800100" y="1433209"/>
            <a:ext cx="7543800" cy="4896544"/>
          </a:xfrm>
        </p:spPr>
        <p:txBody>
          <a:bodyPr/>
          <a:lstStyle/>
          <a:p>
            <a:r>
              <a:rPr lang="en-AU" dirty="0"/>
              <a:t>There are four ‘types’ of placard under the Dangerous Good Regulations –  these are:</a:t>
            </a:r>
          </a:p>
          <a:p>
            <a:pPr lvl="1"/>
            <a:r>
              <a:rPr lang="en-AU" dirty="0"/>
              <a:t>Outer warning placards</a:t>
            </a:r>
          </a:p>
          <a:p>
            <a:pPr lvl="1"/>
            <a:r>
              <a:rPr lang="en-AU" dirty="0"/>
              <a:t>Information placards for stated Dangerous Goods in tanks</a:t>
            </a:r>
          </a:p>
          <a:p>
            <a:pPr lvl="1"/>
            <a:r>
              <a:rPr lang="en-AU" dirty="0"/>
              <a:t>Information placards for stated Dangerous Goods in Packages; and</a:t>
            </a:r>
          </a:p>
          <a:p>
            <a:pPr lvl="1"/>
            <a:r>
              <a:rPr lang="en-AU" dirty="0"/>
              <a:t>Information placards for stated combustible liquids in tanks or packages</a:t>
            </a:r>
          </a:p>
          <a:p>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9C609E16-28A1-4098-A09A-425E1CBFDB6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416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1966913"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pic>
        <p:nvPicPr>
          <p:cNvPr id="993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lgn="ctr"/>
            <a:r>
              <a:rPr lang="en-AU" sz="4000" dirty="0">
                <a:solidFill>
                  <a:schemeClr val="bg1">
                    <a:lumMod val="50000"/>
                    <a:lumOff val="50000"/>
                  </a:schemeClr>
                </a:solidFill>
              </a:rPr>
              <a:t>Outer Warning Placard</a:t>
            </a:r>
          </a:p>
        </p:txBody>
      </p:sp>
      <p:cxnSp>
        <p:nvCxnSpPr>
          <p:cNvPr id="7" name="Straight Arrow Connector 6">
            <a:extLst>
              <a:ext uri="{FF2B5EF4-FFF2-40B4-BE49-F238E27FC236}">
                <a16:creationId xmlns:a16="http://schemas.microsoft.com/office/drawing/2014/main" id="{230A33F4-F7C0-438A-B41D-EF2697F596F0}"/>
              </a:ext>
            </a:extLst>
          </p:cNvPr>
          <p:cNvCxnSpPr/>
          <p:nvPr/>
        </p:nvCxnSpPr>
        <p:spPr>
          <a:xfrm>
            <a:off x="8215202" y="2663377"/>
            <a:ext cx="8384" cy="108000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0C8DD8-6EB5-4CD9-A3F1-C1F33685983D}"/>
              </a:ext>
            </a:extLst>
          </p:cNvPr>
          <p:cNvSpPr txBox="1"/>
          <p:nvPr/>
        </p:nvSpPr>
        <p:spPr>
          <a:xfrm>
            <a:off x="1104627" y="2526269"/>
            <a:ext cx="6480000" cy="1354217"/>
          </a:xfrm>
          <a:prstGeom prst="rect">
            <a:avLst/>
          </a:prstGeom>
          <a:solidFill>
            <a:schemeClr val="tx1"/>
          </a:solidFill>
          <a:ln w="19050">
            <a:solidFill>
              <a:schemeClr val="accent6">
                <a:lumMod val="50000"/>
                <a:lumOff val="50000"/>
              </a:schemeClr>
            </a:solidFill>
          </a:ln>
        </p:spPr>
        <p:txBody>
          <a:bodyPr wrap="square" lIns="0" tIns="0" rIns="0" bIns="0" rtlCol="0" anchor="ctr" anchorCtr="0">
            <a:spAutoFit/>
          </a:bodyPr>
          <a:lstStyle/>
          <a:p>
            <a:pPr algn="ctr"/>
            <a:r>
              <a:rPr lang="en-AU" sz="8800" b="1" dirty="0">
                <a:solidFill>
                  <a:srgbClr val="FF0000"/>
                </a:solidFill>
                <a:latin typeface="Arial Black" panose="020B0A04020102020204" pitchFamily="34" charset="0"/>
                <a:cs typeface="Arial" panose="020B0604020202020204" pitchFamily="34" charset="0"/>
              </a:rPr>
              <a:t>HAZCHEM</a:t>
            </a:r>
          </a:p>
        </p:txBody>
      </p:sp>
      <p:cxnSp>
        <p:nvCxnSpPr>
          <p:cNvPr id="9" name="Straight Arrow Connector 8">
            <a:extLst>
              <a:ext uri="{FF2B5EF4-FFF2-40B4-BE49-F238E27FC236}">
                <a16:creationId xmlns:a16="http://schemas.microsoft.com/office/drawing/2014/main" id="{11023B9A-C7AF-46B8-B3F6-5C78E2C90BCB}"/>
              </a:ext>
            </a:extLst>
          </p:cNvPr>
          <p:cNvCxnSpPr/>
          <p:nvPr/>
        </p:nvCxnSpPr>
        <p:spPr>
          <a:xfrm>
            <a:off x="1104627" y="4147065"/>
            <a:ext cx="6480000" cy="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60E6BA-5302-4FAC-A5D4-155A6AF77D4D}"/>
              </a:ext>
            </a:extLst>
          </p:cNvPr>
          <p:cNvSpPr txBox="1"/>
          <p:nvPr/>
        </p:nvSpPr>
        <p:spPr>
          <a:xfrm>
            <a:off x="3804567" y="3962399"/>
            <a:ext cx="1080120" cy="369332"/>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600 mm</a:t>
            </a:r>
          </a:p>
        </p:txBody>
      </p:sp>
      <p:cxnSp>
        <p:nvCxnSpPr>
          <p:cNvPr id="11" name="Straight Arrow Connector 10">
            <a:extLst>
              <a:ext uri="{FF2B5EF4-FFF2-40B4-BE49-F238E27FC236}">
                <a16:creationId xmlns:a16="http://schemas.microsoft.com/office/drawing/2014/main" id="{917CC718-A202-4799-8B98-2A1630B6699C}"/>
              </a:ext>
            </a:extLst>
          </p:cNvPr>
          <p:cNvCxnSpPr/>
          <p:nvPr/>
        </p:nvCxnSpPr>
        <p:spPr>
          <a:xfrm>
            <a:off x="704391" y="2555377"/>
            <a:ext cx="8384" cy="129600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E84315-255F-44E2-97A5-0120A71C3403}"/>
              </a:ext>
            </a:extLst>
          </p:cNvPr>
          <p:cNvSpPr txBox="1"/>
          <p:nvPr/>
        </p:nvSpPr>
        <p:spPr>
          <a:xfrm>
            <a:off x="384547" y="2880212"/>
            <a:ext cx="648072" cy="646331"/>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120 mm</a:t>
            </a:r>
          </a:p>
        </p:txBody>
      </p:sp>
      <p:sp>
        <p:nvSpPr>
          <p:cNvPr id="13" name="TextBox 12">
            <a:extLst>
              <a:ext uri="{FF2B5EF4-FFF2-40B4-BE49-F238E27FC236}">
                <a16:creationId xmlns:a16="http://schemas.microsoft.com/office/drawing/2014/main" id="{5FE259F6-4A81-4D7A-9AF5-B5845B0B2BE7}"/>
              </a:ext>
            </a:extLst>
          </p:cNvPr>
          <p:cNvSpPr txBox="1"/>
          <p:nvPr/>
        </p:nvSpPr>
        <p:spPr>
          <a:xfrm>
            <a:off x="7679334" y="2880212"/>
            <a:ext cx="1080120" cy="646331"/>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 Lettering</a:t>
            </a:r>
          </a:p>
        </p:txBody>
      </p:sp>
    </p:spTree>
    <p:extLst>
      <p:ext uri="{BB962C8B-B14F-4D97-AF65-F5344CB8AC3E}">
        <p14:creationId xmlns:p14="http://schemas.microsoft.com/office/powerpoint/2010/main" val="3370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785813" y="357188"/>
            <a:ext cx="7793037" cy="1219200"/>
          </a:xfrm>
        </p:spPr>
        <p:txBody>
          <a:bodyPr/>
          <a:lstStyle/>
          <a:p>
            <a:pPr algn="ctr">
              <a:defRPr/>
            </a:pPr>
            <a:r>
              <a:rPr lang="en-US" sz="4000" dirty="0">
                <a:solidFill>
                  <a:schemeClr val="bg1">
                    <a:lumMod val="50000"/>
                    <a:lumOff val="50000"/>
                  </a:schemeClr>
                </a:solidFill>
              </a:rPr>
              <a:t>Package Store Placard</a:t>
            </a:r>
            <a:endParaRPr lang="en-AU" sz="4000" dirty="0">
              <a:solidFill>
                <a:schemeClr val="bg1">
                  <a:lumMod val="50000"/>
                  <a:lumOff val="50000"/>
                </a:schemeClr>
              </a:solidFill>
            </a:endParaRPr>
          </a:p>
        </p:txBody>
      </p:sp>
      <p:grpSp>
        <p:nvGrpSpPr>
          <p:cNvPr id="5" name="Group 4">
            <a:extLst>
              <a:ext uri="{FF2B5EF4-FFF2-40B4-BE49-F238E27FC236}">
                <a16:creationId xmlns:a16="http://schemas.microsoft.com/office/drawing/2014/main" id="{282514F3-B082-476D-9524-1B9657D5E6AC}"/>
              </a:ext>
            </a:extLst>
          </p:cNvPr>
          <p:cNvGrpSpPr/>
          <p:nvPr/>
        </p:nvGrpSpPr>
        <p:grpSpPr>
          <a:xfrm>
            <a:off x="395536" y="2248368"/>
            <a:ext cx="8748464" cy="2361265"/>
            <a:chOff x="395536" y="2248368"/>
            <a:chExt cx="8748464" cy="2361265"/>
          </a:xfrm>
        </p:grpSpPr>
        <p:sp>
          <p:nvSpPr>
            <p:cNvPr id="7" name="Rectangle 6">
              <a:extLst>
                <a:ext uri="{FF2B5EF4-FFF2-40B4-BE49-F238E27FC236}">
                  <a16:creationId xmlns:a16="http://schemas.microsoft.com/office/drawing/2014/main" id="{415E1C60-F08A-4C1E-8F9A-758A172ED4C6}"/>
                </a:ext>
              </a:extLst>
            </p:cNvPr>
            <p:cNvSpPr/>
            <p:nvPr/>
          </p:nvSpPr>
          <p:spPr>
            <a:xfrm>
              <a:off x="395536" y="2269633"/>
              <a:ext cx="8731358" cy="2340000"/>
            </a:xfrm>
            <a:prstGeom prst="rect">
              <a:avLst/>
            </a:prstGeom>
            <a:solidFill>
              <a:schemeClr val="tx1"/>
            </a:solidFill>
            <a:ln w="38100">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solidFill>
                  <a:schemeClr val="accent6"/>
                </a:solidFill>
              </a:endParaRPr>
            </a:p>
          </p:txBody>
        </p:sp>
        <p:grpSp>
          <p:nvGrpSpPr>
            <p:cNvPr id="2" name="Group 1">
              <a:extLst>
                <a:ext uri="{FF2B5EF4-FFF2-40B4-BE49-F238E27FC236}">
                  <a16:creationId xmlns:a16="http://schemas.microsoft.com/office/drawing/2014/main" id="{3BF6629C-A083-4ED7-BABD-C3DDAD20F1F1}"/>
                </a:ext>
              </a:extLst>
            </p:cNvPr>
            <p:cNvGrpSpPr/>
            <p:nvPr/>
          </p:nvGrpSpPr>
          <p:grpSpPr>
            <a:xfrm>
              <a:off x="449174" y="2357993"/>
              <a:ext cx="8694826" cy="2160000"/>
              <a:chOff x="520400" y="2890553"/>
              <a:chExt cx="8568000" cy="2160000"/>
            </a:xfrm>
          </p:grpSpPr>
          <p:pic>
            <p:nvPicPr>
              <p:cNvPr id="12" name="Picture 11">
                <a:extLst>
                  <a:ext uri="{FF2B5EF4-FFF2-40B4-BE49-F238E27FC236}">
                    <a16:creationId xmlns:a16="http://schemas.microsoft.com/office/drawing/2014/main" id="{538A384B-FBD9-47B0-8668-C4F729111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00" y="2890553"/>
                <a:ext cx="2160000" cy="2160000"/>
              </a:xfrm>
              <a:prstGeom prst="rect">
                <a:avLst/>
              </a:prstGeom>
            </p:spPr>
          </p:pic>
          <p:pic>
            <p:nvPicPr>
              <p:cNvPr id="13" name="Picture 12">
                <a:extLst>
                  <a:ext uri="{FF2B5EF4-FFF2-40B4-BE49-F238E27FC236}">
                    <a16:creationId xmlns:a16="http://schemas.microsoft.com/office/drawing/2014/main" id="{712AA3F0-78F6-439D-AE65-0E0D30789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00" y="2890553"/>
                <a:ext cx="2160000" cy="2160000"/>
              </a:xfrm>
              <a:prstGeom prst="rect">
                <a:avLst/>
              </a:prstGeom>
            </p:spPr>
          </p:pic>
          <p:pic>
            <p:nvPicPr>
              <p:cNvPr id="14" name="Picture 13">
                <a:extLst>
                  <a:ext uri="{FF2B5EF4-FFF2-40B4-BE49-F238E27FC236}">
                    <a16:creationId xmlns:a16="http://schemas.microsoft.com/office/drawing/2014/main" id="{A608BC7D-A675-4320-9507-B06FE687E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6400" y="2890553"/>
                <a:ext cx="2160000" cy="2160000"/>
              </a:xfrm>
              <a:prstGeom prst="rect">
                <a:avLst/>
              </a:prstGeom>
            </p:spPr>
          </p:pic>
          <p:pic>
            <p:nvPicPr>
              <p:cNvPr id="15" name="Picture 14">
                <a:extLst>
                  <a:ext uri="{FF2B5EF4-FFF2-40B4-BE49-F238E27FC236}">
                    <a16:creationId xmlns:a16="http://schemas.microsoft.com/office/drawing/2014/main" id="{B7926D54-3E7C-483D-BA87-7EDE4F0BFB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8400" y="2890553"/>
                <a:ext cx="2160000" cy="2160000"/>
              </a:xfrm>
              <a:prstGeom prst="rect">
                <a:avLst/>
              </a:prstGeom>
            </p:spPr>
          </p:pic>
        </p:grpSp>
        <p:grpSp>
          <p:nvGrpSpPr>
            <p:cNvPr id="3" name="Group 2">
              <a:extLst>
                <a:ext uri="{FF2B5EF4-FFF2-40B4-BE49-F238E27FC236}">
                  <a16:creationId xmlns:a16="http://schemas.microsoft.com/office/drawing/2014/main" id="{48860596-185B-471E-B25D-A61D244B53DE}"/>
                </a:ext>
              </a:extLst>
            </p:cNvPr>
            <p:cNvGrpSpPr/>
            <p:nvPr/>
          </p:nvGrpSpPr>
          <p:grpSpPr>
            <a:xfrm>
              <a:off x="1703251" y="2248368"/>
              <a:ext cx="1584017" cy="943781"/>
              <a:chOff x="1756185" y="2780928"/>
              <a:chExt cx="1560912" cy="943781"/>
            </a:xfrm>
          </p:grpSpPr>
          <p:cxnSp>
            <p:nvCxnSpPr>
              <p:cNvPr id="10" name="Straight Arrow Connector 9">
                <a:extLst>
                  <a:ext uri="{FF2B5EF4-FFF2-40B4-BE49-F238E27FC236}">
                    <a16:creationId xmlns:a16="http://schemas.microsoft.com/office/drawing/2014/main" id="{8F1CB321-A977-42F5-933C-9F89CCBD4B94}"/>
                  </a:ext>
                </a:extLst>
              </p:cNvPr>
              <p:cNvCxnSpPr>
                <a:cxnSpLocks/>
              </p:cNvCxnSpPr>
              <p:nvPr/>
            </p:nvCxnSpPr>
            <p:spPr>
              <a:xfrm>
                <a:off x="1756185" y="2780928"/>
                <a:ext cx="963950" cy="943781"/>
              </a:xfrm>
              <a:prstGeom prst="straightConnector1">
                <a:avLst/>
              </a:prstGeom>
              <a:ln>
                <a:solidFill>
                  <a:schemeClr val="accent6"/>
                </a:solidFill>
                <a:headEnd type="oval"/>
                <a:tailEnd type="ova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A10962E-9731-4B2C-BD5A-4719A7E8ED4F}"/>
                  </a:ext>
                </a:extLst>
              </p:cNvPr>
              <p:cNvSpPr txBox="1"/>
              <p:nvPr/>
            </p:nvSpPr>
            <p:spPr>
              <a:xfrm>
                <a:off x="2223683" y="2979664"/>
                <a:ext cx="1093414" cy="400110"/>
              </a:xfrm>
              <a:prstGeom prst="rect">
                <a:avLst/>
              </a:prstGeom>
              <a:noFill/>
            </p:spPr>
            <p:txBody>
              <a:bodyPr wrap="none" rtlCol="0">
                <a:spAutoFit/>
              </a:bodyPr>
              <a:lstStyle/>
              <a:p>
                <a:r>
                  <a:rPr lang="en-AU" sz="2000" dirty="0">
                    <a:solidFill>
                      <a:schemeClr val="accent6"/>
                    </a:solidFill>
                    <a:latin typeface="+mn-lt"/>
                  </a:rPr>
                  <a:t>100 mm</a:t>
                </a:r>
              </a:p>
            </p:txBody>
          </p:sp>
        </p:grpSp>
      </p:grpSp>
      <p:pic>
        <p:nvPicPr>
          <p:cNvPr id="16" name="Picture 4" descr="C:\Documents and Settings\User\My Documents\My Pictures\AEBN Logo\AEBN_A_col-4.jpg">
            <a:extLst>
              <a:ext uri="{FF2B5EF4-FFF2-40B4-BE49-F238E27FC236}">
                <a16:creationId xmlns:a16="http://schemas.microsoft.com/office/drawing/2014/main" id="{90D27D3B-DA3E-42A2-ABAD-BBD252B74B4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86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671512" y="404813"/>
            <a:ext cx="7772401" cy="1143000"/>
          </a:xfrm>
        </p:spPr>
        <p:txBody>
          <a:bodyPr/>
          <a:lstStyle/>
          <a:p>
            <a:pPr>
              <a:defRPr/>
            </a:pPr>
            <a:r>
              <a:rPr lang="en-US" sz="4000" dirty="0">
                <a:solidFill>
                  <a:schemeClr val="bg1">
                    <a:lumMod val="50000"/>
                    <a:lumOff val="50000"/>
                  </a:schemeClr>
                </a:solidFill>
              </a:rPr>
              <a:t>Legislative Framework</a:t>
            </a:r>
          </a:p>
        </p:txBody>
      </p:sp>
      <p:sp>
        <p:nvSpPr>
          <p:cNvPr id="2052" name="Rectangle 3"/>
          <p:cNvSpPr>
            <a:spLocks noGrp="1" noChangeArrowheads="1"/>
          </p:cNvSpPr>
          <p:nvPr>
            <p:ph idx="4294967295"/>
          </p:nvPr>
        </p:nvSpPr>
        <p:spPr>
          <a:xfrm>
            <a:off x="700087" y="1500188"/>
            <a:ext cx="7772401" cy="3945036"/>
          </a:xfrm>
        </p:spPr>
        <p:txBody>
          <a:bodyPr/>
          <a:lstStyle/>
          <a:p>
            <a:pPr eaLnBrk="1" hangingPunct="1"/>
            <a:r>
              <a:rPr lang="en-US" altLang="en-US" sz="2400" dirty="0"/>
              <a:t>MODEL ACT FOR THE TRANSPORT OF DANGEROUS GOODS BY ROAD AND RAIL 2007 </a:t>
            </a:r>
          </a:p>
          <a:p>
            <a:pPr eaLnBrk="1" hangingPunct="1"/>
            <a:r>
              <a:rPr lang="en-US" altLang="en-US" sz="2400" dirty="0"/>
              <a:t>MODEL SUBORDINATE LAW FOR THE TRANSPORT OF DANGEROUS GOODS BY ROAD AND RAIL</a:t>
            </a:r>
          </a:p>
          <a:p>
            <a:pPr eaLnBrk="1" hangingPunct="1"/>
            <a:r>
              <a:rPr lang="en-US" altLang="en-US" sz="2400" dirty="0"/>
              <a:t>Australian Dangerous Goods Code (ADG7.7) </a:t>
            </a:r>
          </a:p>
          <a:p>
            <a:pPr eaLnBrk="1" hangingPunct="1"/>
            <a:r>
              <a:rPr lang="en-US" altLang="en-US" sz="2400" dirty="0"/>
              <a:t>IMDG CODE (SEA TRANSPORT)</a:t>
            </a:r>
            <a:endParaRPr lang="en-US" altLang="en-US" sz="2800" dirty="0"/>
          </a:p>
          <a:p>
            <a:pPr eaLnBrk="1" hangingPunct="1"/>
            <a:r>
              <a:rPr lang="en-US" altLang="en-US" sz="2400" dirty="0"/>
              <a:t>IATA REGULATIONS (AIR TRANSPORT)</a:t>
            </a:r>
          </a:p>
        </p:txBody>
      </p:sp>
      <p:pic>
        <p:nvPicPr>
          <p:cNvPr id="2053"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333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685800" y="565208"/>
            <a:ext cx="7772400" cy="830263"/>
          </a:xfrm>
        </p:spPr>
        <p:txBody>
          <a:bodyPr/>
          <a:lstStyle/>
          <a:p>
            <a:pPr algn="ctr">
              <a:defRPr/>
            </a:pPr>
            <a:r>
              <a:rPr lang="en-US" sz="4000" dirty="0">
                <a:solidFill>
                  <a:schemeClr val="bg1">
                    <a:lumMod val="50000"/>
                    <a:lumOff val="50000"/>
                  </a:schemeClr>
                </a:solidFill>
              </a:rPr>
              <a:t>Bulk Tank Placard</a:t>
            </a:r>
            <a:endParaRPr lang="en-AU" sz="4000" dirty="0">
              <a:solidFill>
                <a:schemeClr val="bg1">
                  <a:lumMod val="50000"/>
                  <a:lumOff val="50000"/>
                </a:schemeClr>
              </a:solidFill>
            </a:endParaRPr>
          </a:p>
        </p:txBody>
      </p:sp>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369731" y="1737304"/>
            <a:ext cx="8640000" cy="442800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r>
              <a:rPr kumimoji="0" lang="en-AU" sz="425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AMMONIA,</a:t>
            </a:r>
          </a:p>
          <a:p>
            <a:pPr marL="0" marR="0" indent="0" algn="l" defTabSz="914400" rtl="0" eaLnBrk="1" fontAlgn="base" latinLnBrk="0" hangingPunct="1">
              <a:lnSpc>
                <a:spcPct val="100000"/>
              </a:lnSpc>
              <a:spcBef>
                <a:spcPts val="0"/>
              </a:spcBef>
              <a:spcAft>
                <a:spcPct val="0"/>
              </a:spcAft>
              <a:buClrTx/>
              <a:buSzTx/>
              <a:tabLst/>
            </a:pPr>
            <a:r>
              <a:rPr lang="en-AU" sz="4250" b="1" dirty="0">
                <a:solidFill>
                  <a:schemeClr val="accent6"/>
                </a:solidFill>
                <a:latin typeface="Arial" panose="020B0604020202020204" pitchFamily="34" charset="0"/>
                <a:cs typeface="Arial" panose="020B0604020202020204" pitchFamily="34" charset="0"/>
              </a:rPr>
              <a:t>ANHYDROUS</a:t>
            </a:r>
            <a:endParaRPr kumimoji="0" lang="en-AU" sz="4250" b="1" i="0" u="none" strike="noStrike" cap="none" normalizeH="0" baseline="0" dirty="0">
              <a:ln>
                <a:noFill/>
              </a:ln>
              <a:solidFill>
                <a:schemeClr val="accent6"/>
              </a:solidFill>
              <a:effectLst/>
              <a:latin typeface="Arial" panose="020B0604020202020204" pitchFamily="34" charset="0"/>
              <a:cs typeface="Arial" panose="020B0604020202020204" pitchFamily="34" charset="0"/>
            </a:endParaRPr>
          </a:p>
        </p:txBody>
      </p:sp>
      <p:pic>
        <p:nvPicPr>
          <p:cNvPr id="13" name="Picture 12" descr="A close up of a logo&#10;&#10;Description automatically generated">
            <a:extLst>
              <a:ext uri="{FF2B5EF4-FFF2-40B4-BE49-F238E27FC236}">
                <a16:creationId xmlns:a16="http://schemas.microsoft.com/office/drawing/2014/main" id="{3F8A3BBF-7BE1-4B8F-8E0F-7C3949DD3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3789040"/>
            <a:ext cx="2267997" cy="2268000"/>
          </a:xfrm>
          <a:prstGeom prst="rect">
            <a:avLst/>
          </a:prstGeom>
        </p:spPr>
      </p:pic>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369731" y="4707304"/>
            <a:ext cx="4320000" cy="145800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800" b="1" dirty="0">
                <a:solidFill>
                  <a:schemeClr val="accent6"/>
                </a:solidFill>
                <a:latin typeface="Arial" charset="0"/>
              </a:rPr>
              <a:t>HAZCHEM</a:t>
            </a:r>
          </a:p>
          <a:p>
            <a:pPr algn="r">
              <a:lnSpc>
                <a:spcPts val="8500"/>
              </a:lnSpc>
              <a:spcBef>
                <a:spcPts val="0"/>
              </a:spcBef>
            </a:pPr>
            <a:r>
              <a:rPr lang="en-AU" sz="8500" b="1" dirty="0">
                <a:solidFill>
                  <a:schemeClr val="accent6"/>
                </a:solidFill>
                <a:latin typeface="Arial" charset="0"/>
              </a:rPr>
              <a:t>2RE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369731" y="3267144"/>
            <a:ext cx="4320000" cy="145800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8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8500"/>
              </a:lnSpc>
              <a:spcBef>
                <a:spcPts val="0"/>
              </a:spcBef>
              <a:spcAft>
                <a:spcPct val="0"/>
              </a:spcAft>
              <a:buClrTx/>
              <a:buSzTx/>
              <a:tabLst/>
            </a:pPr>
            <a:r>
              <a:rPr kumimoji="0" lang="en-AU" sz="8500" b="1" i="0" u="none" strike="noStrike" cap="none" normalizeH="0" baseline="0" dirty="0">
                <a:ln>
                  <a:noFill/>
                </a:ln>
                <a:solidFill>
                  <a:schemeClr val="accent6"/>
                </a:solidFill>
                <a:effectLst/>
                <a:latin typeface="Arial" charset="0"/>
              </a:rPr>
              <a:t>1005</a:t>
            </a:r>
          </a:p>
        </p:txBody>
      </p:sp>
      <p:pic>
        <p:nvPicPr>
          <p:cNvPr id="274463" name="Picture 31" descr="https://www.safetysign.com/images/source/large-images/K5650.png">
            <a:extLst>
              <a:ext uri="{FF2B5EF4-FFF2-40B4-BE49-F238E27FC236}">
                <a16:creationId xmlns:a16="http://schemas.microsoft.com/office/drawing/2014/main" id="{073226E8-4E0A-44EC-806C-60A5D6E9C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384" y="1809160"/>
            <a:ext cx="3060000" cy="3060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97F16B54-4C05-4D34-A9A5-AC3930EEEACD}"/>
              </a:ext>
            </a:extLst>
          </p:cNvPr>
          <p:cNvGrpSpPr/>
          <p:nvPr/>
        </p:nvGrpSpPr>
        <p:grpSpPr>
          <a:xfrm>
            <a:off x="1497722" y="3717112"/>
            <a:ext cx="648072" cy="720000"/>
            <a:chOff x="1447781" y="3645024"/>
            <a:chExt cx="648072" cy="720000"/>
          </a:xfrm>
        </p:grpSpPr>
        <p:cxnSp>
          <p:nvCxnSpPr>
            <p:cNvPr id="30" name="Straight Arrow Connector 29">
              <a:extLst>
                <a:ext uri="{FF2B5EF4-FFF2-40B4-BE49-F238E27FC236}">
                  <a16:creationId xmlns:a16="http://schemas.microsoft.com/office/drawing/2014/main" id="{DB3D14D8-5C31-47F3-B55C-CC436BB9891E}"/>
                </a:ext>
              </a:extLst>
            </p:cNvPr>
            <p:cNvCxnSpPr>
              <a:cxnSpLocks/>
            </p:cNvCxnSpPr>
            <p:nvPr/>
          </p:nvCxnSpPr>
          <p:spPr>
            <a:xfrm>
              <a:off x="2051720" y="3645024"/>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9F0F11C-ABFC-44FD-A238-542E7C2EEAF1}"/>
                </a:ext>
              </a:extLst>
            </p:cNvPr>
            <p:cNvSpPr txBox="1"/>
            <p:nvPr/>
          </p:nvSpPr>
          <p:spPr>
            <a:xfrm>
              <a:off x="1447781" y="3682927"/>
              <a:ext cx="648072"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a:t>
              </a:r>
            </a:p>
          </p:txBody>
        </p:sp>
      </p:grpSp>
      <p:grpSp>
        <p:nvGrpSpPr>
          <p:cNvPr id="26" name="Group 25">
            <a:extLst>
              <a:ext uri="{FF2B5EF4-FFF2-40B4-BE49-F238E27FC236}">
                <a16:creationId xmlns:a16="http://schemas.microsoft.com/office/drawing/2014/main" id="{AC5E38ED-BEB2-4E8D-9F88-027049778DD2}"/>
              </a:ext>
            </a:extLst>
          </p:cNvPr>
          <p:cNvGrpSpPr/>
          <p:nvPr/>
        </p:nvGrpSpPr>
        <p:grpSpPr>
          <a:xfrm>
            <a:off x="1497722" y="5157272"/>
            <a:ext cx="648072" cy="720000"/>
            <a:chOff x="1547664" y="5013176"/>
            <a:chExt cx="648072" cy="720000"/>
          </a:xfrm>
        </p:grpSpPr>
        <p:cxnSp>
          <p:nvCxnSpPr>
            <p:cNvPr id="33" name="Straight Arrow Connector 32">
              <a:extLst>
                <a:ext uri="{FF2B5EF4-FFF2-40B4-BE49-F238E27FC236}">
                  <a16:creationId xmlns:a16="http://schemas.microsoft.com/office/drawing/2014/main" id="{FD9189F4-ACCB-4411-9BF7-B7FD8410C434}"/>
                </a:ext>
              </a:extLst>
            </p:cNvPr>
            <p:cNvCxnSpPr>
              <a:cxnSpLocks/>
            </p:cNvCxnSpPr>
            <p:nvPr/>
          </p:nvCxnSpPr>
          <p:spPr>
            <a:xfrm>
              <a:off x="2151603" y="5013176"/>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489F78-F387-48A7-8181-D585873C069B}"/>
                </a:ext>
              </a:extLst>
            </p:cNvPr>
            <p:cNvSpPr txBox="1"/>
            <p:nvPr/>
          </p:nvSpPr>
          <p:spPr>
            <a:xfrm>
              <a:off x="1547664" y="5051079"/>
              <a:ext cx="648072"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a:t>
              </a:r>
            </a:p>
          </p:txBody>
        </p:sp>
      </p:grpSp>
      <p:grpSp>
        <p:nvGrpSpPr>
          <p:cNvPr id="27" name="Group 26">
            <a:extLst>
              <a:ext uri="{FF2B5EF4-FFF2-40B4-BE49-F238E27FC236}">
                <a16:creationId xmlns:a16="http://schemas.microsoft.com/office/drawing/2014/main" id="{7679CE3D-1B10-4095-A1E1-38EE92938814}"/>
              </a:ext>
            </a:extLst>
          </p:cNvPr>
          <p:cNvGrpSpPr/>
          <p:nvPr/>
        </p:nvGrpSpPr>
        <p:grpSpPr>
          <a:xfrm>
            <a:off x="4059491" y="1979548"/>
            <a:ext cx="1160581" cy="369332"/>
            <a:chOff x="3807787" y="1847587"/>
            <a:chExt cx="1160581" cy="369332"/>
          </a:xfrm>
        </p:grpSpPr>
        <p:cxnSp>
          <p:nvCxnSpPr>
            <p:cNvPr id="42" name="Straight Arrow Connector 41">
              <a:extLst>
                <a:ext uri="{FF2B5EF4-FFF2-40B4-BE49-F238E27FC236}">
                  <a16:creationId xmlns:a16="http://schemas.microsoft.com/office/drawing/2014/main" id="{985AE7A3-8CCD-42D5-995B-510EB1946131}"/>
                </a:ext>
              </a:extLst>
            </p:cNvPr>
            <p:cNvCxnSpPr>
              <a:cxnSpLocks/>
            </p:cNvCxnSpPr>
            <p:nvPr/>
          </p:nvCxnSpPr>
          <p:spPr>
            <a:xfrm>
              <a:off x="3807787"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BF2E9F4-3AEC-4875-B29C-ECE222BD001B}"/>
                </a:ext>
              </a:extLst>
            </p:cNvPr>
            <p:cNvSpPr txBox="1"/>
            <p:nvPr/>
          </p:nvSpPr>
          <p:spPr>
            <a:xfrm>
              <a:off x="3923927" y="1847587"/>
              <a:ext cx="1044441" cy="369332"/>
            </a:xfrm>
            <a:prstGeom prst="rect">
              <a:avLst/>
            </a:prstGeom>
            <a:noFill/>
            <a:ln>
              <a:noFill/>
            </a:ln>
          </p:spPr>
          <p:txBody>
            <a:bodyPr wrap="square" rtlCol="0">
              <a:spAutoFit/>
            </a:bodyPr>
            <a:lstStyle/>
            <a:p>
              <a:r>
                <a:rPr lang="en-AU" sz="1800" dirty="0">
                  <a:solidFill>
                    <a:schemeClr val="accent6"/>
                  </a:solidFill>
                  <a:latin typeface="Arial" panose="020B0604020202020204" pitchFamily="34" charset="0"/>
                  <a:cs typeface="Arial" panose="020B0604020202020204" pitchFamily="34" charset="0"/>
                </a:rPr>
                <a:t>50 mm</a:t>
              </a:r>
            </a:p>
          </p:txBody>
        </p:sp>
      </p:grpSp>
      <p:grpSp>
        <p:nvGrpSpPr>
          <p:cNvPr id="45" name="Group 44">
            <a:extLst>
              <a:ext uri="{FF2B5EF4-FFF2-40B4-BE49-F238E27FC236}">
                <a16:creationId xmlns:a16="http://schemas.microsoft.com/office/drawing/2014/main" id="{229DC82F-E899-4187-90D5-98ED1C5AF2EC}"/>
              </a:ext>
            </a:extLst>
          </p:cNvPr>
          <p:cNvGrpSpPr/>
          <p:nvPr/>
        </p:nvGrpSpPr>
        <p:grpSpPr>
          <a:xfrm>
            <a:off x="4059491" y="2570856"/>
            <a:ext cx="1160581" cy="369332"/>
            <a:chOff x="3807787" y="1847587"/>
            <a:chExt cx="1160581" cy="369332"/>
          </a:xfrm>
        </p:grpSpPr>
        <p:cxnSp>
          <p:nvCxnSpPr>
            <p:cNvPr id="46" name="Straight Arrow Connector 45">
              <a:extLst>
                <a:ext uri="{FF2B5EF4-FFF2-40B4-BE49-F238E27FC236}">
                  <a16:creationId xmlns:a16="http://schemas.microsoft.com/office/drawing/2014/main" id="{6008B663-3517-4558-9C65-90D941DB9586}"/>
                </a:ext>
              </a:extLst>
            </p:cNvPr>
            <p:cNvCxnSpPr>
              <a:cxnSpLocks/>
            </p:cNvCxnSpPr>
            <p:nvPr/>
          </p:nvCxnSpPr>
          <p:spPr>
            <a:xfrm>
              <a:off x="3807787"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2E211F0-1D4D-4321-8439-6BA4EF49A955}"/>
                </a:ext>
              </a:extLst>
            </p:cNvPr>
            <p:cNvSpPr txBox="1"/>
            <p:nvPr/>
          </p:nvSpPr>
          <p:spPr>
            <a:xfrm>
              <a:off x="3923927" y="1847587"/>
              <a:ext cx="1044441" cy="369332"/>
            </a:xfrm>
            <a:prstGeom prst="rect">
              <a:avLst/>
            </a:prstGeom>
            <a:noFill/>
            <a:ln>
              <a:noFill/>
            </a:ln>
          </p:spPr>
          <p:txBody>
            <a:bodyPr wrap="square" rtlCol="0">
              <a:spAutoFit/>
            </a:bodyPr>
            <a:lstStyle/>
            <a:p>
              <a:r>
                <a:rPr lang="en-AU" sz="1800" dirty="0">
                  <a:solidFill>
                    <a:schemeClr val="accent6"/>
                  </a:solidFill>
                  <a:latin typeface="Arial" panose="020B0604020202020204" pitchFamily="34" charset="0"/>
                  <a:cs typeface="Arial" panose="020B0604020202020204" pitchFamily="34" charset="0"/>
                </a:rPr>
                <a:t>50 mm</a:t>
              </a:r>
            </a:p>
          </p:txBody>
        </p:sp>
      </p:grpSp>
      <p:grpSp>
        <p:nvGrpSpPr>
          <p:cNvPr id="274433" name="Group 274432">
            <a:extLst>
              <a:ext uri="{FF2B5EF4-FFF2-40B4-BE49-F238E27FC236}">
                <a16:creationId xmlns:a16="http://schemas.microsoft.com/office/drawing/2014/main" id="{C506B038-96BB-410E-B630-1F31C724F7E9}"/>
              </a:ext>
            </a:extLst>
          </p:cNvPr>
          <p:cNvGrpSpPr/>
          <p:nvPr/>
        </p:nvGrpSpPr>
        <p:grpSpPr>
          <a:xfrm>
            <a:off x="4967547" y="3466765"/>
            <a:ext cx="1394917" cy="1364390"/>
            <a:chOff x="4967547" y="3466765"/>
            <a:chExt cx="1394917" cy="136439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4967547" y="3466765"/>
              <a:ext cx="1394917" cy="136439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5056285" y="4049417"/>
              <a:ext cx="792088"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200 mm</a:t>
              </a:r>
            </a:p>
          </p:txBody>
        </p:sp>
      </p:grpSp>
      <p:grpSp>
        <p:nvGrpSpPr>
          <p:cNvPr id="58" name="Group 57">
            <a:extLst>
              <a:ext uri="{FF2B5EF4-FFF2-40B4-BE49-F238E27FC236}">
                <a16:creationId xmlns:a16="http://schemas.microsoft.com/office/drawing/2014/main" id="{8F2A5EF8-3EB7-4AF1-8291-9DE3A988D5DC}"/>
              </a:ext>
            </a:extLst>
          </p:cNvPr>
          <p:cNvGrpSpPr/>
          <p:nvPr/>
        </p:nvGrpSpPr>
        <p:grpSpPr>
          <a:xfrm>
            <a:off x="6320922" y="4986678"/>
            <a:ext cx="1268894" cy="995944"/>
            <a:chOff x="6903506" y="2091264"/>
            <a:chExt cx="1268894" cy="995944"/>
          </a:xfrm>
        </p:grpSpPr>
        <p:cxnSp>
          <p:nvCxnSpPr>
            <p:cNvPr id="59" name="Straight Arrow Connector 58">
              <a:extLst>
                <a:ext uri="{FF2B5EF4-FFF2-40B4-BE49-F238E27FC236}">
                  <a16:creationId xmlns:a16="http://schemas.microsoft.com/office/drawing/2014/main" id="{EFE2C6ED-0A09-4A9E-8971-23F50572D21A}"/>
                </a:ext>
              </a:extLst>
            </p:cNvPr>
            <p:cNvCxnSpPr>
              <a:cxnSpLocks/>
            </p:cNvCxnSpPr>
            <p:nvPr/>
          </p:nvCxnSpPr>
          <p:spPr>
            <a:xfrm>
              <a:off x="7214451" y="2091264"/>
              <a:ext cx="957949" cy="995944"/>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3917B12-F866-4046-9451-BF8AB30A2ED4}"/>
                </a:ext>
              </a:extLst>
            </p:cNvPr>
            <p:cNvSpPr txBox="1"/>
            <p:nvPr/>
          </p:nvSpPr>
          <p:spPr>
            <a:xfrm>
              <a:off x="6903506" y="2386995"/>
              <a:ext cx="901913"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150 mm</a:t>
              </a:r>
            </a:p>
          </p:txBody>
        </p:sp>
      </p:grpSp>
      <p:cxnSp>
        <p:nvCxnSpPr>
          <p:cNvPr id="66" name="Straight Arrow Connector 65">
            <a:extLst>
              <a:ext uri="{FF2B5EF4-FFF2-40B4-BE49-F238E27FC236}">
                <a16:creationId xmlns:a16="http://schemas.microsoft.com/office/drawing/2014/main" id="{245607FC-6492-4735-BF8D-BB30B0BFD155}"/>
              </a:ext>
            </a:extLst>
          </p:cNvPr>
          <p:cNvCxnSpPr>
            <a:cxnSpLocks/>
          </p:cNvCxnSpPr>
          <p:nvPr/>
        </p:nvCxnSpPr>
        <p:spPr>
          <a:xfrm>
            <a:off x="288229" y="6342205"/>
            <a:ext cx="8640000" cy="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A5A1E91-78AC-413C-8860-94111FC8DA1B}"/>
              </a:ext>
            </a:extLst>
          </p:cNvPr>
          <p:cNvSpPr txBox="1"/>
          <p:nvPr/>
        </p:nvSpPr>
        <p:spPr>
          <a:xfrm>
            <a:off x="3838215" y="6157539"/>
            <a:ext cx="1540029" cy="369332"/>
          </a:xfrm>
          <a:prstGeom prst="rect">
            <a:avLst/>
          </a:prstGeom>
          <a:solidFill>
            <a:schemeClr val="tx1"/>
          </a:solid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800 mm</a:t>
            </a:r>
          </a:p>
        </p:txBody>
      </p:sp>
      <p:cxnSp>
        <p:nvCxnSpPr>
          <p:cNvPr id="70" name="Straight Arrow Connector 69">
            <a:extLst>
              <a:ext uri="{FF2B5EF4-FFF2-40B4-BE49-F238E27FC236}">
                <a16:creationId xmlns:a16="http://schemas.microsoft.com/office/drawing/2014/main" id="{1A4447E0-1620-4413-817A-2DA36DD73009}"/>
              </a:ext>
            </a:extLst>
          </p:cNvPr>
          <p:cNvCxnSpPr>
            <a:cxnSpLocks/>
          </p:cNvCxnSpPr>
          <p:nvPr/>
        </p:nvCxnSpPr>
        <p:spPr>
          <a:xfrm flipV="1">
            <a:off x="8892480" y="1779721"/>
            <a:ext cx="0" cy="43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C92A2B0-983C-47B3-887B-E6BAC05164DD}"/>
              </a:ext>
            </a:extLst>
          </p:cNvPr>
          <p:cNvSpPr txBox="1"/>
          <p:nvPr/>
        </p:nvSpPr>
        <p:spPr>
          <a:xfrm>
            <a:off x="8290702" y="3430741"/>
            <a:ext cx="673786" cy="646331"/>
          </a:xfrm>
          <a:prstGeom prst="rect">
            <a:avLst/>
          </a:prstGeom>
          <a:solidFill>
            <a:schemeClr val="tx1"/>
          </a:solid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400 mm</a:t>
            </a:r>
          </a:p>
        </p:txBody>
      </p:sp>
    </p:spTree>
    <p:extLst>
      <p:ext uri="{BB962C8B-B14F-4D97-AF65-F5344CB8AC3E}">
        <p14:creationId xmlns:p14="http://schemas.microsoft.com/office/powerpoint/2010/main" val="2568187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1966913"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pic>
        <p:nvPicPr>
          <p:cNvPr id="993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lgn="ctr"/>
            <a:r>
              <a:rPr lang="en-AU" sz="4000" dirty="0">
                <a:solidFill>
                  <a:schemeClr val="bg1">
                    <a:lumMod val="50000"/>
                    <a:lumOff val="50000"/>
                  </a:schemeClr>
                </a:solidFill>
              </a:rPr>
              <a:t>Combustible Liquid Placard</a:t>
            </a:r>
            <a:br>
              <a:rPr lang="en-AU" dirty="0"/>
            </a:br>
            <a:r>
              <a:rPr lang="en-AU" sz="2800" dirty="0">
                <a:solidFill>
                  <a:schemeClr val="bg1">
                    <a:lumMod val="50000"/>
                    <a:lumOff val="50000"/>
                  </a:schemeClr>
                </a:solidFill>
              </a:rPr>
              <a:t>(GHS: Flammable Liquid Category 4)</a:t>
            </a:r>
            <a:endParaRPr lang="en-AU" sz="4000" dirty="0">
              <a:solidFill>
                <a:schemeClr val="bg1">
                  <a:lumMod val="50000"/>
                  <a:lumOff val="50000"/>
                </a:schemeClr>
              </a:solidFill>
            </a:endParaRPr>
          </a:p>
        </p:txBody>
      </p:sp>
      <p:sp>
        <p:nvSpPr>
          <p:cNvPr id="6" name="Content Placeholder 5">
            <a:extLst>
              <a:ext uri="{FF2B5EF4-FFF2-40B4-BE49-F238E27FC236}">
                <a16:creationId xmlns:a16="http://schemas.microsoft.com/office/drawing/2014/main" id="{BB7E348F-8D9B-49CE-A9E5-B345C975012C}"/>
              </a:ext>
            </a:extLst>
          </p:cNvPr>
          <p:cNvSpPr>
            <a:spLocks noGrp="1"/>
          </p:cNvSpPr>
          <p:nvPr>
            <p:ph idx="1"/>
          </p:nvPr>
        </p:nvSpPr>
        <p:spPr>
          <a:xfrm>
            <a:off x="914400" y="4581128"/>
            <a:ext cx="7543800" cy="1362471"/>
          </a:xfrm>
        </p:spPr>
        <p:txBody>
          <a:bodyPr/>
          <a:lstStyle/>
          <a:p>
            <a:r>
              <a:rPr lang="en-GB" sz="2400" dirty="0"/>
              <a:t>Placard quantity is 10,000 litres</a:t>
            </a:r>
          </a:p>
          <a:p>
            <a:r>
              <a:rPr lang="en-GB" sz="2400" dirty="0"/>
              <a:t>Applies to diesel fuel storage (above-ground only)</a:t>
            </a:r>
          </a:p>
          <a:p>
            <a:endParaRPr lang="en-AU" sz="2400" dirty="0"/>
          </a:p>
        </p:txBody>
      </p:sp>
      <p:cxnSp>
        <p:nvCxnSpPr>
          <p:cNvPr id="7" name="Straight Arrow Connector 6">
            <a:extLst>
              <a:ext uri="{FF2B5EF4-FFF2-40B4-BE49-F238E27FC236}">
                <a16:creationId xmlns:a16="http://schemas.microsoft.com/office/drawing/2014/main" id="{230A33F4-F7C0-438A-B41D-EF2697F596F0}"/>
              </a:ext>
            </a:extLst>
          </p:cNvPr>
          <p:cNvCxnSpPr>
            <a:cxnSpLocks/>
          </p:cNvCxnSpPr>
          <p:nvPr/>
        </p:nvCxnSpPr>
        <p:spPr>
          <a:xfrm>
            <a:off x="7900126" y="3203375"/>
            <a:ext cx="4192" cy="39600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0C8DD8-6EB5-4CD9-A3F1-C1F33685983D}"/>
              </a:ext>
            </a:extLst>
          </p:cNvPr>
          <p:cNvSpPr txBox="1"/>
          <p:nvPr/>
        </p:nvSpPr>
        <p:spPr>
          <a:xfrm>
            <a:off x="1332000" y="3062604"/>
            <a:ext cx="6480000" cy="677108"/>
          </a:xfrm>
          <a:prstGeom prst="rect">
            <a:avLst/>
          </a:prstGeom>
          <a:solidFill>
            <a:schemeClr val="tx1"/>
          </a:solidFill>
          <a:ln w="19050">
            <a:solidFill>
              <a:schemeClr val="accent6">
                <a:lumMod val="50000"/>
                <a:lumOff val="50000"/>
              </a:schemeClr>
            </a:solidFill>
          </a:ln>
        </p:spPr>
        <p:txBody>
          <a:bodyPr wrap="square" lIns="0" tIns="0" rIns="0" bIns="0" rtlCol="0" anchor="ctr" anchorCtr="0">
            <a:spAutoFit/>
          </a:bodyPr>
          <a:lstStyle/>
          <a:p>
            <a:pPr algn="ctr"/>
            <a:r>
              <a:rPr lang="en-GB" sz="4400" b="1" dirty="0">
                <a:solidFill>
                  <a:schemeClr val="accent6"/>
                </a:solidFill>
                <a:latin typeface="+mj-lt"/>
                <a:cs typeface="Arial" panose="020B0604020202020204" pitchFamily="34" charset="0"/>
              </a:rPr>
              <a:t>COMBUSTIBLE LIQUID</a:t>
            </a:r>
            <a:endParaRPr lang="en-AU" sz="4400" b="1" dirty="0">
              <a:solidFill>
                <a:schemeClr val="accent6"/>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5FE259F6-4A81-4D7A-9AF5-B5845B0B2BE7}"/>
              </a:ext>
            </a:extLst>
          </p:cNvPr>
          <p:cNvSpPr txBox="1"/>
          <p:nvPr/>
        </p:nvSpPr>
        <p:spPr>
          <a:xfrm>
            <a:off x="7992443" y="3059798"/>
            <a:ext cx="1080120" cy="646331"/>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 Lettering</a:t>
            </a:r>
          </a:p>
        </p:txBody>
      </p:sp>
    </p:spTree>
    <p:extLst>
      <p:ext uri="{BB962C8B-B14F-4D97-AF65-F5344CB8AC3E}">
        <p14:creationId xmlns:p14="http://schemas.microsoft.com/office/powerpoint/2010/main" val="1892890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ED63C3-D845-40E2-A6BE-573154285C1E}"/>
              </a:ext>
            </a:extLst>
          </p:cNvPr>
          <p:cNvSpPr>
            <a:spLocks noGrp="1"/>
          </p:cNvSpPr>
          <p:nvPr>
            <p:ph type="title"/>
          </p:nvPr>
        </p:nvSpPr>
        <p:spPr>
          <a:xfrm>
            <a:off x="914400" y="260648"/>
            <a:ext cx="7543800" cy="1143000"/>
          </a:xfrm>
        </p:spPr>
        <p:txBody>
          <a:bodyPr/>
          <a:lstStyle/>
          <a:p>
            <a:r>
              <a:rPr lang="en-AU" dirty="0"/>
              <a:t>New Zealand Signage Format</a:t>
            </a:r>
          </a:p>
        </p:txBody>
      </p:sp>
      <p:pic>
        <p:nvPicPr>
          <p:cNvPr id="12" name="Picture 4" descr="C:\Documents and Settings\User\My Documents\My Pictures\AEBN Logo\AEBN_A_col-4.jpg">
            <a:extLst>
              <a:ext uri="{FF2B5EF4-FFF2-40B4-BE49-F238E27FC236}">
                <a16:creationId xmlns:a16="http://schemas.microsoft.com/office/drawing/2014/main" id="{6C435F04-40D1-4C0B-A978-B071614F52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C755590F-3738-4A3C-88DB-05F8DD0B6F09}"/>
              </a:ext>
            </a:extLst>
          </p:cNvPr>
          <p:cNvGrpSpPr/>
          <p:nvPr/>
        </p:nvGrpSpPr>
        <p:grpSpPr>
          <a:xfrm>
            <a:off x="914400" y="1403648"/>
            <a:ext cx="3384376" cy="4778859"/>
            <a:chOff x="2051720" y="1674477"/>
            <a:chExt cx="3384376" cy="4778859"/>
          </a:xfrm>
        </p:grpSpPr>
        <p:sp>
          <p:nvSpPr>
            <p:cNvPr id="11" name="Rectangle 10">
              <a:extLst>
                <a:ext uri="{FF2B5EF4-FFF2-40B4-BE49-F238E27FC236}">
                  <a16:creationId xmlns:a16="http://schemas.microsoft.com/office/drawing/2014/main" id="{6AF95CA3-6547-4CE6-8308-3554982948C1}"/>
                </a:ext>
              </a:extLst>
            </p:cNvPr>
            <p:cNvSpPr/>
            <p:nvPr/>
          </p:nvSpPr>
          <p:spPr>
            <a:xfrm>
              <a:off x="2051720" y="1674477"/>
              <a:ext cx="3375029" cy="4778859"/>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000">
                <a:solidFill>
                  <a:schemeClr val="accent6"/>
                </a:solidFill>
              </a:endParaRPr>
            </a:p>
          </p:txBody>
        </p:sp>
        <p:sp>
          <p:nvSpPr>
            <p:cNvPr id="13" name="Rectangle 12">
              <a:extLst>
                <a:ext uri="{FF2B5EF4-FFF2-40B4-BE49-F238E27FC236}">
                  <a16:creationId xmlns:a16="http://schemas.microsoft.com/office/drawing/2014/main" id="{6FD90F4E-8B56-4472-92FC-292EFAB37BD9}"/>
                </a:ext>
              </a:extLst>
            </p:cNvPr>
            <p:cNvSpPr/>
            <p:nvPr/>
          </p:nvSpPr>
          <p:spPr>
            <a:xfrm>
              <a:off x="2061067" y="1674477"/>
              <a:ext cx="3375029" cy="924685"/>
            </a:xfrm>
            <a:prstGeom prst="rect">
              <a:avLst/>
            </a:prstGeom>
            <a:solidFill>
              <a:srgbClr val="FFC0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800" b="1" dirty="0">
                  <a:solidFill>
                    <a:schemeClr val="accent6"/>
                  </a:solidFill>
                  <a:latin typeface="Arial" panose="020B0604020202020204" pitchFamily="34" charset="0"/>
                  <a:cs typeface="Arial" panose="020B0604020202020204" pitchFamily="34" charset="0"/>
                </a:rPr>
                <a:t>HAZCHEM</a:t>
              </a:r>
              <a:endParaRPr lang="en-AU" sz="6600" b="1" dirty="0">
                <a:solidFill>
                  <a:schemeClr val="accent6"/>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80325B4-12DF-425A-A73E-5C2FBCF341AB}"/>
                </a:ext>
              </a:extLst>
            </p:cNvPr>
            <p:cNvSpPr/>
            <p:nvPr/>
          </p:nvSpPr>
          <p:spPr>
            <a:xfrm>
              <a:off x="2061067" y="5528651"/>
              <a:ext cx="3375029" cy="924685"/>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100" b="1" dirty="0">
                  <a:solidFill>
                    <a:schemeClr val="accent6"/>
                  </a:solidFill>
                  <a:latin typeface="Arial" panose="020B0604020202020204" pitchFamily="34" charset="0"/>
                  <a:cs typeface="Arial" panose="020B0604020202020204" pitchFamily="34" charset="0"/>
                </a:rPr>
                <a:t>COMBUSTIBLE LIQUID</a:t>
              </a:r>
            </a:p>
            <a:p>
              <a:pPr algn="ctr"/>
              <a:r>
                <a:rPr lang="en-GB" sz="1100" b="1" dirty="0">
                  <a:solidFill>
                    <a:schemeClr val="accent6"/>
                  </a:solidFill>
                  <a:latin typeface="Arial" panose="020B0604020202020204" pitchFamily="34" charset="0"/>
                  <a:cs typeface="Arial" panose="020B0604020202020204" pitchFamily="34" charset="0"/>
                </a:rPr>
                <a:t>KEEP AWAY FROM IGNITION</a:t>
              </a:r>
            </a:p>
            <a:p>
              <a:pPr algn="ctr"/>
              <a:r>
                <a:rPr lang="en-GB" sz="1100" b="1" dirty="0">
                  <a:solidFill>
                    <a:schemeClr val="accent6"/>
                  </a:solidFill>
                  <a:latin typeface="Arial" panose="020B0604020202020204" pitchFamily="34" charset="0"/>
                  <a:cs typeface="Arial" panose="020B0604020202020204" pitchFamily="34" charset="0"/>
                </a:rPr>
                <a:t>SOURCES – NO SMOKING</a:t>
              </a:r>
            </a:p>
            <a:p>
              <a:pPr algn="ctr"/>
              <a:r>
                <a:rPr lang="en-GB" sz="1100" b="1" dirty="0">
                  <a:solidFill>
                    <a:schemeClr val="accent6"/>
                  </a:solidFill>
                  <a:latin typeface="Arial" panose="020B0604020202020204" pitchFamily="34" charset="0"/>
                  <a:cs typeface="Arial" panose="020B0604020202020204" pitchFamily="34" charset="0"/>
                </a:rPr>
                <a:t>TOXIC TO AQUATIC LIFE</a:t>
              </a:r>
            </a:p>
            <a:p>
              <a:pPr algn="ctr"/>
              <a:r>
                <a:rPr lang="en-GB" sz="1100" b="1" dirty="0">
                  <a:solidFill>
                    <a:schemeClr val="accent6"/>
                  </a:solidFill>
                  <a:latin typeface="Arial" panose="020B0604020202020204" pitchFamily="34" charset="0"/>
                  <a:cs typeface="Arial" panose="020B0604020202020204" pitchFamily="34" charset="0"/>
                </a:rPr>
                <a:t>CONTAIN SPILLS, PROTECT WATERWAYS</a:t>
              </a:r>
              <a:endParaRPr lang="en-AU" sz="1100" b="1" dirty="0">
                <a:solidFill>
                  <a:schemeClr val="accent6"/>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0F63483-324C-4F99-B22A-16C1B361AE60}"/>
                </a:ext>
              </a:extLst>
            </p:cNvPr>
            <p:cNvSpPr/>
            <p:nvPr/>
          </p:nvSpPr>
          <p:spPr>
            <a:xfrm>
              <a:off x="3607955" y="2599162"/>
              <a:ext cx="1828141" cy="2929489"/>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dirty="0">
                  <a:solidFill>
                    <a:schemeClr val="accent6"/>
                  </a:solidFill>
                  <a:latin typeface="Arial" panose="020B0604020202020204" pitchFamily="34" charset="0"/>
                  <a:cs typeface="Arial" panose="020B0604020202020204" pitchFamily="34" charset="0"/>
                </a:rPr>
                <a:t>IN CASE OF FIRE</a:t>
              </a:r>
            </a:p>
            <a:p>
              <a:pPr algn="ctr"/>
              <a:r>
                <a:rPr lang="en-GB" sz="1200" b="1" dirty="0">
                  <a:solidFill>
                    <a:schemeClr val="accent6"/>
                  </a:solidFill>
                  <a:latin typeface="Arial" panose="020B0604020202020204" pitchFamily="34" charset="0"/>
                  <a:cs typeface="Arial" panose="020B0604020202020204" pitchFamily="34" charset="0"/>
                </a:rPr>
                <a:t>CALL 111 – ASK</a:t>
              </a:r>
            </a:p>
            <a:p>
              <a:pPr algn="ctr"/>
              <a:r>
                <a:rPr lang="en-GB" sz="1200" b="1" dirty="0">
                  <a:solidFill>
                    <a:schemeClr val="accent6"/>
                  </a:solidFill>
                  <a:latin typeface="Arial" panose="020B0604020202020204" pitchFamily="34" charset="0"/>
                  <a:cs typeface="Arial" panose="020B0604020202020204" pitchFamily="34" charset="0"/>
                </a:rPr>
                <a:t>FOR FIRE</a:t>
              </a:r>
            </a:p>
            <a:p>
              <a:pPr algn="ctr"/>
              <a:r>
                <a:rPr lang="en-GB" sz="1200" b="1" dirty="0">
                  <a:solidFill>
                    <a:schemeClr val="accent6"/>
                  </a:solidFill>
                  <a:latin typeface="Arial" panose="020B0604020202020204" pitchFamily="34" charset="0"/>
                  <a:cs typeface="Arial" panose="020B0604020202020204" pitchFamily="34" charset="0"/>
                </a:rPr>
                <a:t>DEPARTMENT</a:t>
              </a:r>
            </a:p>
            <a:p>
              <a:pPr algn="ctr"/>
              <a:endParaRPr lang="en-AU" sz="1200" b="1" dirty="0">
                <a:solidFill>
                  <a:schemeClr val="accent6"/>
                </a:solidFill>
                <a:latin typeface="Arial" panose="020B0604020202020204" pitchFamily="34" charset="0"/>
                <a:cs typeface="Arial" panose="020B0604020202020204" pitchFamily="34" charset="0"/>
              </a:endParaRPr>
            </a:p>
            <a:p>
              <a:pPr algn="ctr"/>
              <a:r>
                <a:rPr lang="en-GB" sz="1200" b="1" dirty="0">
                  <a:solidFill>
                    <a:schemeClr val="accent6"/>
                  </a:solidFill>
                  <a:latin typeface="Arial" panose="020B0604020202020204" pitchFamily="34" charset="0"/>
                  <a:cs typeface="Arial" panose="020B0604020202020204" pitchFamily="34" charset="0"/>
                </a:rPr>
                <a:t>IN CASE OF</a:t>
              </a:r>
            </a:p>
            <a:p>
              <a:pPr algn="ctr"/>
              <a:r>
                <a:rPr lang="en-GB" sz="1200" b="1" dirty="0">
                  <a:solidFill>
                    <a:schemeClr val="accent6"/>
                  </a:solidFill>
                  <a:latin typeface="Arial" panose="020B0604020202020204" pitchFamily="34" charset="0"/>
                  <a:cs typeface="Arial" panose="020B0604020202020204" pitchFamily="34" charset="0"/>
                </a:rPr>
                <a:t>SPILL CALL</a:t>
              </a:r>
            </a:p>
            <a:p>
              <a:pPr algn="ctr"/>
              <a:r>
                <a:rPr lang="en-GB" sz="1200" b="1" dirty="0">
                  <a:solidFill>
                    <a:schemeClr val="accent6"/>
                  </a:solidFill>
                  <a:latin typeface="Arial" panose="020B0604020202020204" pitchFamily="34" charset="0"/>
                  <a:cs typeface="Arial" panose="020B0604020202020204" pitchFamily="34" charset="0"/>
                </a:rPr>
                <a:t>AUCKLAND</a:t>
              </a:r>
            </a:p>
            <a:p>
              <a:pPr algn="ctr"/>
              <a:r>
                <a:rPr lang="en-GB" sz="1200" b="1" dirty="0">
                  <a:solidFill>
                    <a:schemeClr val="accent6"/>
                  </a:solidFill>
                  <a:latin typeface="Arial" panose="020B0604020202020204" pitchFamily="34" charset="0"/>
                  <a:cs typeface="Arial" panose="020B0604020202020204" pitchFamily="34" charset="0"/>
                </a:rPr>
                <a:t>CITY COUNCIL</a:t>
              </a:r>
            </a:p>
            <a:p>
              <a:pPr algn="ctr"/>
              <a:r>
                <a:rPr lang="en-GB" sz="1200" b="1" dirty="0">
                  <a:solidFill>
                    <a:schemeClr val="accent6"/>
                  </a:solidFill>
                  <a:latin typeface="Arial" panose="020B0604020202020204" pitchFamily="34" charset="0"/>
                  <a:cs typeface="Arial" panose="020B0604020202020204" pitchFamily="34" charset="0"/>
                </a:rPr>
                <a:t>POLLUTION</a:t>
              </a:r>
            </a:p>
            <a:p>
              <a:pPr algn="ctr"/>
              <a:r>
                <a:rPr lang="en-GB" sz="1200" b="1" dirty="0">
                  <a:solidFill>
                    <a:schemeClr val="accent6"/>
                  </a:solidFill>
                  <a:latin typeface="Arial" panose="020B0604020202020204" pitchFamily="34" charset="0"/>
                  <a:cs typeface="Arial" panose="020B0604020202020204" pitchFamily="34" charset="0"/>
                </a:rPr>
                <a:t>HOTLINE</a:t>
              </a:r>
            </a:p>
            <a:p>
              <a:pPr algn="ctr"/>
              <a:r>
                <a:rPr lang="en-GB" sz="1200" b="1" dirty="0">
                  <a:solidFill>
                    <a:schemeClr val="accent6"/>
                  </a:solidFill>
                  <a:latin typeface="Arial" panose="020B0604020202020204" pitchFamily="34" charset="0"/>
                  <a:cs typeface="Arial" panose="020B0604020202020204" pitchFamily="34" charset="0"/>
                </a:rPr>
                <a:t>09 377 3107</a:t>
              </a:r>
              <a:endParaRPr lang="en-AU" sz="1200" b="1" dirty="0">
                <a:solidFill>
                  <a:schemeClr val="accent6"/>
                </a:solidFill>
                <a:latin typeface="Arial" panose="020B0604020202020204" pitchFamily="34" charset="0"/>
                <a:cs typeface="Arial" panose="020B0604020202020204" pitchFamily="34" charset="0"/>
              </a:endParaRPr>
            </a:p>
          </p:txBody>
        </p:sp>
        <p:pic>
          <p:nvPicPr>
            <p:cNvPr id="19" name="Picture 18" descr="A close up of a sign&#10;&#10;Description generated with very high confidence">
              <a:extLst>
                <a:ext uri="{FF2B5EF4-FFF2-40B4-BE49-F238E27FC236}">
                  <a16:creationId xmlns:a16="http://schemas.microsoft.com/office/drawing/2014/main" id="{28CF4DF8-89C9-4D5A-B39A-1AF27BE57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1880" y="2752291"/>
              <a:ext cx="1260000" cy="1260000"/>
            </a:xfrm>
            <a:prstGeom prst="rect">
              <a:avLst/>
            </a:prstGeom>
            <a:ln w="57150">
              <a:noFill/>
            </a:ln>
          </p:spPr>
        </p:pic>
        <p:pic>
          <p:nvPicPr>
            <p:cNvPr id="3" name="Picture 2">
              <a:extLst>
                <a:ext uri="{FF2B5EF4-FFF2-40B4-BE49-F238E27FC236}">
                  <a16:creationId xmlns:a16="http://schemas.microsoft.com/office/drawing/2014/main" id="{1645CD75-E0F5-4036-814B-F59DB056C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880" y="4063906"/>
              <a:ext cx="1260000" cy="1260000"/>
            </a:xfrm>
            <a:prstGeom prst="rect">
              <a:avLst/>
            </a:prstGeom>
          </p:spPr>
        </p:pic>
      </p:grpSp>
      <p:sp>
        <p:nvSpPr>
          <p:cNvPr id="7" name="Rectangle 6">
            <a:extLst>
              <a:ext uri="{FF2B5EF4-FFF2-40B4-BE49-F238E27FC236}">
                <a16:creationId xmlns:a16="http://schemas.microsoft.com/office/drawing/2014/main" id="{661A2095-9F21-4A92-8292-6AD7E0878FC3}"/>
              </a:ext>
            </a:extLst>
          </p:cNvPr>
          <p:cNvSpPr/>
          <p:nvPr/>
        </p:nvSpPr>
        <p:spPr>
          <a:xfrm>
            <a:off x="914588" y="6286713"/>
            <a:ext cx="3384000" cy="310639"/>
          </a:xfrm>
          <a:prstGeom prst="rect">
            <a:avLst/>
          </a:prstGeom>
          <a:solidFill>
            <a:schemeClr val="tx1"/>
          </a:solidFill>
          <a:ln w="57150">
            <a:solidFill>
              <a:schemeClr val="accent6"/>
            </a:solidFill>
          </a:ln>
        </p:spPr>
        <p:txBody>
          <a:bodyPr wrap="square">
            <a:spAutoFit/>
          </a:bodyPr>
          <a:lstStyle/>
          <a:p>
            <a:pPr algn="ctr">
              <a:spcBef>
                <a:spcPct val="20000"/>
              </a:spcBef>
            </a:pPr>
            <a:r>
              <a:rPr lang="en-GB" sz="1400" b="1" dirty="0">
                <a:solidFill>
                  <a:schemeClr val="accent6"/>
                </a:solidFill>
                <a:latin typeface="Arial" charset="0"/>
              </a:rPr>
              <a:t>&gt;10,000L BULK DIESEL</a:t>
            </a:r>
            <a:endParaRPr lang="en-AU" sz="1400" b="1" dirty="0">
              <a:solidFill>
                <a:schemeClr val="accent6"/>
              </a:solidFill>
              <a:latin typeface="Arial" charset="0"/>
            </a:endParaRPr>
          </a:p>
        </p:txBody>
      </p:sp>
      <p:grpSp>
        <p:nvGrpSpPr>
          <p:cNvPr id="8" name="Group 7">
            <a:extLst>
              <a:ext uri="{FF2B5EF4-FFF2-40B4-BE49-F238E27FC236}">
                <a16:creationId xmlns:a16="http://schemas.microsoft.com/office/drawing/2014/main" id="{56C7FD0B-FD43-4F5F-9CBF-2E918087281B}"/>
              </a:ext>
            </a:extLst>
          </p:cNvPr>
          <p:cNvGrpSpPr/>
          <p:nvPr/>
        </p:nvGrpSpPr>
        <p:grpSpPr>
          <a:xfrm>
            <a:off x="5073824" y="1403648"/>
            <a:ext cx="3384376" cy="4018567"/>
            <a:chOff x="5461348" y="1487246"/>
            <a:chExt cx="3384376" cy="4018567"/>
          </a:xfrm>
        </p:grpSpPr>
        <p:sp>
          <p:nvSpPr>
            <p:cNvPr id="20" name="Rectangle 19">
              <a:extLst>
                <a:ext uri="{FF2B5EF4-FFF2-40B4-BE49-F238E27FC236}">
                  <a16:creationId xmlns:a16="http://schemas.microsoft.com/office/drawing/2014/main" id="{6D88DFD4-66B8-4F04-ABAE-1A7C6674044E}"/>
                </a:ext>
              </a:extLst>
            </p:cNvPr>
            <p:cNvSpPr/>
            <p:nvPr/>
          </p:nvSpPr>
          <p:spPr>
            <a:xfrm>
              <a:off x="5461348" y="1487246"/>
              <a:ext cx="3375029" cy="4018567"/>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000">
                <a:solidFill>
                  <a:schemeClr val="accent6"/>
                </a:solidFill>
              </a:endParaRPr>
            </a:p>
          </p:txBody>
        </p:sp>
        <p:sp>
          <p:nvSpPr>
            <p:cNvPr id="21" name="Rectangle 20">
              <a:extLst>
                <a:ext uri="{FF2B5EF4-FFF2-40B4-BE49-F238E27FC236}">
                  <a16:creationId xmlns:a16="http://schemas.microsoft.com/office/drawing/2014/main" id="{C881E380-16B9-4671-9B4D-7FC54613C35B}"/>
                </a:ext>
              </a:extLst>
            </p:cNvPr>
            <p:cNvSpPr/>
            <p:nvPr/>
          </p:nvSpPr>
          <p:spPr>
            <a:xfrm>
              <a:off x="5470695" y="1487246"/>
              <a:ext cx="3375029" cy="924685"/>
            </a:xfrm>
            <a:prstGeom prst="rect">
              <a:avLst/>
            </a:prstGeom>
            <a:solidFill>
              <a:srgbClr val="FFC0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800" b="1" dirty="0">
                  <a:solidFill>
                    <a:schemeClr val="accent6"/>
                  </a:solidFill>
                  <a:latin typeface="Arial" panose="020B0604020202020204" pitchFamily="34" charset="0"/>
                  <a:cs typeface="Arial" panose="020B0604020202020204" pitchFamily="34" charset="0"/>
                </a:rPr>
                <a:t>HAZCHEM</a:t>
              </a:r>
              <a:endParaRPr lang="en-AU" sz="6600" b="1" dirty="0">
                <a:solidFill>
                  <a:schemeClr val="accent6"/>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537A53BC-5BA4-47E6-9B01-1220465E3599}"/>
                </a:ext>
              </a:extLst>
            </p:cNvPr>
            <p:cNvSpPr/>
            <p:nvPr/>
          </p:nvSpPr>
          <p:spPr>
            <a:xfrm>
              <a:off x="5470695" y="4581128"/>
              <a:ext cx="3375029" cy="924685"/>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100" b="1" dirty="0">
                  <a:solidFill>
                    <a:schemeClr val="accent6"/>
                  </a:solidFill>
                  <a:latin typeface="Arial" panose="020B0604020202020204" pitchFamily="34" charset="0"/>
                  <a:cs typeface="Arial" panose="020B0604020202020204" pitchFamily="34" charset="0"/>
                </a:rPr>
                <a:t>TOXIC TO AQUATIC LIFE</a:t>
              </a:r>
            </a:p>
            <a:p>
              <a:pPr algn="ctr"/>
              <a:r>
                <a:rPr lang="en-GB" sz="1100" b="1" dirty="0">
                  <a:solidFill>
                    <a:schemeClr val="accent6"/>
                  </a:solidFill>
                  <a:latin typeface="Arial" panose="020B0604020202020204" pitchFamily="34" charset="0"/>
                  <a:cs typeface="Arial" panose="020B0604020202020204" pitchFamily="34" charset="0"/>
                </a:rPr>
                <a:t>CONTAIN SPILLS, PROTECT WATERWAYS</a:t>
              </a:r>
              <a:endParaRPr lang="en-AU" sz="1100" b="1" dirty="0">
                <a:solidFill>
                  <a:schemeClr val="accent6"/>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6368EF3-EF23-4BAC-829A-E0D41F445E96}"/>
                </a:ext>
              </a:extLst>
            </p:cNvPr>
            <p:cNvSpPr/>
            <p:nvPr/>
          </p:nvSpPr>
          <p:spPr>
            <a:xfrm>
              <a:off x="7017583" y="2411931"/>
              <a:ext cx="1828141" cy="2169197"/>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r>
                <a:rPr lang="en-GB" sz="1400" b="1" dirty="0">
                  <a:solidFill>
                    <a:schemeClr val="accent6"/>
                  </a:solidFill>
                  <a:latin typeface="Arial" panose="020B0604020202020204" pitchFamily="34" charset="0"/>
                  <a:cs typeface="Arial" panose="020B0604020202020204" pitchFamily="34" charset="0"/>
                </a:rPr>
                <a:t>IN EMERGENCY DIAL 111, FIRE, POLICE OR AMBULANCE</a:t>
              </a:r>
            </a:p>
            <a:p>
              <a:pPr algn="ctr">
                <a:spcAft>
                  <a:spcPts val="600"/>
                </a:spcAft>
              </a:pPr>
              <a:r>
                <a:rPr lang="en-GB" sz="1400" b="1" dirty="0">
                  <a:solidFill>
                    <a:schemeClr val="accent6"/>
                  </a:solidFill>
                  <a:latin typeface="Arial" panose="020B0604020202020204" pitchFamily="34" charset="0"/>
                  <a:cs typeface="Arial" panose="020B0604020202020204" pitchFamily="34" charset="0"/>
                </a:rPr>
                <a:t>For urgent medical advice: National Poisons Centre Dial 0800 POISON (0800 764 766)</a:t>
              </a:r>
              <a:endParaRPr lang="en-AU" sz="1400" b="1" dirty="0">
                <a:solidFill>
                  <a:schemeClr val="accent6"/>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9FCA2B5-088A-47BA-8E2C-B915BD14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508" y="2866529"/>
              <a:ext cx="1260000" cy="1260000"/>
            </a:xfrm>
            <a:prstGeom prst="rect">
              <a:avLst/>
            </a:prstGeom>
          </p:spPr>
        </p:pic>
      </p:grpSp>
      <p:sp>
        <p:nvSpPr>
          <p:cNvPr id="27" name="Rectangle 26">
            <a:extLst>
              <a:ext uri="{FF2B5EF4-FFF2-40B4-BE49-F238E27FC236}">
                <a16:creationId xmlns:a16="http://schemas.microsoft.com/office/drawing/2014/main" id="{3B603B91-1B5A-41DC-95F5-1A9CC1A741A4}"/>
              </a:ext>
            </a:extLst>
          </p:cNvPr>
          <p:cNvSpPr/>
          <p:nvPr/>
        </p:nvSpPr>
        <p:spPr>
          <a:xfrm>
            <a:off x="5074012" y="5545147"/>
            <a:ext cx="3384000" cy="307777"/>
          </a:xfrm>
          <a:prstGeom prst="rect">
            <a:avLst/>
          </a:prstGeom>
          <a:solidFill>
            <a:schemeClr val="tx1"/>
          </a:solidFill>
          <a:ln w="57150">
            <a:solidFill>
              <a:schemeClr val="accent6"/>
            </a:solidFill>
          </a:ln>
        </p:spPr>
        <p:txBody>
          <a:bodyPr wrap="square">
            <a:spAutoFit/>
          </a:bodyPr>
          <a:lstStyle/>
          <a:p>
            <a:pPr algn="ctr">
              <a:spcBef>
                <a:spcPct val="20000"/>
              </a:spcBef>
            </a:pPr>
            <a:r>
              <a:rPr lang="en-GB" sz="1400" b="1" dirty="0">
                <a:solidFill>
                  <a:schemeClr val="accent6"/>
                </a:solidFill>
                <a:latin typeface="Arial" charset="0"/>
              </a:rPr>
              <a:t>1,000L - &lt;10,000L BULK DIESEL</a:t>
            </a:r>
            <a:endParaRPr lang="en-AU" sz="1400" b="1" dirty="0">
              <a:solidFill>
                <a:schemeClr val="accent6"/>
              </a:solidFill>
              <a:latin typeface="Arial" charset="0"/>
            </a:endParaRPr>
          </a:p>
        </p:txBody>
      </p:sp>
      <p:pic>
        <p:nvPicPr>
          <p:cNvPr id="24" name="Picture 23" descr="Icon&#10;&#10;Description automatically generated">
            <a:extLst>
              <a:ext uri="{FF2B5EF4-FFF2-40B4-BE49-F238E27FC236}">
                <a16:creationId xmlns:a16="http://schemas.microsoft.com/office/drawing/2014/main" id="{51522F15-A355-48E5-A875-93D65FB46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765" y="5832353"/>
            <a:ext cx="1178812" cy="908720"/>
          </a:xfrm>
          <a:prstGeom prst="rect">
            <a:avLst/>
          </a:prstGeom>
        </p:spPr>
      </p:pic>
    </p:spTree>
    <p:extLst>
      <p:ext uri="{BB962C8B-B14F-4D97-AF65-F5344CB8AC3E}">
        <p14:creationId xmlns:p14="http://schemas.microsoft.com/office/powerpoint/2010/main" val="3100645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offee clip art free clipart images 4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41000" y="1269000"/>
            <a:ext cx="4262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84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bg1">
                    <a:lumMod val="50000"/>
                    <a:lumOff val="50000"/>
                  </a:schemeClr>
                </a:solidFill>
              </a:rPr>
              <a:t>Road and Rail Transport</a:t>
            </a:r>
          </a:p>
        </p:txBody>
      </p:sp>
      <p:sp>
        <p:nvSpPr>
          <p:cNvPr id="4" name="Content Placeholder 3"/>
          <p:cNvSpPr>
            <a:spLocks noGrp="1"/>
          </p:cNvSpPr>
          <p:nvPr>
            <p:ph idx="1"/>
          </p:nvPr>
        </p:nvSpPr>
        <p:spPr>
          <a:xfrm>
            <a:off x="914400" y="1752600"/>
            <a:ext cx="7543800" cy="4191000"/>
          </a:xfrm>
        </p:spPr>
        <p:txBody>
          <a:bodyPr/>
          <a:lstStyle/>
          <a:p>
            <a:r>
              <a:rPr lang="en-AU" dirty="0"/>
              <a:t>Packaging</a:t>
            </a:r>
          </a:p>
          <a:p>
            <a:r>
              <a:rPr lang="en-AU" dirty="0"/>
              <a:t>Placard loads</a:t>
            </a:r>
          </a:p>
          <a:p>
            <a:r>
              <a:rPr lang="en-AU" dirty="0"/>
              <a:t>EIPs</a:t>
            </a:r>
          </a:p>
          <a:p>
            <a:r>
              <a:rPr lang="en-AU" dirty="0"/>
              <a:t>Limited and Excepted Quantities</a:t>
            </a:r>
          </a:p>
          <a:p>
            <a:r>
              <a:rPr lang="en-AU" dirty="0"/>
              <a:t>Shipping documentation</a:t>
            </a:r>
          </a:p>
          <a:p>
            <a:r>
              <a:rPr lang="en-AU" dirty="0"/>
              <a:t>Bulk transfer</a:t>
            </a:r>
          </a:p>
        </p:txBody>
      </p:sp>
      <p:pic>
        <p:nvPicPr>
          <p:cNvPr id="5" name="Picture 4" descr="C:\Documents and Settings\User\My Documents\My Pictures\AEBN Logo\AEBN_A_col-4.jpg">
            <a:extLst>
              <a:ext uri="{FF2B5EF4-FFF2-40B4-BE49-F238E27FC236}">
                <a16:creationId xmlns:a16="http://schemas.microsoft.com/office/drawing/2014/main" id="{E984A864-9159-4A52-95AE-86194E2D39C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254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469D-2A74-4279-8C86-2C02F02160FF}"/>
              </a:ext>
            </a:extLst>
          </p:cNvPr>
          <p:cNvSpPr>
            <a:spLocks noGrp="1"/>
          </p:cNvSpPr>
          <p:nvPr>
            <p:ph type="title"/>
          </p:nvPr>
        </p:nvSpPr>
        <p:spPr/>
        <p:txBody>
          <a:bodyPr/>
          <a:lstStyle/>
          <a:p>
            <a:r>
              <a:rPr lang="en-GB" sz="4000" dirty="0">
                <a:solidFill>
                  <a:schemeClr val="bg1">
                    <a:lumMod val="50000"/>
                    <a:lumOff val="50000"/>
                  </a:schemeClr>
                </a:solidFill>
              </a:rPr>
              <a:t>ADG uses container based approach</a:t>
            </a:r>
            <a:endParaRPr lang="en-AU" sz="4000" dirty="0">
              <a:solidFill>
                <a:schemeClr val="bg1">
                  <a:lumMod val="50000"/>
                  <a:lumOff val="50000"/>
                </a:schemeClr>
              </a:solidFill>
            </a:endParaRPr>
          </a:p>
        </p:txBody>
      </p:sp>
      <p:sp>
        <p:nvSpPr>
          <p:cNvPr id="3" name="Content Placeholder 2">
            <a:extLst>
              <a:ext uri="{FF2B5EF4-FFF2-40B4-BE49-F238E27FC236}">
                <a16:creationId xmlns:a16="http://schemas.microsoft.com/office/drawing/2014/main" id="{607E0E8F-0E2A-4DA4-8578-886D9F59003C}"/>
              </a:ext>
            </a:extLst>
          </p:cNvPr>
          <p:cNvSpPr>
            <a:spLocks noGrp="1"/>
          </p:cNvSpPr>
          <p:nvPr>
            <p:ph sz="half" idx="1"/>
          </p:nvPr>
        </p:nvSpPr>
        <p:spPr>
          <a:xfrm>
            <a:off x="457200" y="1855365"/>
            <a:ext cx="4038600" cy="4525963"/>
          </a:xfrm>
        </p:spPr>
        <p:txBody>
          <a:bodyPr/>
          <a:lstStyle/>
          <a:p>
            <a:r>
              <a:rPr lang="en-GB" sz="2400" dirty="0"/>
              <a:t>Large </a:t>
            </a:r>
            <a:r>
              <a:rPr lang="en-GB" sz="2400" dirty="0" err="1"/>
              <a:t>packagings</a:t>
            </a:r>
            <a:endParaRPr lang="en-GB" sz="2400" dirty="0"/>
          </a:p>
          <a:p>
            <a:pPr lvl="1"/>
            <a:r>
              <a:rPr lang="en-GB" sz="2000" dirty="0"/>
              <a:t>Capacity </a:t>
            </a:r>
            <a:r>
              <a:rPr lang="en-AU" sz="2000" dirty="0"/>
              <a:t>≤3 </a:t>
            </a:r>
            <a:r>
              <a:rPr lang="en-GB" sz="2000" dirty="0"/>
              <a:t>m</a:t>
            </a:r>
            <a:r>
              <a:rPr lang="en-GB" sz="2000" baseline="30000" dirty="0"/>
              <a:t>3</a:t>
            </a:r>
            <a:r>
              <a:rPr lang="en-GB" sz="2000" dirty="0"/>
              <a:t>, containing </a:t>
            </a:r>
          </a:p>
          <a:p>
            <a:pPr marL="1074738" lvl="2" indent="-400050">
              <a:buFont typeface="+mj-lt"/>
              <a:buAutoNum type="romanLcPeriod"/>
            </a:pPr>
            <a:r>
              <a:rPr lang="en-GB" sz="1800" dirty="0"/>
              <a:t>articles or inner packaging with net mass &gt;400 kg, or</a:t>
            </a:r>
          </a:p>
          <a:p>
            <a:pPr marL="1074738" lvl="2" indent="-400050">
              <a:buFont typeface="+mj-lt"/>
              <a:buAutoNum type="romanLcPeriod"/>
            </a:pPr>
            <a:r>
              <a:rPr lang="en-GB" sz="1800" dirty="0"/>
              <a:t>total capacities &gt;450 L</a:t>
            </a:r>
          </a:p>
          <a:p>
            <a:r>
              <a:rPr lang="en-GB" sz="2400" dirty="0"/>
              <a:t>Bulk containers (solids, &gt;1 m</a:t>
            </a:r>
            <a:r>
              <a:rPr lang="en-GB" sz="2400" baseline="30000" dirty="0"/>
              <a:t>3</a:t>
            </a:r>
            <a:r>
              <a:rPr lang="en-GB" sz="2400" dirty="0"/>
              <a:t> capacity)</a:t>
            </a:r>
          </a:p>
          <a:p>
            <a:r>
              <a:rPr lang="en-GB" sz="2400" dirty="0"/>
              <a:t>Portable tanks (&gt;450 L)</a:t>
            </a:r>
          </a:p>
        </p:txBody>
      </p:sp>
      <p:sp>
        <p:nvSpPr>
          <p:cNvPr id="5" name="Content Placeholder 4">
            <a:extLst>
              <a:ext uri="{FF2B5EF4-FFF2-40B4-BE49-F238E27FC236}">
                <a16:creationId xmlns:a16="http://schemas.microsoft.com/office/drawing/2014/main" id="{CC8BAACE-74D4-4B72-8989-737F10E52538}"/>
              </a:ext>
            </a:extLst>
          </p:cNvPr>
          <p:cNvSpPr>
            <a:spLocks noGrp="1"/>
          </p:cNvSpPr>
          <p:nvPr>
            <p:ph sz="half" idx="2"/>
          </p:nvPr>
        </p:nvSpPr>
        <p:spPr>
          <a:xfrm>
            <a:off x="4648200" y="1855365"/>
            <a:ext cx="4038600" cy="4525963"/>
          </a:xfrm>
        </p:spPr>
        <p:txBody>
          <a:bodyPr/>
          <a:lstStyle/>
          <a:p>
            <a:r>
              <a:rPr lang="en-GB" sz="2400" dirty="0"/>
              <a:t>IBCs (</a:t>
            </a:r>
            <a:r>
              <a:rPr lang="en-AU" sz="2400" dirty="0"/>
              <a:t>Intermediate Bulk Containers</a:t>
            </a:r>
            <a:r>
              <a:rPr lang="en-GB" sz="2400" dirty="0"/>
              <a:t>, </a:t>
            </a:r>
            <a:r>
              <a:rPr lang="en-AU" sz="2400" dirty="0"/>
              <a:t>≤3,000 L)</a:t>
            </a:r>
          </a:p>
          <a:p>
            <a:r>
              <a:rPr lang="en-GB" sz="2400" dirty="0"/>
              <a:t>Tank vehicles</a:t>
            </a:r>
          </a:p>
          <a:p>
            <a:r>
              <a:rPr lang="en-GB" sz="2400" dirty="0"/>
              <a:t>Multiple element gas containers (MEGCs)</a:t>
            </a:r>
          </a:p>
          <a:p>
            <a:r>
              <a:rPr lang="en-GB" sz="2400" dirty="0"/>
              <a:t>Gas cylinders</a:t>
            </a:r>
          </a:p>
          <a:p>
            <a:r>
              <a:rPr lang="en-GB" sz="2400" dirty="0"/>
              <a:t>Pressure drums</a:t>
            </a:r>
          </a:p>
        </p:txBody>
      </p:sp>
    </p:spTree>
    <p:extLst>
      <p:ext uri="{BB962C8B-B14F-4D97-AF65-F5344CB8AC3E}">
        <p14:creationId xmlns:p14="http://schemas.microsoft.com/office/powerpoint/2010/main" val="109055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par>
                          <p:cTn id="35" fill="hold">
                            <p:stCondLst>
                              <p:cond delay="500"/>
                            </p:stCondLst>
                            <p:childTnLst>
                              <p:par>
                                <p:cTn id="36" presetID="10" presetClass="entr" presetSubtype="0" fill="hold" grpId="0" nodeType="afterEffect">
                                  <p:stCondLst>
                                    <p:cond delay="50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500"/>
                                        <p:tgtEl>
                                          <p:spTgt spid="5">
                                            <p:txEl>
                                              <p:pRg st="1" end="1"/>
                                            </p:txEl>
                                          </p:spTgt>
                                        </p:tgtEl>
                                      </p:cBhvr>
                                    </p:animEffect>
                                  </p:childTnLst>
                                </p:cTn>
                              </p:par>
                            </p:childTnLst>
                          </p:cTn>
                        </p:par>
                        <p:par>
                          <p:cTn id="39" fill="hold">
                            <p:stCondLst>
                              <p:cond delay="1500"/>
                            </p:stCondLst>
                            <p:childTnLst>
                              <p:par>
                                <p:cTn id="40" presetID="10" presetClass="entr" presetSubtype="0" fill="hold" grpId="0" nodeType="afterEffect">
                                  <p:stCondLst>
                                    <p:cond delay="50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par>
                          <p:cTn id="43" fill="hold">
                            <p:stCondLst>
                              <p:cond delay="2500"/>
                            </p:stCondLst>
                            <p:childTnLst>
                              <p:par>
                                <p:cTn id="44" presetID="10" presetClass="entr" presetSubtype="0" fill="hold" grpId="0" nodeType="afterEffect">
                                  <p:stCondLst>
                                    <p:cond delay="50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500"/>
                                        <p:tgtEl>
                                          <p:spTgt spid="5">
                                            <p:txEl>
                                              <p:pRg st="3" end="3"/>
                                            </p:txEl>
                                          </p:spTgt>
                                        </p:tgtEl>
                                      </p:cBhvr>
                                    </p:animEffect>
                                  </p:childTnLst>
                                </p:cTn>
                              </p:par>
                            </p:childTnLst>
                          </p:cTn>
                        </p:par>
                        <p:par>
                          <p:cTn id="47" fill="hold">
                            <p:stCondLst>
                              <p:cond delay="3500"/>
                            </p:stCondLst>
                            <p:childTnLst>
                              <p:par>
                                <p:cTn id="48" presetID="10" presetClass="entr" presetSubtype="0" fill="hold" grpId="0" nodeType="afterEffect">
                                  <p:stCondLst>
                                    <p:cond delay="50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DC101-17FD-478D-A5B0-8C42265DA8BE}"/>
              </a:ext>
            </a:extLst>
          </p:cNvPr>
          <p:cNvSpPr>
            <a:spLocks noGrp="1"/>
          </p:cNvSpPr>
          <p:nvPr>
            <p:ph type="title"/>
          </p:nvPr>
        </p:nvSpPr>
        <p:spPr/>
        <p:txBody>
          <a:bodyPr/>
          <a:lstStyle/>
          <a:p>
            <a:r>
              <a:rPr lang="en-AU" dirty="0"/>
              <a:t>MEGCs</a:t>
            </a:r>
          </a:p>
        </p:txBody>
      </p:sp>
      <p:pic>
        <p:nvPicPr>
          <p:cNvPr id="8" name="Picture 7" descr="A picture containing text, bottle&#10;&#10;Description automatically generated">
            <a:extLst>
              <a:ext uri="{FF2B5EF4-FFF2-40B4-BE49-F238E27FC236}">
                <a16:creationId xmlns:a16="http://schemas.microsoft.com/office/drawing/2014/main" id="{CA451EF1-E5C9-4FF1-9EC8-11EE480150EE}"/>
              </a:ext>
            </a:extLst>
          </p:cNvPr>
          <p:cNvPicPr>
            <a:picLocks noChangeAspect="1"/>
          </p:cNvPicPr>
          <p:nvPr/>
        </p:nvPicPr>
        <p:blipFill rotWithShape="1">
          <a:blip r:embed="rId2">
            <a:extLst>
              <a:ext uri="{28A0092B-C50C-407E-A947-70E740481C1C}">
                <a14:useLocalDpi xmlns:a14="http://schemas.microsoft.com/office/drawing/2010/main" val="0"/>
              </a:ext>
            </a:extLst>
          </a:blip>
          <a:srcRect l="9621" t="2749" r="9091"/>
          <a:stretch/>
        </p:blipFill>
        <p:spPr>
          <a:xfrm>
            <a:off x="5354444" y="2348880"/>
            <a:ext cx="3476000" cy="4158630"/>
          </a:xfrm>
          <a:prstGeom prst="rect">
            <a:avLst/>
          </a:prstGeom>
        </p:spPr>
      </p:pic>
      <p:pic>
        <p:nvPicPr>
          <p:cNvPr id="11" name="Content Placeholder 10" descr="A picture containing sky, red, outdoor, outdoor object&#10;&#10;Description automatically generated">
            <a:extLst>
              <a:ext uri="{FF2B5EF4-FFF2-40B4-BE49-F238E27FC236}">
                <a16:creationId xmlns:a16="http://schemas.microsoft.com/office/drawing/2014/main" id="{3C97472B-939D-4ED8-9571-F58959A42C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644" y="1752600"/>
            <a:ext cx="4876800" cy="3657600"/>
          </a:xfrm>
        </p:spPr>
      </p:pic>
    </p:spTree>
    <p:extLst>
      <p:ext uri="{BB962C8B-B14F-4D97-AF65-F5344CB8AC3E}">
        <p14:creationId xmlns:p14="http://schemas.microsoft.com/office/powerpoint/2010/main" val="2444979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609600"/>
            <a:ext cx="7772400" cy="830263"/>
          </a:xfrm>
        </p:spPr>
        <p:txBody>
          <a:bodyPr/>
          <a:lstStyle/>
          <a:p>
            <a:pPr>
              <a:defRPr/>
            </a:pPr>
            <a:r>
              <a:rPr lang="en-US" sz="4000" dirty="0">
                <a:solidFill>
                  <a:schemeClr val="bg1">
                    <a:lumMod val="50000"/>
                    <a:lumOff val="50000"/>
                  </a:schemeClr>
                </a:solidFill>
              </a:rPr>
              <a:t>Aggregate Quantity</a:t>
            </a:r>
            <a:endParaRPr lang="en-AU" sz="4000" dirty="0">
              <a:solidFill>
                <a:schemeClr val="bg1">
                  <a:lumMod val="50000"/>
                  <a:lumOff val="50000"/>
                </a:schemeClr>
              </a:solidFill>
            </a:endParaRPr>
          </a:p>
        </p:txBody>
      </p:sp>
      <p:sp>
        <p:nvSpPr>
          <p:cNvPr id="39939" name="Rectangle 3"/>
          <p:cNvSpPr>
            <a:spLocks noGrp="1" noChangeArrowheads="1"/>
          </p:cNvSpPr>
          <p:nvPr>
            <p:ph type="body" idx="1"/>
          </p:nvPr>
        </p:nvSpPr>
        <p:spPr>
          <a:xfrm>
            <a:off x="642938" y="1714500"/>
            <a:ext cx="8105526" cy="3657600"/>
          </a:xfrm>
        </p:spPr>
        <p:txBody>
          <a:bodyPr/>
          <a:lstStyle/>
          <a:p>
            <a:pPr eaLnBrk="1" hangingPunct="1">
              <a:lnSpc>
                <a:spcPct val="90000"/>
              </a:lnSpc>
            </a:pPr>
            <a:r>
              <a:rPr lang="en-US" altLang="en-US" sz="2800" dirty="0"/>
              <a:t>The total of</a:t>
            </a:r>
          </a:p>
          <a:p>
            <a:pPr marL="914400" lvl="1" indent="-457200">
              <a:buFont typeface="+mj-lt"/>
              <a:buAutoNum type="alphaLcParenR"/>
            </a:pPr>
            <a:r>
              <a:rPr lang="en-AU" sz="2400" dirty="0"/>
              <a:t>the number of kilograms of: </a:t>
            </a:r>
          </a:p>
          <a:p>
            <a:pPr marL="1428750" lvl="2" indent="-514350">
              <a:buFont typeface="+mj-lt"/>
              <a:buAutoNum type="romanLcPeriod"/>
            </a:pPr>
            <a:r>
              <a:rPr lang="en-AU" sz="2000" dirty="0"/>
              <a:t>solid dangerous goods; and </a:t>
            </a:r>
          </a:p>
          <a:p>
            <a:pPr marL="1428750" lvl="2" indent="-514350">
              <a:buFont typeface="+mj-lt"/>
              <a:buAutoNum type="romanLcPeriod"/>
            </a:pPr>
            <a:r>
              <a:rPr lang="en-AU" sz="2000" dirty="0"/>
              <a:t>articles (including aerosols); and </a:t>
            </a:r>
          </a:p>
          <a:p>
            <a:pPr marL="914400" lvl="1" indent="-457200">
              <a:buFont typeface="+mj-lt"/>
              <a:buAutoNum type="alphaLcParenR"/>
            </a:pPr>
            <a:r>
              <a:rPr lang="en-AU" sz="2400" dirty="0"/>
              <a:t>the number of litres or kilograms, whichever is used in the transport documentation to describe the goods, of liquid dangerous goods; and </a:t>
            </a:r>
          </a:p>
          <a:p>
            <a:pPr marL="914400" lvl="1" indent="-457200">
              <a:buFont typeface="+mj-lt"/>
              <a:buAutoNum type="alphaLcParenR"/>
            </a:pPr>
            <a:r>
              <a:rPr lang="en-AU" sz="2400" dirty="0"/>
              <a:t>the total capacity in litres of receptacles containing dangerous goods of Class 2 (except aerosols).</a:t>
            </a:r>
            <a:endParaRPr lang="en-AU" altLang="en-US" sz="2400" dirty="0"/>
          </a:p>
        </p:txBody>
      </p:sp>
      <p:pic>
        <p:nvPicPr>
          <p:cNvPr id="3994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0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up)">
                                      <p:cBhvr>
                                        <p:cTn id="7" dur="1000"/>
                                        <p:tgtEl>
                                          <p:spTgt spid="39939">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animEffect transition="in" filter="wipe(up)">
                                      <p:cBhvr>
                                        <p:cTn id="11" dur="1000"/>
                                        <p:tgtEl>
                                          <p:spTgt spid="39939">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animEffect transition="in" filter="wipe(up)">
                                      <p:cBhvr>
                                        <p:cTn id="15" dur="1000"/>
                                        <p:tgtEl>
                                          <p:spTgt spid="39939">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animEffect transition="in" filter="wipe(up)">
                                      <p:cBhvr>
                                        <p:cTn id="19" dur="1000"/>
                                        <p:tgtEl>
                                          <p:spTgt spid="39939">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animEffect transition="in" filter="wipe(up)">
                                      <p:cBhvr>
                                        <p:cTn id="23" dur="1000"/>
                                        <p:tgtEl>
                                          <p:spTgt spid="39939">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39939">
                                            <p:txEl>
                                              <p:pRg st="5" end="5"/>
                                            </p:txEl>
                                          </p:spTgt>
                                        </p:tgtEl>
                                        <p:attrNameLst>
                                          <p:attrName>style.visibility</p:attrName>
                                        </p:attrNameLst>
                                      </p:cBhvr>
                                      <p:to>
                                        <p:strVal val="visible"/>
                                      </p:to>
                                    </p:set>
                                    <p:animEffect transition="in" filter="wipe(up)">
                                      <p:cBhvr>
                                        <p:cTn id="27" dur="10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6E52-D3F4-41BF-B39A-1B8B17A34F21}"/>
              </a:ext>
            </a:extLst>
          </p:cNvPr>
          <p:cNvSpPr>
            <a:spLocks noGrp="1"/>
          </p:cNvSpPr>
          <p:nvPr>
            <p:ph type="title"/>
          </p:nvPr>
        </p:nvSpPr>
        <p:spPr>
          <a:xfrm>
            <a:off x="973646" y="188640"/>
            <a:ext cx="7543800" cy="1143000"/>
          </a:xfrm>
        </p:spPr>
        <p:txBody>
          <a:bodyPr/>
          <a:lstStyle/>
          <a:p>
            <a:r>
              <a:rPr lang="en-AU" sz="4000" dirty="0">
                <a:solidFill>
                  <a:schemeClr val="bg1">
                    <a:lumMod val="50000"/>
                    <a:lumOff val="50000"/>
                  </a:schemeClr>
                </a:solidFill>
              </a:rPr>
              <a:t>Segregation in Placarded Loads</a:t>
            </a:r>
          </a:p>
        </p:txBody>
      </p:sp>
      <p:pic>
        <p:nvPicPr>
          <p:cNvPr id="6" name="Picture 4" descr="C:\Documents and Settings\User\My Documents\My Pictures\AEBN Logo\AEBN_A_col-4.jpg">
            <a:extLst>
              <a:ext uri="{FF2B5EF4-FFF2-40B4-BE49-F238E27FC236}">
                <a16:creationId xmlns:a16="http://schemas.microsoft.com/office/drawing/2014/main" id="{01DFF5B8-0B9D-4DA0-AD52-29C444664B4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05464" y="188640"/>
            <a:ext cx="823963" cy="30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User\My Documents\My Pictures\AEBN Logo\AEBN_A_col-4.jpg">
            <a:extLst>
              <a:ext uri="{FF2B5EF4-FFF2-40B4-BE49-F238E27FC236}">
                <a16:creationId xmlns:a16="http://schemas.microsoft.com/office/drawing/2014/main" id="{A1F147C1-AC9F-43A4-AFCF-731F8DC954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a:extLst>
              <a:ext uri="{FF2B5EF4-FFF2-40B4-BE49-F238E27FC236}">
                <a16:creationId xmlns:a16="http://schemas.microsoft.com/office/drawing/2014/main" id="{A74983D6-0CC9-4C7A-820F-5E662F78C136}"/>
              </a:ext>
            </a:extLst>
          </p:cNvPr>
          <p:cNvPicPr>
            <a:picLocks noGrp="1" noChangeAspect="1"/>
          </p:cNvPicPr>
          <p:nvPr>
            <p:ph idx="1"/>
          </p:nvPr>
        </p:nvPicPr>
        <p:blipFill>
          <a:blip r:embed="rId3"/>
          <a:stretch>
            <a:fillRect/>
          </a:stretch>
        </p:blipFill>
        <p:spPr>
          <a:xfrm>
            <a:off x="2519772" y="1000313"/>
            <a:ext cx="4104456" cy="5803899"/>
          </a:xfrm>
          <a:prstGeom prst="rect">
            <a:avLst/>
          </a:prstGeom>
        </p:spPr>
      </p:pic>
    </p:spTree>
    <p:extLst>
      <p:ext uri="{BB962C8B-B14F-4D97-AF65-F5344CB8AC3E}">
        <p14:creationId xmlns:p14="http://schemas.microsoft.com/office/powerpoint/2010/main" val="3790753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9187-469B-48C3-BB2E-241E5A3FA7E2}"/>
              </a:ext>
            </a:extLst>
          </p:cNvPr>
          <p:cNvSpPr>
            <a:spLocks noGrp="1"/>
          </p:cNvSpPr>
          <p:nvPr>
            <p:ph type="title"/>
          </p:nvPr>
        </p:nvSpPr>
        <p:spPr/>
        <p:txBody>
          <a:bodyPr/>
          <a:lstStyle/>
          <a:p>
            <a:r>
              <a:rPr lang="en-AU" sz="4000" dirty="0">
                <a:solidFill>
                  <a:schemeClr val="bg1">
                    <a:lumMod val="50000"/>
                    <a:lumOff val="50000"/>
                  </a:schemeClr>
                </a:solidFill>
              </a:rPr>
              <a:t>Licencing</a:t>
            </a:r>
          </a:p>
        </p:txBody>
      </p:sp>
      <p:sp>
        <p:nvSpPr>
          <p:cNvPr id="3" name="Content Placeholder 2">
            <a:extLst>
              <a:ext uri="{FF2B5EF4-FFF2-40B4-BE49-F238E27FC236}">
                <a16:creationId xmlns:a16="http://schemas.microsoft.com/office/drawing/2014/main" id="{78C36D19-5917-4773-A408-72B5A1990973}"/>
              </a:ext>
            </a:extLst>
          </p:cNvPr>
          <p:cNvSpPr>
            <a:spLocks noGrp="1"/>
          </p:cNvSpPr>
          <p:nvPr>
            <p:ph idx="1"/>
          </p:nvPr>
        </p:nvSpPr>
        <p:spPr>
          <a:xfrm>
            <a:off x="648680" y="1844824"/>
            <a:ext cx="7846640" cy="4098776"/>
          </a:xfrm>
        </p:spPr>
        <p:txBody>
          <a:bodyPr/>
          <a:lstStyle/>
          <a:p>
            <a:r>
              <a:rPr lang="en-AU" dirty="0"/>
              <a:t>A DG driver’s licence AND a DG vehicle licence are required to transport DGs:</a:t>
            </a:r>
          </a:p>
          <a:p>
            <a:pPr lvl="1"/>
            <a:r>
              <a:rPr lang="en-AU" dirty="0"/>
              <a:t>In a receptacle with capacity &gt; 500 L or KG</a:t>
            </a:r>
          </a:p>
          <a:p>
            <a:pPr lvl="1"/>
            <a:endParaRPr lang="en-AU" dirty="0"/>
          </a:p>
          <a:p>
            <a:pPr lvl="1"/>
            <a:r>
              <a:rPr lang="en-AU" dirty="0"/>
              <a:t>A licence is not required to transport DGs in IBCs with a total capacity &gt; 3,000 L that are not </a:t>
            </a:r>
            <a:r>
              <a:rPr lang="en-GB" dirty="0"/>
              <a:t>packed or unpacked on the vehicle</a:t>
            </a:r>
            <a:r>
              <a:rPr lang="en-AU" dirty="0"/>
              <a:t>.</a:t>
            </a:r>
          </a:p>
        </p:txBody>
      </p:sp>
    </p:spTree>
    <p:extLst>
      <p:ext uri="{BB962C8B-B14F-4D97-AF65-F5344CB8AC3E}">
        <p14:creationId xmlns:p14="http://schemas.microsoft.com/office/powerpoint/2010/main" val="3143374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00113" y="620713"/>
            <a:ext cx="7543800" cy="1143000"/>
          </a:xfrm>
        </p:spPr>
        <p:txBody>
          <a:bodyPr/>
          <a:lstStyle/>
          <a:p>
            <a:pPr>
              <a:defRPr/>
            </a:pPr>
            <a:r>
              <a:rPr lang="en-US" sz="4000" dirty="0">
                <a:solidFill>
                  <a:schemeClr val="bg1">
                    <a:lumMod val="50000"/>
                    <a:lumOff val="50000"/>
                  </a:schemeClr>
                </a:solidFill>
              </a:rPr>
              <a:t>LEGISLATIVE FRAMEWORK</a:t>
            </a:r>
            <a:br>
              <a:rPr lang="en-US" sz="4000" dirty="0">
                <a:solidFill>
                  <a:schemeClr val="bg1">
                    <a:lumMod val="50000"/>
                    <a:lumOff val="50000"/>
                  </a:schemeClr>
                </a:solidFill>
              </a:rPr>
            </a:br>
            <a:r>
              <a:rPr lang="en-US" sz="4000" dirty="0">
                <a:solidFill>
                  <a:schemeClr val="bg1">
                    <a:lumMod val="50000"/>
                    <a:lumOff val="50000"/>
                  </a:schemeClr>
                </a:solidFill>
              </a:rPr>
              <a:t>- VICTORIA</a:t>
            </a:r>
          </a:p>
        </p:txBody>
      </p:sp>
      <p:sp>
        <p:nvSpPr>
          <p:cNvPr id="34819" name="Rectangle 3"/>
          <p:cNvSpPr>
            <a:spLocks noGrp="1" noChangeArrowheads="1"/>
          </p:cNvSpPr>
          <p:nvPr>
            <p:ph idx="4294967295"/>
          </p:nvPr>
        </p:nvSpPr>
        <p:spPr>
          <a:xfrm>
            <a:off x="900113" y="2114550"/>
            <a:ext cx="7772400" cy="3886200"/>
          </a:xfrm>
        </p:spPr>
        <p:txBody>
          <a:bodyPr/>
          <a:lstStyle/>
          <a:p>
            <a:pPr eaLnBrk="1" hangingPunct="1"/>
            <a:r>
              <a:rPr lang="en-US" altLang="en-US" sz="2800" dirty="0"/>
              <a:t>DANGEROUS GOODS ACT 1985</a:t>
            </a:r>
          </a:p>
          <a:p>
            <a:pPr eaLnBrk="1" hangingPunct="1"/>
            <a:r>
              <a:rPr lang="en-US" altLang="en-US" sz="2800" dirty="0"/>
              <a:t>DANGEROUS GOODS (STORAGE AND HANDLING) REGULATIONS 2012</a:t>
            </a:r>
          </a:p>
          <a:p>
            <a:pPr lvl="1" eaLnBrk="1" hangingPunct="1"/>
            <a:r>
              <a:rPr lang="en-US" altLang="en-US" sz="1800" dirty="0"/>
              <a:t>2022 Regulations due in November</a:t>
            </a:r>
          </a:p>
          <a:p>
            <a:pPr eaLnBrk="1" hangingPunct="1"/>
            <a:r>
              <a:rPr lang="en-AU" altLang="en-US" sz="2800" dirty="0"/>
              <a:t>DANGEROUS GOODS (TRANSPORT BY ROAD OR RAIL) REGULATIONS 2018</a:t>
            </a:r>
            <a:endParaRPr lang="en-US" altLang="en-US" sz="2800" dirty="0"/>
          </a:p>
          <a:p>
            <a:pPr eaLnBrk="1" hangingPunct="1"/>
            <a:endParaRPr lang="en-US" altLang="en-US" dirty="0"/>
          </a:p>
          <a:p>
            <a:pPr lvl="1" eaLnBrk="1" hangingPunct="1"/>
            <a:endParaRPr lang="en-US" altLang="en-US" sz="1200" dirty="0"/>
          </a:p>
          <a:p>
            <a:pPr eaLnBrk="1" hangingPunct="1">
              <a:buFontTx/>
              <a:buNone/>
            </a:pPr>
            <a:endParaRPr lang="en-US" altLang="en-US" sz="2800" dirty="0"/>
          </a:p>
        </p:txBody>
      </p:sp>
      <p:pic>
        <p:nvPicPr>
          <p:cNvPr id="348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1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y Pictures\AEBN Logo\AEBN_A_col-4.jpg">
            <a:extLst>
              <a:ext uri="{FF2B5EF4-FFF2-40B4-BE49-F238E27FC236}">
                <a16:creationId xmlns:a16="http://schemas.microsoft.com/office/drawing/2014/main" id="{8E1AB2D7-1ED7-4C6C-9B88-8F99F252A7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1CE959-D3C2-49A4-8139-B9B29C8FEE3C}"/>
              </a:ext>
            </a:extLst>
          </p:cNvPr>
          <p:cNvSpPr>
            <a:spLocks noGrp="1"/>
          </p:cNvSpPr>
          <p:nvPr>
            <p:ph type="title"/>
          </p:nvPr>
        </p:nvSpPr>
        <p:spPr>
          <a:xfrm>
            <a:off x="914400" y="123736"/>
            <a:ext cx="7543800" cy="1143000"/>
          </a:xfrm>
        </p:spPr>
        <p:txBody>
          <a:bodyPr/>
          <a:lstStyle/>
          <a:p>
            <a:r>
              <a:rPr lang="en-GB" sz="4000" dirty="0">
                <a:solidFill>
                  <a:schemeClr val="bg1">
                    <a:lumMod val="50000"/>
                    <a:lumOff val="50000"/>
                  </a:schemeClr>
                </a:solidFill>
              </a:rPr>
              <a:t>Placard</a:t>
            </a:r>
            <a:r>
              <a:rPr lang="en-GB" dirty="0"/>
              <a:t> </a:t>
            </a:r>
            <a:r>
              <a:rPr lang="en-GB" sz="4000" dirty="0">
                <a:solidFill>
                  <a:schemeClr val="bg1">
                    <a:lumMod val="50000"/>
                    <a:lumOff val="50000"/>
                  </a:schemeClr>
                </a:solidFill>
              </a:rPr>
              <a:t>load </a:t>
            </a:r>
            <a:r>
              <a:rPr lang="en-GB" sz="3200" dirty="0">
                <a:solidFill>
                  <a:schemeClr val="bg1">
                    <a:lumMod val="50000"/>
                    <a:lumOff val="50000"/>
                  </a:schemeClr>
                </a:solidFill>
              </a:rPr>
              <a:t>(other than LQ/DC)</a:t>
            </a:r>
            <a:endParaRPr lang="en-AU" sz="4000" dirty="0">
              <a:solidFill>
                <a:schemeClr val="bg1">
                  <a:lumMod val="50000"/>
                  <a:lumOff val="50000"/>
                </a:schemeClr>
              </a:solidFill>
            </a:endParaRPr>
          </a:p>
        </p:txBody>
      </p:sp>
      <p:sp>
        <p:nvSpPr>
          <p:cNvPr id="3" name="Content Placeholder 2">
            <a:extLst>
              <a:ext uri="{FF2B5EF4-FFF2-40B4-BE49-F238E27FC236}">
                <a16:creationId xmlns:a16="http://schemas.microsoft.com/office/drawing/2014/main" id="{45EEA098-2544-46AF-A149-4A4AA6F3B282}"/>
              </a:ext>
            </a:extLst>
          </p:cNvPr>
          <p:cNvSpPr>
            <a:spLocks noGrp="1"/>
          </p:cNvSpPr>
          <p:nvPr>
            <p:ph idx="1"/>
          </p:nvPr>
        </p:nvSpPr>
        <p:spPr>
          <a:xfrm>
            <a:off x="685800" y="1266736"/>
            <a:ext cx="7772400" cy="5114592"/>
          </a:xfrm>
        </p:spPr>
        <p:txBody>
          <a:bodyPr/>
          <a:lstStyle/>
          <a:p>
            <a:r>
              <a:rPr lang="en-GB" sz="2400" dirty="0"/>
              <a:t>A load that contains:</a:t>
            </a:r>
          </a:p>
          <a:p>
            <a:pPr lvl="1"/>
            <a:r>
              <a:rPr lang="en-GB" sz="2000" dirty="0"/>
              <a:t>Dangerous goods in a receptacle with a capacity of &gt;500 L or Kg, OR</a:t>
            </a:r>
          </a:p>
          <a:p>
            <a:pPr lvl="1"/>
            <a:r>
              <a:rPr lang="en-GB" sz="2000" dirty="0"/>
              <a:t>Aggregate quantity of DGs of ≥250 L or Kg that includes — </a:t>
            </a:r>
          </a:p>
          <a:p>
            <a:pPr lvl="2"/>
            <a:r>
              <a:rPr lang="en-GB" sz="2000" dirty="0"/>
              <a:t>Division 2.1 Flammable Gases (except aerosols), OR</a:t>
            </a:r>
          </a:p>
          <a:p>
            <a:pPr lvl="2"/>
            <a:r>
              <a:rPr lang="en-GB" sz="2000" dirty="0"/>
              <a:t>Division 2.3 Toxic Gases; OR </a:t>
            </a:r>
          </a:p>
          <a:p>
            <a:pPr lvl="2"/>
            <a:r>
              <a:rPr lang="en-GB" sz="2000" dirty="0"/>
              <a:t>Dangerous goods in any class of Packing Group I, OR </a:t>
            </a:r>
          </a:p>
          <a:p>
            <a:pPr lvl="1"/>
            <a:r>
              <a:rPr lang="en-GB" sz="2000" dirty="0"/>
              <a:t>Division 6.2</a:t>
            </a:r>
          </a:p>
          <a:p>
            <a:pPr lvl="2"/>
            <a:r>
              <a:rPr lang="en-GB" sz="2000" dirty="0"/>
              <a:t>Class A – all quantities</a:t>
            </a:r>
          </a:p>
          <a:p>
            <a:pPr lvl="2"/>
            <a:r>
              <a:rPr lang="en-GB" sz="2000" dirty="0"/>
              <a:t>Other classes – ≥ 10 KG/L, OR</a:t>
            </a:r>
          </a:p>
          <a:p>
            <a:pPr lvl="1"/>
            <a:r>
              <a:rPr lang="en-GB" sz="2000" dirty="0"/>
              <a:t>Aggregate quantity of DGs (other than LQ) of ≥1,000 L or Kg</a:t>
            </a:r>
          </a:p>
          <a:p>
            <a:pPr lvl="1"/>
            <a:r>
              <a:rPr lang="en-GB" sz="2000" dirty="0"/>
              <a:t>See ADG 7.7 Table 5.3.1</a:t>
            </a:r>
          </a:p>
        </p:txBody>
      </p:sp>
    </p:spTree>
    <p:extLst>
      <p:ext uri="{BB962C8B-B14F-4D97-AF65-F5344CB8AC3E}">
        <p14:creationId xmlns:p14="http://schemas.microsoft.com/office/powerpoint/2010/main" val="185081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25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75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750"/>
                                        <p:tgtEl>
                                          <p:spTgt spid="3">
                                            <p:txEl>
                                              <p:pRg st="6" end="6"/>
                                            </p:txEl>
                                          </p:spTgt>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750"/>
                                        <p:tgtEl>
                                          <p:spTgt spid="3">
                                            <p:txEl>
                                              <p:pRg st="7" end="7"/>
                                            </p:txEl>
                                          </p:spTgt>
                                        </p:tgtEl>
                                      </p:cBhvr>
                                    </p:animEffect>
                                  </p:childTnLst>
                                </p:cTn>
                              </p:par>
                            </p:childTnLst>
                          </p:cTn>
                        </p:par>
                        <p:par>
                          <p:cTn id="36" fill="hold">
                            <p:stCondLst>
                              <p:cond delay="625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750"/>
                                        <p:tgtEl>
                                          <p:spTgt spid="3">
                                            <p:txEl>
                                              <p:pRg st="8" end="8"/>
                                            </p:txEl>
                                          </p:spTgt>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750"/>
                                        <p:tgtEl>
                                          <p:spTgt spid="3">
                                            <p:txEl>
                                              <p:pRg st="9" end="9"/>
                                            </p:txEl>
                                          </p:spTgt>
                                        </p:tgtEl>
                                      </p:cBhvr>
                                    </p:animEffect>
                                  </p:childTnLst>
                                </p:cTn>
                              </p:par>
                            </p:childTnLst>
                          </p:cTn>
                        </p:par>
                        <p:par>
                          <p:cTn id="44" fill="hold">
                            <p:stCondLst>
                              <p:cond delay="775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7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19572" y="332656"/>
            <a:ext cx="7704856" cy="1143000"/>
          </a:xfrm>
        </p:spPr>
        <p:txBody>
          <a:bodyPr/>
          <a:lstStyle/>
          <a:p>
            <a:pPr>
              <a:defRPr/>
            </a:pPr>
            <a:r>
              <a:rPr lang="en-US" sz="4000" dirty="0">
                <a:solidFill>
                  <a:schemeClr val="bg1">
                    <a:lumMod val="50000"/>
                    <a:lumOff val="50000"/>
                  </a:schemeClr>
                </a:solidFill>
              </a:rPr>
              <a:t>Placarding of Package Vehicles</a:t>
            </a:r>
            <a:endParaRPr lang="en-AU" sz="4000" dirty="0">
              <a:solidFill>
                <a:schemeClr val="bg1">
                  <a:lumMod val="50000"/>
                  <a:lumOff val="50000"/>
                </a:schemeClr>
              </a:solidFill>
            </a:endParaRPr>
          </a:p>
        </p:txBody>
      </p:sp>
      <p:sp>
        <p:nvSpPr>
          <p:cNvPr id="2" name="Content Placeholder 1">
            <a:extLst>
              <a:ext uri="{FF2B5EF4-FFF2-40B4-BE49-F238E27FC236}">
                <a16:creationId xmlns:a16="http://schemas.microsoft.com/office/drawing/2014/main" id="{0FADC6A8-CE86-41D7-A776-522F4E86B36B}"/>
              </a:ext>
            </a:extLst>
          </p:cNvPr>
          <p:cNvSpPr>
            <a:spLocks noGrp="1"/>
          </p:cNvSpPr>
          <p:nvPr>
            <p:ph idx="1"/>
          </p:nvPr>
        </p:nvSpPr>
        <p:spPr>
          <a:xfrm>
            <a:off x="719572" y="1475656"/>
            <a:ext cx="7704856" cy="4495800"/>
          </a:xfrm>
        </p:spPr>
        <p:txBody>
          <a:bodyPr/>
          <a:lstStyle/>
          <a:p>
            <a:pPr>
              <a:spcBef>
                <a:spcPts val="600"/>
              </a:spcBef>
            </a:pPr>
            <a:r>
              <a:rPr lang="en-GB" dirty="0"/>
              <a:t>A vehicle carrying a Placard Load must be placarded with:</a:t>
            </a:r>
          </a:p>
          <a:p>
            <a:pPr lvl="1">
              <a:spcBef>
                <a:spcPts val="600"/>
              </a:spcBef>
            </a:pPr>
            <a:r>
              <a:rPr lang="en-GB" dirty="0"/>
              <a:t>If one Class:</a:t>
            </a:r>
          </a:p>
          <a:p>
            <a:pPr lvl="2">
              <a:lnSpc>
                <a:spcPct val="100000"/>
              </a:lnSpc>
              <a:spcBef>
                <a:spcPts val="600"/>
              </a:spcBef>
            </a:pPr>
            <a:r>
              <a:rPr lang="en-GB" dirty="0"/>
              <a:t>A Class Label (and sub-hazard if applicable) at the FRONT &amp; REAR</a:t>
            </a:r>
          </a:p>
          <a:p>
            <a:pPr lvl="1">
              <a:spcBef>
                <a:spcPts val="600"/>
              </a:spcBef>
            </a:pPr>
            <a:r>
              <a:rPr lang="en-GB" dirty="0"/>
              <a:t>If more than one Class:</a:t>
            </a:r>
          </a:p>
          <a:p>
            <a:pPr lvl="2">
              <a:lnSpc>
                <a:spcPct val="100000"/>
              </a:lnSpc>
              <a:spcBef>
                <a:spcPts val="600"/>
              </a:spcBef>
            </a:pPr>
            <a:r>
              <a:rPr lang="en-GB" dirty="0"/>
              <a:t>Mixed Class Label</a:t>
            </a:r>
          </a:p>
          <a:p>
            <a:pPr lvl="3">
              <a:lnSpc>
                <a:spcPct val="100000"/>
              </a:lnSpc>
              <a:spcBef>
                <a:spcPts val="600"/>
              </a:spcBef>
            </a:pPr>
            <a:r>
              <a:rPr lang="en-GB" dirty="0"/>
              <a:t>OR</a:t>
            </a:r>
          </a:p>
          <a:p>
            <a:pPr lvl="2">
              <a:lnSpc>
                <a:spcPct val="100000"/>
              </a:lnSpc>
              <a:spcBef>
                <a:spcPts val="600"/>
              </a:spcBef>
            </a:pPr>
            <a:r>
              <a:rPr lang="en-GB" dirty="0"/>
              <a:t>all Individual Class Labels</a:t>
            </a:r>
          </a:p>
          <a:p>
            <a:pPr>
              <a:spcBef>
                <a:spcPts val="600"/>
              </a:spcBef>
            </a:pPr>
            <a:r>
              <a:rPr lang="en-GB" dirty="0"/>
              <a:t>Non-placard loads may be placarded</a:t>
            </a:r>
          </a:p>
          <a:p>
            <a:pPr>
              <a:spcBef>
                <a:spcPts val="600"/>
              </a:spcBef>
            </a:pPr>
            <a:endParaRPr lang="en-AU" dirty="0"/>
          </a:p>
        </p:txBody>
      </p:sp>
      <p:pic>
        <p:nvPicPr>
          <p:cNvPr id="5939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19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50"/>
                                        <p:tgtEl>
                                          <p:spTgt spid="2">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750"/>
                                        <p:tgtEl>
                                          <p:spTgt spid="2">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750"/>
                                        <p:tgtEl>
                                          <p:spTgt spid="2">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750"/>
                                        <p:tgtEl>
                                          <p:spTgt spid="2">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750"/>
                                        <p:tgtEl>
                                          <p:spTgt spid="2">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50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750"/>
                                        <p:tgtEl>
                                          <p:spTgt spid="2">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50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750"/>
                                        <p:tgtEl>
                                          <p:spTgt spid="2">
                                            <p:txEl>
                                              <p:pRg st="6" end="6"/>
                                            </p:txEl>
                                          </p:spTgt>
                                        </p:tgtEl>
                                      </p:cBhvr>
                                    </p:animEffect>
                                  </p:childTnLst>
                                </p:cTn>
                              </p:par>
                            </p:childTnLst>
                          </p:cTn>
                        </p:par>
                        <p:par>
                          <p:cTn id="32" fill="hold">
                            <p:stCondLst>
                              <p:cond delay="8750"/>
                            </p:stCondLst>
                            <p:childTnLst>
                              <p:par>
                                <p:cTn id="33" presetID="10" presetClass="entr" presetSubtype="0" fill="hold" grpId="0" nodeType="afterEffect">
                                  <p:stCondLst>
                                    <p:cond delay="50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7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2048E-0164-4282-8846-F800024D6442}"/>
              </a:ext>
            </a:extLst>
          </p:cNvPr>
          <p:cNvSpPr>
            <a:spLocks noGrp="1"/>
          </p:cNvSpPr>
          <p:nvPr>
            <p:ph type="title"/>
          </p:nvPr>
        </p:nvSpPr>
        <p:spPr>
          <a:xfrm>
            <a:off x="899592" y="439245"/>
            <a:ext cx="7543800" cy="1143000"/>
          </a:xfrm>
        </p:spPr>
        <p:txBody>
          <a:bodyPr/>
          <a:lstStyle/>
          <a:p>
            <a:r>
              <a:rPr lang="en-AU" sz="4400" dirty="0">
                <a:solidFill>
                  <a:schemeClr val="bg1">
                    <a:lumMod val="50000"/>
                    <a:lumOff val="50000"/>
                  </a:schemeClr>
                </a:solidFill>
              </a:rPr>
              <a:t>Vehicle Placarding – Packaged DGs</a:t>
            </a:r>
          </a:p>
        </p:txBody>
      </p:sp>
      <p:sp>
        <p:nvSpPr>
          <p:cNvPr id="60419" name="Rectangle 3"/>
          <p:cNvSpPr>
            <a:spLocks noChangeArrowheads="1"/>
          </p:cNvSpPr>
          <p:nvPr/>
        </p:nvSpPr>
        <p:spPr bwMode="auto">
          <a:xfrm>
            <a:off x="1600200" y="1790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sp>
        <p:nvSpPr>
          <p:cNvPr id="60420" name="Rectangle 4"/>
          <p:cNvSpPr>
            <a:spLocks noChangeArrowheads="1"/>
          </p:cNvSpPr>
          <p:nvPr/>
        </p:nvSpPr>
        <p:spPr bwMode="auto">
          <a:xfrm>
            <a:off x="1600200" y="1790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grpSp>
        <p:nvGrpSpPr>
          <p:cNvPr id="21" name="Group 20">
            <a:extLst>
              <a:ext uri="{FF2B5EF4-FFF2-40B4-BE49-F238E27FC236}">
                <a16:creationId xmlns:a16="http://schemas.microsoft.com/office/drawing/2014/main" id="{3BA48842-57B4-421E-84E5-3BDA7DC67777}"/>
              </a:ext>
            </a:extLst>
          </p:cNvPr>
          <p:cNvGrpSpPr>
            <a:grpSpLocks noChangeAspect="1"/>
          </p:cNvGrpSpPr>
          <p:nvPr/>
        </p:nvGrpSpPr>
        <p:grpSpPr>
          <a:xfrm>
            <a:off x="899592" y="1790700"/>
            <a:ext cx="6230228" cy="4636297"/>
            <a:chOff x="815562" y="1227991"/>
            <a:chExt cx="7118554" cy="5297353"/>
          </a:xfrm>
        </p:grpSpPr>
        <p:pic>
          <p:nvPicPr>
            <p:cNvPr id="22" name="Picture 21">
              <a:extLst>
                <a:ext uri="{FF2B5EF4-FFF2-40B4-BE49-F238E27FC236}">
                  <a16:creationId xmlns:a16="http://schemas.microsoft.com/office/drawing/2014/main" id="{FEEE6B38-3EB5-4C09-AD44-82962796F043}"/>
                </a:ext>
              </a:extLst>
            </p:cNvPr>
            <p:cNvPicPr>
              <a:picLocks noChangeAspect="1"/>
            </p:cNvPicPr>
            <p:nvPr/>
          </p:nvPicPr>
          <p:blipFill>
            <a:blip r:embed="rId3"/>
            <a:stretch>
              <a:fillRect/>
            </a:stretch>
          </p:blipFill>
          <p:spPr>
            <a:xfrm>
              <a:off x="815562" y="1227991"/>
              <a:ext cx="7101921" cy="5297353"/>
            </a:xfrm>
            <a:prstGeom prst="rect">
              <a:avLst/>
            </a:prstGeom>
          </p:spPr>
        </p:pic>
        <p:sp>
          <p:nvSpPr>
            <p:cNvPr id="23" name="TextBox 22">
              <a:extLst>
                <a:ext uri="{FF2B5EF4-FFF2-40B4-BE49-F238E27FC236}">
                  <a16:creationId xmlns:a16="http://schemas.microsoft.com/office/drawing/2014/main" id="{8838CC3F-A8B1-4E27-A7EB-58B232967D54}"/>
                </a:ext>
              </a:extLst>
            </p:cNvPr>
            <p:cNvSpPr txBox="1"/>
            <p:nvPr/>
          </p:nvSpPr>
          <p:spPr>
            <a:xfrm>
              <a:off x="6186468" y="2780928"/>
              <a:ext cx="1745845" cy="386826"/>
            </a:xfrm>
            <a:prstGeom prst="rect">
              <a:avLst/>
            </a:prstGeom>
            <a:noFill/>
          </p:spPr>
          <p:txBody>
            <a:bodyPr wrap="none" rtlCol="0">
              <a:spAutoFit/>
            </a:bodyPr>
            <a:lstStyle/>
            <a:p>
              <a:r>
                <a:rPr lang="en-AU" sz="1600" b="1" dirty="0">
                  <a:solidFill>
                    <a:schemeClr val="accent6"/>
                  </a:solidFill>
                  <a:latin typeface="+mn-lt"/>
                </a:rPr>
                <a:t>RIGID TRUCK</a:t>
              </a:r>
            </a:p>
          </p:txBody>
        </p:sp>
        <p:sp>
          <p:nvSpPr>
            <p:cNvPr id="24" name="TextBox 23">
              <a:extLst>
                <a:ext uri="{FF2B5EF4-FFF2-40B4-BE49-F238E27FC236}">
                  <a16:creationId xmlns:a16="http://schemas.microsoft.com/office/drawing/2014/main" id="{4892D6A8-214D-4D50-807F-9EBF011C08DD}"/>
                </a:ext>
              </a:extLst>
            </p:cNvPr>
            <p:cNvSpPr txBox="1"/>
            <p:nvPr/>
          </p:nvSpPr>
          <p:spPr>
            <a:xfrm>
              <a:off x="6058227" y="3779748"/>
              <a:ext cx="1875889" cy="386826"/>
            </a:xfrm>
            <a:prstGeom prst="rect">
              <a:avLst/>
            </a:prstGeom>
            <a:noFill/>
          </p:spPr>
          <p:txBody>
            <a:bodyPr wrap="none" rtlCol="0">
              <a:spAutoFit/>
            </a:bodyPr>
            <a:lstStyle/>
            <a:p>
              <a:r>
                <a:rPr lang="en-AU" sz="1600" b="1" dirty="0">
                  <a:solidFill>
                    <a:schemeClr val="accent6"/>
                  </a:solidFill>
                  <a:latin typeface="+mn-lt"/>
                </a:rPr>
                <a:t>SEMI-TRAILER</a:t>
              </a:r>
            </a:p>
          </p:txBody>
        </p:sp>
        <p:sp>
          <p:nvSpPr>
            <p:cNvPr id="25" name="TextBox 24">
              <a:extLst>
                <a:ext uri="{FF2B5EF4-FFF2-40B4-BE49-F238E27FC236}">
                  <a16:creationId xmlns:a16="http://schemas.microsoft.com/office/drawing/2014/main" id="{A40EEA6B-4B3A-4DA8-981A-A6D00C39A9B3}"/>
                </a:ext>
              </a:extLst>
            </p:cNvPr>
            <p:cNvSpPr txBox="1"/>
            <p:nvPr/>
          </p:nvSpPr>
          <p:spPr>
            <a:xfrm>
              <a:off x="5814572" y="4787860"/>
              <a:ext cx="2119486" cy="386826"/>
            </a:xfrm>
            <a:prstGeom prst="rect">
              <a:avLst/>
            </a:prstGeom>
            <a:noFill/>
          </p:spPr>
          <p:txBody>
            <a:bodyPr wrap="none" rtlCol="0">
              <a:spAutoFit/>
            </a:bodyPr>
            <a:lstStyle/>
            <a:p>
              <a:r>
                <a:rPr lang="en-AU" sz="1600" b="1" dirty="0">
                  <a:solidFill>
                    <a:schemeClr val="accent6"/>
                  </a:solidFill>
                  <a:latin typeface="+mn-lt"/>
                </a:rPr>
                <a:t>TRUCK-TRAILER</a:t>
              </a:r>
            </a:p>
          </p:txBody>
        </p:sp>
        <p:sp>
          <p:nvSpPr>
            <p:cNvPr id="26" name="TextBox 25">
              <a:extLst>
                <a:ext uri="{FF2B5EF4-FFF2-40B4-BE49-F238E27FC236}">
                  <a16:creationId xmlns:a16="http://schemas.microsoft.com/office/drawing/2014/main" id="{F69F76DB-6A71-4529-A0EA-8569D86F3A32}"/>
                </a:ext>
              </a:extLst>
            </p:cNvPr>
            <p:cNvSpPr txBox="1"/>
            <p:nvPr/>
          </p:nvSpPr>
          <p:spPr>
            <a:xfrm>
              <a:off x="6481420" y="5774500"/>
              <a:ext cx="1445471" cy="386826"/>
            </a:xfrm>
            <a:prstGeom prst="rect">
              <a:avLst/>
            </a:prstGeom>
            <a:noFill/>
          </p:spPr>
          <p:txBody>
            <a:bodyPr wrap="none" rtlCol="0">
              <a:spAutoFit/>
            </a:bodyPr>
            <a:lstStyle/>
            <a:p>
              <a:r>
                <a:rPr lang="en-AU" sz="1600" b="1" dirty="0">
                  <a:solidFill>
                    <a:schemeClr val="accent6"/>
                  </a:solidFill>
                  <a:latin typeface="+mn-lt"/>
                </a:rPr>
                <a:t>B-DOUBLE</a:t>
              </a:r>
            </a:p>
          </p:txBody>
        </p:sp>
      </p:grpSp>
      <p:pic>
        <p:nvPicPr>
          <p:cNvPr id="27" name="Picture 4" descr="C:\Documents and Settings\User\My Documents\My Pictures\AEBN Logo\AEBN_A_col-4.jpg">
            <a:extLst>
              <a:ext uri="{FF2B5EF4-FFF2-40B4-BE49-F238E27FC236}">
                <a16:creationId xmlns:a16="http://schemas.microsoft.com/office/drawing/2014/main" id="{9EFD0FA2-A58C-4D32-9A1B-A561D406971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94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11188" y="620713"/>
            <a:ext cx="7772400" cy="906462"/>
          </a:xfrm>
        </p:spPr>
        <p:txBody>
          <a:bodyPr/>
          <a:lstStyle/>
          <a:p>
            <a:pPr>
              <a:defRPr/>
            </a:pPr>
            <a:r>
              <a:rPr lang="en-US" sz="4000" dirty="0">
                <a:solidFill>
                  <a:schemeClr val="bg1">
                    <a:lumMod val="50000"/>
                    <a:lumOff val="50000"/>
                  </a:schemeClr>
                </a:solidFill>
              </a:rPr>
              <a:t>Placarding of Bulk Vehicles</a:t>
            </a:r>
            <a:endParaRPr lang="en-AU" sz="4000" dirty="0">
              <a:solidFill>
                <a:schemeClr val="bg1">
                  <a:lumMod val="50000"/>
                  <a:lumOff val="50000"/>
                </a:schemeClr>
              </a:solidFill>
            </a:endParaRPr>
          </a:p>
        </p:txBody>
      </p:sp>
      <p:sp>
        <p:nvSpPr>
          <p:cNvPr id="61443" name="Rectangle 3"/>
          <p:cNvSpPr>
            <a:spLocks noGrp="1" noChangeArrowheads="1"/>
          </p:cNvSpPr>
          <p:nvPr>
            <p:ph type="body" idx="1"/>
          </p:nvPr>
        </p:nvSpPr>
        <p:spPr>
          <a:xfrm>
            <a:off x="611188" y="1484313"/>
            <a:ext cx="7543800" cy="3657600"/>
          </a:xfrm>
        </p:spPr>
        <p:txBody>
          <a:bodyPr/>
          <a:lstStyle/>
          <a:p>
            <a:pPr eaLnBrk="1" hangingPunct="1"/>
            <a:endParaRPr lang="en-US" altLang="en-US" sz="1000" dirty="0"/>
          </a:p>
          <a:p>
            <a:pPr eaLnBrk="1" hangingPunct="1"/>
            <a:r>
              <a:rPr lang="en-US" altLang="en-US" dirty="0"/>
              <a:t>Rule 1:</a:t>
            </a:r>
          </a:p>
          <a:p>
            <a:pPr lvl="1" eaLnBrk="1" hangingPunct="1"/>
            <a:r>
              <a:rPr lang="en-US" altLang="en-US" dirty="0"/>
              <a:t>All vehicles carrying Bulk Dangerous Goods must be placarded</a:t>
            </a:r>
          </a:p>
          <a:p>
            <a:pPr eaLnBrk="1" hangingPunct="1"/>
            <a:r>
              <a:rPr lang="en-US" altLang="en-US" dirty="0"/>
              <a:t>Rule 2:</a:t>
            </a:r>
          </a:p>
          <a:p>
            <a:pPr lvl="1" eaLnBrk="1" hangingPunct="1"/>
            <a:r>
              <a:rPr lang="en-US" altLang="en-US" dirty="0"/>
              <a:t>The placards must be clearly visible at all times during transport</a:t>
            </a:r>
            <a:endParaRPr lang="en-AU" altLang="en-US" dirty="0"/>
          </a:p>
        </p:txBody>
      </p:sp>
      <p:pic>
        <p:nvPicPr>
          <p:cNvPr id="6144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152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79399"/>
            <a:ext cx="7772400" cy="906463"/>
          </a:xfrm>
        </p:spPr>
        <p:txBody>
          <a:bodyPr/>
          <a:lstStyle/>
          <a:p>
            <a:pPr eaLnBrk="1" hangingPunct="1">
              <a:defRPr/>
            </a:pPr>
            <a:r>
              <a:rPr lang="en-US" sz="4000" dirty="0">
                <a:solidFill>
                  <a:schemeClr val="bg1">
                    <a:lumMod val="50000"/>
                    <a:lumOff val="50000"/>
                  </a:schemeClr>
                </a:solidFill>
              </a:rPr>
              <a:t>Placarded Bulk Vehicles</a:t>
            </a:r>
            <a:endParaRPr lang="en-AU" sz="4000" dirty="0">
              <a:solidFill>
                <a:schemeClr val="bg1">
                  <a:lumMod val="50000"/>
                  <a:lumOff val="50000"/>
                </a:schemeClr>
              </a:solidFill>
            </a:endParaRPr>
          </a:p>
        </p:txBody>
      </p:sp>
      <p:sp>
        <p:nvSpPr>
          <p:cNvPr id="63491" name="Rectangle 3"/>
          <p:cNvSpPr>
            <a:spLocks noGrp="1" noChangeArrowheads="1"/>
          </p:cNvSpPr>
          <p:nvPr>
            <p:ph type="body" idx="1"/>
          </p:nvPr>
        </p:nvSpPr>
        <p:spPr>
          <a:xfrm>
            <a:off x="690813" y="1412776"/>
            <a:ext cx="7543800" cy="3657600"/>
          </a:xfrm>
        </p:spPr>
        <p:txBody>
          <a:bodyPr/>
          <a:lstStyle/>
          <a:p>
            <a:pPr eaLnBrk="1" hangingPunct="1">
              <a:lnSpc>
                <a:spcPct val="90000"/>
              </a:lnSpc>
              <a:buFontTx/>
              <a:buNone/>
            </a:pPr>
            <a:r>
              <a:rPr lang="en-US" altLang="en-US" sz="2800" dirty="0"/>
              <a:t>Bulk Dangerous Goods</a:t>
            </a:r>
          </a:p>
          <a:p>
            <a:pPr eaLnBrk="1" hangingPunct="1">
              <a:lnSpc>
                <a:spcPct val="90000"/>
              </a:lnSpc>
            </a:pPr>
            <a:r>
              <a:rPr lang="en-US" altLang="en-US" sz="2800" dirty="0"/>
              <a:t>Front of the vehicle</a:t>
            </a:r>
          </a:p>
          <a:p>
            <a:pPr lvl="1" eaLnBrk="1" hangingPunct="1">
              <a:lnSpc>
                <a:spcPct val="90000"/>
              </a:lnSpc>
            </a:pPr>
            <a:r>
              <a:rPr lang="en-US" altLang="en-US" sz="2400" dirty="0"/>
              <a:t>Class label (and sub-hazard if applicable)</a:t>
            </a:r>
          </a:p>
          <a:p>
            <a:pPr lvl="1" eaLnBrk="1" hangingPunct="1">
              <a:lnSpc>
                <a:spcPct val="90000"/>
              </a:lnSpc>
            </a:pPr>
            <a:r>
              <a:rPr lang="en-US" altLang="en-US" sz="2400" dirty="0"/>
              <a:t>If more than one class, </a:t>
            </a:r>
          </a:p>
          <a:p>
            <a:pPr lvl="2" eaLnBrk="1" hangingPunct="1">
              <a:lnSpc>
                <a:spcPct val="90000"/>
              </a:lnSpc>
            </a:pPr>
            <a:r>
              <a:rPr lang="en-US" altLang="en-US" sz="2000" dirty="0"/>
              <a:t>The mixed Class Label, or</a:t>
            </a:r>
          </a:p>
          <a:p>
            <a:pPr lvl="2" eaLnBrk="1" hangingPunct="1">
              <a:lnSpc>
                <a:spcPct val="90000"/>
              </a:lnSpc>
            </a:pPr>
            <a:r>
              <a:rPr lang="en-US" altLang="en-US" sz="2000" dirty="0"/>
              <a:t>Individual Class Labels</a:t>
            </a:r>
          </a:p>
          <a:p>
            <a:pPr eaLnBrk="1" hangingPunct="1">
              <a:lnSpc>
                <a:spcPct val="90000"/>
              </a:lnSpc>
            </a:pPr>
            <a:r>
              <a:rPr lang="en-US" altLang="en-US" sz="2800" dirty="0"/>
              <a:t>Both sides and the rear</a:t>
            </a:r>
          </a:p>
          <a:p>
            <a:pPr lvl="1" eaLnBrk="1" hangingPunct="1">
              <a:lnSpc>
                <a:spcPct val="90000"/>
              </a:lnSpc>
            </a:pPr>
            <a:r>
              <a:rPr lang="en-US" altLang="en-US" sz="2400" dirty="0"/>
              <a:t>Emergency information panels - either;</a:t>
            </a:r>
          </a:p>
          <a:p>
            <a:pPr lvl="2" eaLnBrk="1" hangingPunct="1">
              <a:lnSpc>
                <a:spcPct val="90000"/>
              </a:lnSpc>
            </a:pPr>
            <a:r>
              <a:rPr lang="en-US" altLang="en-US" sz="2000" dirty="0"/>
              <a:t>Individual EIP</a:t>
            </a:r>
          </a:p>
          <a:p>
            <a:pPr lvl="2" eaLnBrk="1" hangingPunct="1">
              <a:lnSpc>
                <a:spcPct val="90000"/>
              </a:lnSpc>
            </a:pPr>
            <a:r>
              <a:rPr lang="en-US" altLang="en-US" sz="2000" dirty="0"/>
              <a:t>Mixed load (refined petroleum product) EIP, or</a:t>
            </a:r>
          </a:p>
          <a:p>
            <a:pPr lvl="2" eaLnBrk="1" hangingPunct="1">
              <a:lnSpc>
                <a:spcPct val="90000"/>
              </a:lnSpc>
            </a:pPr>
            <a:r>
              <a:rPr lang="en-US" altLang="en-US" sz="2000" dirty="0"/>
              <a:t>Multi-load EIP</a:t>
            </a:r>
            <a:endParaRPr lang="en-AU" altLang="en-US" sz="2000" dirty="0"/>
          </a:p>
        </p:txBody>
      </p:sp>
      <p:pic>
        <p:nvPicPr>
          <p:cNvPr id="6349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74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500"/>
                                        <p:tgtEl>
                                          <p:spTgt spid="6349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3491">
                                            <p:txEl>
                                              <p:pRg st="1" end="1"/>
                                            </p:txEl>
                                          </p:spTgt>
                                        </p:tgtEl>
                                        <p:attrNameLst>
                                          <p:attrName>style.visibility</p:attrName>
                                        </p:attrNameLst>
                                      </p:cBhvr>
                                      <p:to>
                                        <p:strVal val="visible"/>
                                      </p:to>
                                    </p:set>
                                    <p:animEffect transition="in" filter="fade">
                                      <p:cBhvr>
                                        <p:cTn id="11" dur="500"/>
                                        <p:tgtEl>
                                          <p:spTgt spid="63491">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3491">
                                            <p:txEl>
                                              <p:pRg st="2" end="2"/>
                                            </p:txEl>
                                          </p:spTgt>
                                        </p:tgtEl>
                                        <p:attrNameLst>
                                          <p:attrName>style.visibility</p:attrName>
                                        </p:attrNameLst>
                                      </p:cBhvr>
                                      <p:to>
                                        <p:strVal val="visible"/>
                                      </p:to>
                                    </p:set>
                                    <p:animEffect transition="in" filter="fade">
                                      <p:cBhvr>
                                        <p:cTn id="15" dur="500"/>
                                        <p:tgtEl>
                                          <p:spTgt spid="63491">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3491">
                                            <p:txEl>
                                              <p:pRg st="3" end="3"/>
                                            </p:txEl>
                                          </p:spTgt>
                                        </p:tgtEl>
                                        <p:attrNameLst>
                                          <p:attrName>style.visibility</p:attrName>
                                        </p:attrNameLst>
                                      </p:cBhvr>
                                      <p:to>
                                        <p:strVal val="visible"/>
                                      </p:to>
                                    </p:set>
                                    <p:animEffect transition="in" filter="fade">
                                      <p:cBhvr>
                                        <p:cTn id="19" dur="500"/>
                                        <p:tgtEl>
                                          <p:spTgt spid="63491">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63491">
                                            <p:txEl>
                                              <p:pRg st="4" end="4"/>
                                            </p:txEl>
                                          </p:spTgt>
                                        </p:tgtEl>
                                        <p:attrNameLst>
                                          <p:attrName>style.visibility</p:attrName>
                                        </p:attrNameLst>
                                      </p:cBhvr>
                                      <p:to>
                                        <p:strVal val="visible"/>
                                      </p:to>
                                    </p:set>
                                    <p:animEffect transition="in" filter="fade">
                                      <p:cBhvr>
                                        <p:cTn id="23" dur="500"/>
                                        <p:tgtEl>
                                          <p:spTgt spid="63491">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63491">
                                            <p:txEl>
                                              <p:pRg st="5" end="5"/>
                                            </p:txEl>
                                          </p:spTgt>
                                        </p:tgtEl>
                                        <p:attrNameLst>
                                          <p:attrName>style.visibility</p:attrName>
                                        </p:attrNameLst>
                                      </p:cBhvr>
                                      <p:to>
                                        <p:strVal val="visible"/>
                                      </p:to>
                                    </p:set>
                                    <p:animEffect transition="in" filter="fade">
                                      <p:cBhvr>
                                        <p:cTn id="27" dur="500"/>
                                        <p:tgtEl>
                                          <p:spTgt spid="63491">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63491">
                                            <p:txEl>
                                              <p:pRg st="6" end="6"/>
                                            </p:txEl>
                                          </p:spTgt>
                                        </p:tgtEl>
                                        <p:attrNameLst>
                                          <p:attrName>style.visibility</p:attrName>
                                        </p:attrNameLst>
                                      </p:cBhvr>
                                      <p:to>
                                        <p:strVal val="visible"/>
                                      </p:to>
                                    </p:set>
                                    <p:animEffect transition="in" filter="fade">
                                      <p:cBhvr>
                                        <p:cTn id="31" dur="500"/>
                                        <p:tgtEl>
                                          <p:spTgt spid="63491">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63491">
                                            <p:txEl>
                                              <p:pRg st="7" end="7"/>
                                            </p:txEl>
                                          </p:spTgt>
                                        </p:tgtEl>
                                        <p:attrNameLst>
                                          <p:attrName>style.visibility</p:attrName>
                                        </p:attrNameLst>
                                      </p:cBhvr>
                                      <p:to>
                                        <p:strVal val="visible"/>
                                      </p:to>
                                    </p:set>
                                    <p:animEffect transition="in" filter="fade">
                                      <p:cBhvr>
                                        <p:cTn id="35" dur="500"/>
                                        <p:tgtEl>
                                          <p:spTgt spid="63491">
                                            <p:txEl>
                                              <p:pRg st="7" end="7"/>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63491">
                                            <p:txEl>
                                              <p:pRg st="8" end="8"/>
                                            </p:txEl>
                                          </p:spTgt>
                                        </p:tgtEl>
                                        <p:attrNameLst>
                                          <p:attrName>style.visibility</p:attrName>
                                        </p:attrNameLst>
                                      </p:cBhvr>
                                      <p:to>
                                        <p:strVal val="visible"/>
                                      </p:to>
                                    </p:set>
                                    <p:animEffect transition="in" filter="fade">
                                      <p:cBhvr>
                                        <p:cTn id="39" dur="500"/>
                                        <p:tgtEl>
                                          <p:spTgt spid="63491">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63491">
                                            <p:txEl>
                                              <p:pRg st="9" end="9"/>
                                            </p:txEl>
                                          </p:spTgt>
                                        </p:tgtEl>
                                        <p:attrNameLst>
                                          <p:attrName>style.visibility</p:attrName>
                                        </p:attrNameLst>
                                      </p:cBhvr>
                                      <p:to>
                                        <p:strVal val="visible"/>
                                      </p:to>
                                    </p:set>
                                    <p:animEffect transition="in" filter="fade">
                                      <p:cBhvr>
                                        <p:cTn id="43" dur="500"/>
                                        <p:tgtEl>
                                          <p:spTgt spid="63491">
                                            <p:txEl>
                                              <p:pRg st="9" end="9"/>
                                            </p:tx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63491">
                                            <p:txEl>
                                              <p:pRg st="10" end="10"/>
                                            </p:txEl>
                                          </p:spTgt>
                                        </p:tgtEl>
                                        <p:attrNameLst>
                                          <p:attrName>style.visibility</p:attrName>
                                        </p:attrNameLst>
                                      </p:cBhvr>
                                      <p:to>
                                        <p:strVal val="visible"/>
                                      </p:to>
                                    </p:set>
                                    <p:animEffect transition="in" filter="fade">
                                      <p:cBhvr>
                                        <p:cTn id="47" dur="500"/>
                                        <p:tgtEl>
                                          <p:spTgt spid="634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ChangeArrowheads="1"/>
          </p:cNvSpPr>
          <p:nvPr/>
        </p:nvSpPr>
        <p:spPr bwMode="auto">
          <a:xfrm>
            <a:off x="1190625" y="1900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grpSp>
        <p:nvGrpSpPr>
          <p:cNvPr id="2" name="Group 1">
            <a:extLst>
              <a:ext uri="{FF2B5EF4-FFF2-40B4-BE49-F238E27FC236}">
                <a16:creationId xmlns:a16="http://schemas.microsoft.com/office/drawing/2014/main" id="{9C783689-7529-48BB-9F4C-501C327283EE}"/>
              </a:ext>
            </a:extLst>
          </p:cNvPr>
          <p:cNvGrpSpPr/>
          <p:nvPr/>
        </p:nvGrpSpPr>
        <p:grpSpPr>
          <a:xfrm>
            <a:off x="751942" y="1628824"/>
            <a:ext cx="7640116" cy="4752504"/>
            <a:chOff x="1324372" y="1628824"/>
            <a:chExt cx="7640116" cy="4752504"/>
          </a:xfrm>
        </p:grpSpPr>
        <p:pic>
          <p:nvPicPr>
            <p:cNvPr id="65540" name="Picture 4" descr="Placard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739" t="2401" r="6075" b="8897"/>
            <a:stretch/>
          </p:blipFill>
          <p:spPr bwMode="auto">
            <a:xfrm>
              <a:off x="1324372" y="1628824"/>
              <a:ext cx="7640116" cy="47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50563" y="2492896"/>
              <a:ext cx="1697901" cy="369332"/>
            </a:xfrm>
            <a:prstGeom prst="rect">
              <a:avLst/>
            </a:prstGeom>
            <a:noFill/>
          </p:spPr>
          <p:txBody>
            <a:bodyPr wrap="none" rtlCol="0">
              <a:spAutoFit/>
            </a:bodyPr>
            <a:lstStyle/>
            <a:p>
              <a:r>
                <a:rPr lang="en-AU" sz="1800" b="1" dirty="0">
                  <a:solidFill>
                    <a:schemeClr val="accent6"/>
                  </a:solidFill>
                  <a:latin typeface="+mn-lt"/>
                </a:rPr>
                <a:t>RIGID TRUCK</a:t>
              </a:r>
            </a:p>
          </p:txBody>
        </p:sp>
        <p:sp>
          <p:nvSpPr>
            <p:cNvPr id="6" name="TextBox 5"/>
            <p:cNvSpPr txBox="1"/>
            <p:nvPr/>
          </p:nvSpPr>
          <p:spPr>
            <a:xfrm>
              <a:off x="6922323" y="3539472"/>
              <a:ext cx="1826141" cy="369332"/>
            </a:xfrm>
            <a:prstGeom prst="rect">
              <a:avLst/>
            </a:prstGeom>
            <a:noFill/>
          </p:spPr>
          <p:txBody>
            <a:bodyPr wrap="none" rtlCol="0">
              <a:spAutoFit/>
            </a:bodyPr>
            <a:lstStyle/>
            <a:p>
              <a:r>
                <a:rPr lang="en-AU" sz="1800" b="1" dirty="0">
                  <a:solidFill>
                    <a:schemeClr val="accent6"/>
                  </a:solidFill>
                  <a:latin typeface="+mn-lt"/>
                </a:rPr>
                <a:t>SEMI-TRAILER</a:t>
              </a:r>
            </a:p>
          </p:txBody>
        </p:sp>
        <p:sp>
          <p:nvSpPr>
            <p:cNvPr id="7" name="TextBox 6"/>
            <p:cNvSpPr txBox="1"/>
            <p:nvPr/>
          </p:nvSpPr>
          <p:spPr>
            <a:xfrm>
              <a:off x="6678667" y="4586048"/>
              <a:ext cx="2069797" cy="369332"/>
            </a:xfrm>
            <a:prstGeom prst="rect">
              <a:avLst/>
            </a:prstGeom>
            <a:noFill/>
          </p:spPr>
          <p:txBody>
            <a:bodyPr wrap="none" rtlCol="0">
              <a:spAutoFit/>
            </a:bodyPr>
            <a:lstStyle/>
            <a:p>
              <a:r>
                <a:rPr lang="en-AU" sz="1800" b="1" dirty="0">
                  <a:solidFill>
                    <a:schemeClr val="accent6"/>
                  </a:solidFill>
                  <a:latin typeface="+mn-lt"/>
                </a:rPr>
                <a:t>TRUCK-TRAILER</a:t>
              </a:r>
            </a:p>
          </p:txBody>
        </p:sp>
        <p:sp>
          <p:nvSpPr>
            <p:cNvPr id="8" name="TextBox 7"/>
            <p:cNvSpPr txBox="1"/>
            <p:nvPr/>
          </p:nvSpPr>
          <p:spPr>
            <a:xfrm>
              <a:off x="7345516" y="5632623"/>
              <a:ext cx="1402948" cy="369332"/>
            </a:xfrm>
            <a:prstGeom prst="rect">
              <a:avLst/>
            </a:prstGeom>
            <a:noFill/>
          </p:spPr>
          <p:txBody>
            <a:bodyPr wrap="none" rtlCol="0">
              <a:spAutoFit/>
            </a:bodyPr>
            <a:lstStyle/>
            <a:p>
              <a:r>
                <a:rPr lang="en-AU" sz="1800" b="1" dirty="0">
                  <a:solidFill>
                    <a:schemeClr val="accent6"/>
                  </a:solidFill>
                  <a:latin typeface="+mn-lt"/>
                </a:rPr>
                <a:t>B-DOUBLE</a:t>
              </a:r>
            </a:p>
          </p:txBody>
        </p:sp>
      </p:grpSp>
      <p:sp>
        <p:nvSpPr>
          <p:cNvPr id="11" name="Rectangle 2"/>
          <p:cNvSpPr>
            <a:spLocks noGrp="1" noChangeArrowheads="1"/>
          </p:cNvSpPr>
          <p:nvPr>
            <p:ph type="title"/>
          </p:nvPr>
        </p:nvSpPr>
        <p:spPr>
          <a:xfrm>
            <a:off x="755576" y="251444"/>
            <a:ext cx="7543800" cy="1143000"/>
          </a:xfrm>
        </p:spPr>
        <p:txBody>
          <a:bodyPr/>
          <a:lstStyle/>
          <a:p>
            <a:pPr eaLnBrk="1" hangingPunct="1">
              <a:defRPr/>
            </a:pPr>
            <a:r>
              <a:rPr lang="en-US" sz="4000" dirty="0">
                <a:solidFill>
                  <a:schemeClr val="bg1">
                    <a:lumMod val="50000"/>
                    <a:lumOff val="50000"/>
                  </a:schemeClr>
                </a:solidFill>
              </a:rPr>
              <a:t>Vehicle Placarding</a:t>
            </a:r>
            <a:br>
              <a:rPr lang="en-US" dirty="0">
                <a:solidFill>
                  <a:schemeClr val="bg2">
                    <a:lumMod val="40000"/>
                    <a:lumOff val="60000"/>
                  </a:schemeClr>
                </a:solidFill>
              </a:rPr>
            </a:br>
            <a:r>
              <a:rPr lang="en-US" sz="2800" dirty="0">
                <a:solidFill>
                  <a:schemeClr val="bg1">
                    <a:lumMod val="50000"/>
                    <a:lumOff val="50000"/>
                  </a:schemeClr>
                </a:solidFill>
              </a:rPr>
              <a:t>Bulk DGs (including IBCs)</a:t>
            </a:r>
            <a:endParaRPr lang="en-AU" sz="4000" dirty="0">
              <a:solidFill>
                <a:schemeClr val="bg1">
                  <a:lumMod val="50000"/>
                  <a:lumOff val="50000"/>
                </a:schemeClr>
              </a:solidFill>
            </a:endParaRPr>
          </a:p>
        </p:txBody>
      </p:sp>
      <p:pic>
        <p:nvPicPr>
          <p:cNvPr id="10" name="Picture 4" descr="C:\Documents and Settings\User\My Documents\My Pictures\AEBN Logo\AEBN_A_col-4.jpg">
            <a:extLst>
              <a:ext uri="{FF2B5EF4-FFF2-40B4-BE49-F238E27FC236}">
                <a16:creationId xmlns:a16="http://schemas.microsoft.com/office/drawing/2014/main" id="{B3D9190E-B22D-4981-A320-B98D98D7603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41135" y="432677"/>
            <a:ext cx="1256011" cy="47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0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719992" y="909864"/>
            <a:ext cx="7555589" cy="5666692"/>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108000" tIns="108000" rIns="108000" bIns="10800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r>
              <a:rPr lang="en-AU" sz="7200" b="1" dirty="0">
                <a:solidFill>
                  <a:schemeClr val="accent6"/>
                </a:solidFill>
                <a:latin typeface="Arial" charset="0"/>
              </a:rPr>
              <a:t>PETROL</a:t>
            </a:r>
          </a:p>
        </p:txBody>
      </p:sp>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719992" y="3706408"/>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7200"/>
              </a:lnSpc>
              <a:spcBef>
                <a:spcPts val="0"/>
              </a:spcBef>
            </a:pPr>
            <a:r>
              <a:rPr lang="en-AU" sz="7200" b="1" dirty="0">
                <a:solidFill>
                  <a:schemeClr val="accent6"/>
                </a:solidFill>
                <a:latin typeface="Arial" charset="0"/>
              </a:rPr>
              <a:t>3YE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719992" y="2447003"/>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7200"/>
              </a:lnSpc>
              <a:spcBef>
                <a:spcPts val="0"/>
              </a:spcBef>
              <a:spcAft>
                <a:spcPct val="0"/>
              </a:spcAft>
              <a:buClrTx/>
              <a:buSzTx/>
              <a:tabLst/>
            </a:pPr>
            <a:r>
              <a:rPr kumimoji="0" lang="en-AU" sz="7200" b="1" i="0" u="none" strike="noStrike" cap="none" normalizeH="0" baseline="0" dirty="0">
                <a:ln>
                  <a:noFill/>
                </a:ln>
                <a:solidFill>
                  <a:schemeClr val="accent6"/>
                </a:solidFill>
                <a:effectLst/>
                <a:latin typeface="Arial" charset="0"/>
              </a:rPr>
              <a:t>1203</a:t>
            </a:r>
          </a:p>
        </p:txBody>
      </p:sp>
      <p:grpSp>
        <p:nvGrpSpPr>
          <p:cNvPr id="25" name="Group 24">
            <a:extLst>
              <a:ext uri="{FF2B5EF4-FFF2-40B4-BE49-F238E27FC236}">
                <a16:creationId xmlns:a16="http://schemas.microsoft.com/office/drawing/2014/main" id="{97F16B54-4C05-4D34-A9A5-AC3930EEEACD}"/>
              </a:ext>
            </a:extLst>
          </p:cNvPr>
          <p:cNvGrpSpPr/>
          <p:nvPr/>
        </p:nvGrpSpPr>
        <p:grpSpPr>
          <a:xfrm>
            <a:off x="1706408" y="2797897"/>
            <a:ext cx="566732" cy="629632"/>
            <a:chOff x="1447781" y="3645024"/>
            <a:chExt cx="648072" cy="720000"/>
          </a:xfrm>
        </p:grpSpPr>
        <p:cxnSp>
          <p:nvCxnSpPr>
            <p:cNvPr id="30" name="Straight Arrow Connector 29">
              <a:extLst>
                <a:ext uri="{FF2B5EF4-FFF2-40B4-BE49-F238E27FC236}">
                  <a16:creationId xmlns:a16="http://schemas.microsoft.com/office/drawing/2014/main" id="{DB3D14D8-5C31-47F3-B55C-CC436BB9891E}"/>
                </a:ext>
              </a:extLst>
            </p:cNvPr>
            <p:cNvCxnSpPr>
              <a:cxnSpLocks/>
            </p:cNvCxnSpPr>
            <p:nvPr/>
          </p:nvCxnSpPr>
          <p:spPr>
            <a:xfrm>
              <a:off x="2051720" y="3645024"/>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9F0F11C-ABFC-44FD-A238-542E7C2EEAF1}"/>
                </a:ext>
              </a:extLst>
            </p:cNvPr>
            <p:cNvSpPr txBox="1"/>
            <p:nvPr/>
          </p:nvSpPr>
          <p:spPr>
            <a:xfrm>
              <a:off x="1447781" y="3682927"/>
              <a:ext cx="648072"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100 mm</a:t>
              </a:r>
            </a:p>
          </p:txBody>
        </p:sp>
      </p:grpSp>
      <p:grpSp>
        <p:nvGrpSpPr>
          <p:cNvPr id="26" name="Group 25">
            <a:extLst>
              <a:ext uri="{FF2B5EF4-FFF2-40B4-BE49-F238E27FC236}">
                <a16:creationId xmlns:a16="http://schemas.microsoft.com/office/drawing/2014/main" id="{AC5E38ED-BEB2-4E8D-9F88-027049778DD2}"/>
              </a:ext>
            </a:extLst>
          </p:cNvPr>
          <p:cNvGrpSpPr/>
          <p:nvPr/>
        </p:nvGrpSpPr>
        <p:grpSpPr>
          <a:xfrm>
            <a:off x="1706408" y="4057302"/>
            <a:ext cx="566732" cy="629632"/>
            <a:chOff x="1547664" y="5013176"/>
            <a:chExt cx="648072" cy="720000"/>
          </a:xfrm>
        </p:grpSpPr>
        <p:cxnSp>
          <p:nvCxnSpPr>
            <p:cNvPr id="33" name="Straight Arrow Connector 32">
              <a:extLst>
                <a:ext uri="{FF2B5EF4-FFF2-40B4-BE49-F238E27FC236}">
                  <a16:creationId xmlns:a16="http://schemas.microsoft.com/office/drawing/2014/main" id="{FD9189F4-ACCB-4411-9BF7-B7FD8410C434}"/>
                </a:ext>
              </a:extLst>
            </p:cNvPr>
            <p:cNvCxnSpPr>
              <a:cxnSpLocks/>
            </p:cNvCxnSpPr>
            <p:nvPr/>
          </p:nvCxnSpPr>
          <p:spPr>
            <a:xfrm>
              <a:off x="2151603" y="5013176"/>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489F78-F387-48A7-8181-D585873C069B}"/>
                </a:ext>
              </a:extLst>
            </p:cNvPr>
            <p:cNvSpPr txBox="1"/>
            <p:nvPr/>
          </p:nvSpPr>
          <p:spPr>
            <a:xfrm>
              <a:off x="1547664" y="5051079"/>
              <a:ext cx="648072"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100 mm</a:t>
              </a:r>
            </a:p>
          </p:txBody>
        </p:sp>
      </p:grpSp>
      <p:sp>
        <p:nvSpPr>
          <p:cNvPr id="71" name="TextBox 70">
            <a:extLst>
              <a:ext uri="{FF2B5EF4-FFF2-40B4-BE49-F238E27FC236}">
                <a16:creationId xmlns:a16="http://schemas.microsoft.com/office/drawing/2014/main" id="{2C92A2B0-983C-47B3-887B-E6BAC05164DD}"/>
              </a:ext>
            </a:extLst>
          </p:cNvPr>
          <p:cNvSpPr txBox="1"/>
          <p:nvPr/>
        </p:nvSpPr>
        <p:spPr>
          <a:xfrm>
            <a:off x="8303261" y="2389929"/>
            <a:ext cx="589219" cy="523220"/>
          </a:xfrm>
          <a:prstGeom prst="rect">
            <a:avLst/>
          </a:prstGeom>
          <a:solidFill>
            <a:schemeClr val="tx1"/>
          </a:solid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600 mm</a:t>
            </a:r>
          </a:p>
        </p:txBody>
      </p:sp>
      <p:sp>
        <p:nvSpPr>
          <p:cNvPr id="32" name="Rectangle 31">
            <a:extLst>
              <a:ext uri="{FF2B5EF4-FFF2-40B4-BE49-F238E27FC236}">
                <a16:creationId xmlns:a16="http://schemas.microsoft.com/office/drawing/2014/main" id="{825561C4-477B-4C58-BAC3-A3B08891733C}"/>
              </a:ext>
            </a:extLst>
          </p:cNvPr>
          <p:cNvSpPr>
            <a:spLocks/>
          </p:cNvSpPr>
          <p:nvPr/>
        </p:nvSpPr>
        <p:spPr bwMode="auto">
          <a:xfrm>
            <a:off x="719992" y="4876349"/>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IN EMERGENCY, DIAL</a:t>
            </a:r>
          </a:p>
          <a:p>
            <a:pPr algn="ctr">
              <a:lnSpc>
                <a:spcPts val="3600"/>
              </a:lnSpc>
              <a:spcBef>
                <a:spcPts val="0"/>
              </a:spcBef>
            </a:pPr>
            <a:r>
              <a:rPr lang="en-AU" sz="3600" b="1" dirty="0">
                <a:solidFill>
                  <a:schemeClr val="accent6"/>
                </a:solidFill>
                <a:latin typeface="Arial" charset="0"/>
              </a:rPr>
              <a:t>000, POLICE OR FIRE BRIGADE</a:t>
            </a:r>
          </a:p>
        </p:txBody>
      </p:sp>
      <p:sp>
        <p:nvSpPr>
          <p:cNvPr id="35" name="Rectangle 34">
            <a:extLst>
              <a:ext uri="{FF2B5EF4-FFF2-40B4-BE49-F238E27FC236}">
                <a16:creationId xmlns:a16="http://schemas.microsoft.com/office/drawing/2014/main" id="{FDB05C2B-DCC4-4931-85F2-28BF5760D809}"/>
              </a:ext>
            </a:extLst>
          </p:cNvPr>
          <p:cNvSpPr>
            <a:spLocks/>
          </p:cNvSpPr>
          <p:nvPr/>
        </p:nvSpPr>
        <p:spPr bwMode="auto">
          <a:xfrm>
            <a:off x="4497786" y="4876548"/>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SPECIALIST ADVICE</a:t>
            </a:r>
          </a:p>
          <a:p>
            <a:pPr algn="ctr">
              <a:lnSpc>
                <a:spcPts val="2800"/>
              </a:lnSpc>
              <a:spcBef>
                <a:spcPts val="0"/>
              </a:spcBef>
            </a:pPr>
            <a:r>
              <a:rPr lang="en-AU" b="1" dirty="0">
                <a:solidFill>
                  <a:schemeClr val="accent6"/>
                </a:solidFill>
                <a:latin typeface="Arial Narrow" panose="020B0606020202030204" pitchFamily="34" charset="0"/>
              </a:rPr>
              <a:t>XYZ FUEL COMPANY 1800-005-411</a:t>
            </a:r>
          </a:p>
        </p:txBody>
      </p:sp>
      <p:cxnSp>
        <p:nvCxnSpPr>
          <p:cNvPr id="70" name="Straight Arrow Connector 69">
            <a:extLst>
              <a:ext uri="{FF2B5EF4-FFF2-40B4-BE49-F238E27FC236}">
                <a16:creationId xmlns:a16="http://schemas.microsoft.com/office/drawing/2014/main" id="{1A4447E0-1620-4413-817A-2DA36DD73009}"/>
              </a:ext>
            </a:extLst>
          </p:cNvPr>
          <p:cNvCxnSpPr>
            <a:cxnSpLocks/>
          </p:cNvCxnSpPr>
          <p:nvPr/>
        </p:nvCxnSpPr>
        <p:spPr>
          <a:xfrm flipV="1">
            <a:off x="8401941" y="908720"/>
            <a:ext cx="0" cy="5666692"/>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DC94B37-8C11-4537-B5BF-0E4EA6719F56}"/>
              </a:ext>
            </a:extLst>
          </p:cNvPr>
          <p:cNvCxnSpPr>
            <a:cxnSpLocks/>
          </p:cNvCxnSpPr>
          <p:nvPr/>
        </p:nvCxnSpPr>
        <p:spPr>
          <a:xfrm>
            <a:off x="719572" y="6639011"/>
            <a:ext cx="7555589" cy="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9D9432-96C1-4341-AFAD-D62E959AC27D}"/>
              </a:ext>
            </a:extLst>
          </p:cNvPr>
          <p:cNvSpPr txBox="1"/>
          <p:nvPr/>
        </p:nvSpPr>
        <p:spPr>
          <a:xfrm>
            <a:off x="2860560" y="6505598"/>
            <a:ext cx="944547" cy="307777"/>
          </a:xfrm>
          <a:prstGeom prst="rect">
            <a:avLst/>
          </a:prstGeom>
          <a:solidFill>
            <a:schemeClr val="tx1"/>
          </a:solid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800 mm</a:t>
            </a:r>
          </a:p>
        </p:txBody>
      </p:sp>
      <p:sp>
        <p:nvSpPr>
          <p:cNvPr id="20" name="Title 19">
            <a:extLst>
              <a:ext uri="{FF2B5EF4-FFF2-40B4-BE49-F238E27FC236}">
                <a16:creationId xmlns:a16="http://schemas.microsoft.com/office/drawing/2014/main" id="{B5336398-9F28-4223-BB34-D612EE206422}"/>
              </a:ext>
            </a:extLst>
          </p:cNvPr>
          <p:cNvSpPr>
            <a:spLocks noGrp="1"/>
          </p:cNvSpPr>
          <p:nvPr>
            <p:ph type="title"/>
          </p:nvPr>
        </p:nvSpPr>
        <p:spPr>
          <a:xfrm>
            <a:off x="611560" y="0"/>
            <a:ext cx="8352925" cy="1143000"/>
          </a:xfrm>
        </p:spPr>
        <p:txBody>
          <a:bodyPr/>
          <a:lstStyle/>
          <a:p>
            <a:pPr eaLnBrk="1" hangingPunct="1">
              <a:defRPr/>
            </a:pPr>
            <a:r>
              <a:rPr lang="en-AU" sz="4000" dirty="0">
                <a:solidFill>
                  <a:schemeClr val="bg1">
                    <a:lumMod val="50000"/>
                    <a:lumOff val="50000"/>
                  </a:schemeClr>
                </a:solidFill>
              </a:rPr>
              <a:t>Emergency Information Panel (EIP)</a:t>
            </a:r>
          </a:p>
        </p:txBody>
      </p:sp>
      <p:pic>
        <p:nvPicPr>
          <p:cNvPr id="4" name="Picture 3" descr="A close up of a sign&#10;&#10;Description automatically generated">
            <a:extLst>
              <a:ext uri="{FF2B5EF4-FFF2-40B4-BE49-F238E27FC236}">
                <a16:creationId xmlns:a16="http://schemas.microsoft.com/office/drawing/2014/main" id="{579CC319-0E1C-49C3-810C-EB5E5F1D4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384" y="1233128"/>
            <a:ext cx="3348000" cy="3348000"/>
          </a:xfrm>
          <a:prstGeom prst="rect">
            <a:avLst/>
          </a:prstGeom>
        </p:spPr>
      </p:pic>
      <p:grpSp>
        <p:nvGrpSpPr>
          <p:cNvPr id="274433" name="Group 274432">
            <a:extLst>
              <a:ext uri="{FF2B5EF4-FFF2-40B4-BE49-F238E27FC236}">
                <a16:creationId xmlns:a16="http://schemas.microsoft.com/office/drawing/2014/main" id="{C506B038-96BB-410E-B630-1F31C724F7E9}"/>
              </a:ext>
            </a:extLst>
          </p:cNvPr>
          <p:cNvGrpSpPr/>
          <p:nvPr/>
        </p:nvGrpSpPr>
        <p:grpSpPr>
          <a:xfrm>
            <a:off x="6444209" y="1233127"/>
            <a:ext cx="1598016" cy="1578727"/>
            <a:chOff x="6430776" y="1833819"/>
            <a:chExt cx="1515864" cy="150300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6430776" y="1833819"/>
              <a:ext cx="1515864" cy="1503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7145218" y="2336818"/>
              <a:ext cx="792089"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250 mm</a:t>
              </a:r>
            </a:p>
          </p:txBody>
        </p:sp>
      </p:grpSp>
      <p:grpSp>
        <p:nvGrpSpPr>
          <p:cNvPr id="50" name="Group 49">
            <a:extLst>
              <a:ext uri="{FF2B5EF4-FFF2-40B4-BE49-F238E27FC236}">
                <a16:creationId xmlns:a16="http://schemas.microsoft.com/office/drawing/2014/main" id="{A0D9FCB3-3A1C-4A71-8D67-D88F91D891DC}"/>
              </a:ext>
            </a:extLst>
          </p:cNvPr>
          <p:cNvGrpSpPr/>
          <p:nvPr/>
        </p:nvGrpSpPr>
        <p:grpSpPr>
          <a:xfrm>
            <a:off x="4572000" y="1320084"/>
            <a:ext cx="566732" cy="629632"/>
            <a:chOff x="1948282" y="3645024"/>
            <a:chExt cx="648072" cy="720000"/>
          </a:xfrm>
        </p:grpSpPr>
        <p:cxnSp>
          <p:nvCxnSpPr>
            <p:cNvPr id="51" name="Straight Arrow Connector 50">
              <a:extLst>
                <a:ext uri="{FF2B5EF4-FFF2-40B4-BE49-F238E27FC236}">
                  <a16:creationId xmlns:a16="http://schemas.microsoft.com/office/drawing/2014/main" id="{26085553-D3A2-4694-AE4C-B3EF009981BF}"/>
                </a:ext>
              </a:extLst>
            </p:cNvPr>
            <p:cNvCxnSpPr>
              <a:cxnSpLocks/>
            </p:cNvCxnSpPr>
            <p:nvPr/>
          </p:nvCxnSpPr>
          <p:spPr>
            <a:xfrm>
              <a:off x="2051720" y="3645024"/>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D0E5796-AA8B-478C-B1D0-122826A524CB}"/>
                </a:ext>
              </a:extLst>
            </p:cNvPr>
            <p:cNvSpPr txBox="1"/>
            <p:nvPr/>
          </p:nvSpPr>
          <p:spPr>
            <a:xfrm>
              <a:off x="1948282" y="3705866"/>
              <a:ext cx="648072"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100 mm</a:t>
              </a:r>
            </a:p>
          </p:txBody>
        </p:sp>
      </p:grpSp>
    </p:spTree>
    <p:extLst>
      <p:ext uri="{BB962C8B-B14F-4D97-AF65-F5344CB8AC3E}">
        <p14:creationId xmlns:p14="http://schemas.microsoft.com/office/powerpoint/2010/main" val="2977924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5336398-9F28-4223-BB34-D612EE206422}"/>
              </a:ext>
            </a:extLst>
          </p:cNvPr>
          <p:cNvSpPr>
            <a:spLocks noGrp="1"/>
          </p:cNvSpPr>
          <p:nvPr>
            <p:ph type="title"/>
          </p:nvPr>
        </p:nvSpPr>
        <p:spPr>
          <a:xfrm>
            <a:off x="611560" y="-18395"/>
            <a:ext cx="8352918" cy="1143000"/>
          </a:xfrm>
        </p:spPr>
        <p:txBody>
          <a:bodyPr/>
          <a:lstStyle/>
          <a:p>
            <a:pPr eaLnBrk="1" hangingPunct="1">
              <a:defRPr/>
            </a:pPr>
            <a:r>
              <a:rPr lang="en-AU" sz="4000" dirty="0">
                <a:solidFill>
                  <a:schemeClr val="bg1">
                    <a:lumMod val="50000"/>
                    <a:lumOff val="50000"/>
                  </a:schemeClr>
                </a:solidFill>
              </a:rPr>
              <a:t>Emergency Information Panel (EIP)</a:t>
            </a:r>
          </a:p>
        </p:txBody>
      </p:sp>
      <p:grpSp>
        <p:nvGrpSpPr>
          <p:cNvPr id="3" name="Group 2">
            <a:extLst>
              <a:ext uri="{FF2B5EF4-FFF2-40B4-BE49-F238E27FC236}">
                <a16:creationId xmlns:a16="http://schemas.microsoft.com/office/drawing/2014/main" id="{D34DF887-755A-4872-8BD3-B6E11A6FEC6B}"/>
              </a:ext>
            </a:extLst>
          </p:cNvPr>
          <p:cNvGrpSpPr>
            <a:grpSpLocks noChangeAspect="1"/>
          </p:cNvGrpSpPr>
          <p:nvPr/>
        </p:nvGrpSpPr>
        <p:grpSpPr>
          <a:xfrm>
            <a:off x="719993" y="909864"/>
            <a:ext cx="6804336" cy="5103252"/>
            <a:chOff x="719992" y="909864"/>
            <a:chExt cx="7555589" cy="5666692"/>
          </a:xfrm>
        </p:grpSpPr>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719992" y="909864"/>
              <a:ext cx="7555589" cy="5666692"/>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r>
                <a:rPr kumimoji="0" lang="en-AU" sz="360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NITRIC ACID,</a:t>
              </a:r>
            </a:p>
            <a:p>
              <a:pPr marL="0" marR="0" indent="0" algn="l" defTabSz="914400" rtl="0" eaLnBrk="1" fontAlgn="base" latinLnBrk="0" hangingPunct="1">
                <a:lnSpc>
                  <a:spcPct val="100000"/>
                </a:lnSpc>
                <a:spcBef>
                  <a:spcPts val="0"/>
                </a:spcBef>
                <a:spcAft>
                  <a:spcPct val="0"/>
                </a:spcAft>
                <a:buClrTx/>
                <a:buSzTx/>
                <a:tabLst/>
              </a:pPr>
              <a:r>
                <a:rPr lang="en-AU" sz="3600" b="1" dirty="0">
                  <a:solidFill>
                    <a:schemeClr val="accent6"/>
                  </a:solidFill>
                  <a:latin typeface="Arial" panose="020B0604020202020204" pitchFamily="34" charset="0"/>
                  <a:cs typeface="Arial" panose="020B0604020202020204" pitchFamily="34" charset="0"/>
                </a:rPr>
                <a:t>RED FUMING</a:t>
              </a:r>
              <a:endParaRPr kumimoji="0" lang="en-AU" sz="3600" b="1" i="0" u="none" strike="noStrike" cap="none" normalizeH="0" baseline="0" dirty="0">
                <a:ln>
                  <a:noFill/>
                </a:ln>
                <a:solidFill>
                  <a:schemeClr val="accent6"/>
                </a:solidFill>
                <a:effectLst/>
                <a:latin typeface="Arial" panose="020B0604020202020204" pitchFamily="34" charset="0"/>
                <a:cs typeface="Arial" panose="020B0604020202020204" pitchFamily="34" charset="0"/>
              </a:endParaRPr>
            </a:p>
          </p:txBody>
        </p:sp>
        <p:pic>
          <p:nvPicPr>
            <p:cNvPr id="10" name="Picture 9" descr="A yellow sign&#10;&#10;Description automatically generated">
              <a:extLst>
                <a:ext uri="{FF2B5EF4-FFF2-40B4-BE49-F238E27FC236}">
                  <a16:creationId xmlns:a16="http://schemas.microsoft.com/office/drawing/2014/main" id="{9F38AA13-2EF8-4153-865B-63EE10AA7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266" y="2836740"/>
              <a:ext cx="1983342" cy="1983342"/>
            </a:xfrm>
            <a:prstGeom prst="rect">
              <a:avLst/>
            </a:prstGeom>
          </p:spPr>
        </p:pic>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719992" y="3706408"/>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7200"/>
                </a:lnSpc>
                <a:spcBef>
                  <a:spcPts val="0"/>
                </a:spcBef>
              </a:pPr>
              <a:r>
                <a:rPr lang="en-AU" sz="7200" b="1" dirty="0">
                  <a:solidFill>
                    <a:schemeClr val="accent6"/>
                  </a:solidFill>
                  <a:latin typeface="Arial" charset="0"/>
                </a:rPr>
                <a:t>2PE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719992" y="2447003"/>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7200"/>
                </a:lnSpc>
                <a:spcBef>
                  <a:spcPts val="0"/>
                </a:spcBef>
                <a:spcAft>
                  <a:spcPct val="0"/>
                </a:spcAft>
                <a:buClrTx/>
                <a:buSzTx/>
                <a:tabLst/>
              </a:pPr>
              <a:r>
                <a:rPr kumimoji="0" lang="en-AU" sz="7200" b="1" i="0" u="none" strike="noStrike" cap="none" normalizeH="0" baseline="0" dirty="0">
                  <a:ln>
                    <a:noFill/>
                  </a:ln>
                  <a:solidFill>
                    <a:schemeClr val="accent6"/>
                  </a:solidFill>
                  <a:effectLst/>
                  <a:latin typeface="Arial" charset="0"/>
                </a:rPr>
                <a:t>2032</a:t>
              </a:r>
            </a:p>
          </p:txBody>
        </p:sp>
        <p:grpSp>
          <p:nvGrpSpPr>
            <p:cNvPr id="274433" name="Group 274432">
              <a:extLst>
                <a:ext uri="{FF2B5EF4-FFF2-40B4-BE49-F238E27FC236}">
                  <a16:creationId xmlns:a16="http://schemas.microsoft.com/office/drawing/2014/main" id="{C506B038-96BB-410E-B630-1F31C724F7E9}"/>
                </a:ext>
              </a:extLst>
            </p:cNvPr>
            <p:cNvGrpSpPr/>
            <p:nvPr/>
          </p:nvGrpSpPr>
          <p:grpSpPr>
            <a:xfrm>
              <a:off x="6383661" y="971690"/>
              <a:ext cx="1325607" cy="1314358"/>
              <a:chOff x="6430776" y="1833819"/>
              <a:chExt cx="1515864" cy="150300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6430776" y="1833819"/>
                <a:ext cx="1515864" cy="1503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7118068" y="2164388"/>
                <a:ext cx="792089"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200 mm</a:t>
                </a:r>
              </a:p>
            </p:txBody>
          </p:sp>
        </p:grpSp>
        <p:cxnSp>
          <p:nvCxnSpPr>
            <p:cNvPr id="59" name="Straight Arrow Connector 58">
              <a:extLst>
                <a:ext uri="{FF2B5EF4-FFF2-40B4-BE49-F238E27FC236}">
                  <a16:creationId xmlns:a16="http://schemas.microsoft.com/office/drawing/2014/main" id="{EFE2C6ED-0A09-4A9E-8971-23F50572D21A}"/>
                </a:ext>
              </a:extLst>
            </p:cNvPr>
            <p:cNvCxnSpPr>
              <a:cxnSpLocks/>
            </p:cNvCxnSpPr>
            <p:nvPr/>
          </p:nvCxnSpPr>
          <p:spPr>
            <a:xfrm>
              <a:off x="6304820" y="3941932"/>
              <a:ext cx="837716" cy="824661"/>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3917B12-F866-4046-9451-BF8AB30A2ED4}"/>
                </a:ext>
              </a:extLst>
            </p:cNvPr>
            <p:cNvSpPr txBox="1"/>
            <p:nvPr/>
          </p:nvSpPr>
          <p:spPr>
            <a:xfrm>
              <a:off x="5910463" y="4080969"/>
              <a:ext cx="788713" cy="523220"/>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150 mm</a:t>
              </a:r>
            </a:p>
          </p:txBody>
        </p:sp>
        <p:sp>
          <p:nvSpPr>
            <p:cNvPr id="32" name="Rectangle 31">
              <a:extLst>
                <a:ext uri="{FF2B5EF4-FFF2-40B4-BE49-F238E27FC236}">
                  <a16:creationId xmlns:a16="http://schemas.microsoft.com/office/drawing/2014/main" id="{825561C4-477B-4C58-BAC3-A3B08891733C}"/>
                </a:ext>
              </a:extLst>
            </p:cNvPr>
            <p:cNvSpPr>
              <a:spLocks/>
            </p:cNvSpPr>
            <p:nvPr/>
          </p:nvSpPr>
          <p:spPr bwMode="auto">
            <a:xfrm>
              <a:off x="719992" y="4876349"/>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IN EMERGENCY, DIAL</a:t>
              </a:r>
            </a:p>
            <a:p>
              <a:pPr algn="ctr">
                <a:spcBef>
                  <a:spcPts val="0"/>
                </a:spcBef>
              </a:pPr>
              <a:r>
                <a:rPr lang="en-AU" sz="2400" b="1" dirty="0">
                  <a:solidFill>
                    <a:schemeClr val="accent6"/>
                  </a:solidFill>
                  <a:latin typeface="Arial Narrow" panose="020B0606020202030204" pitchFamily="34" charset="0"/>
                </a:rPr>
                <a:t>000, POLICE OR FIRE BRIGADE</a:t>
              </a:r>
            </a:p>
          </p:txBody>
        </p:sp>
        <p:sp>
          <p:nvSpPr>
            <p:cNvPr id="35" name="Rectangle 34">
              <a:extLst>
                <a:ext uri="{FF2B5EF4-FFF2-40B4-BE49-F238E27FC236}">
                  <a16:creationId xmlns:a16="http://schemas.microsoft.com/office/drawing/2014/main" id="{FDB05C2B-DCC4-4931-85F2-28BF5760D809}"/>
                </a:ext>
              </a:extLst>
            </p:cNvPr>
            <p:cNvSpPr>
              <a:spLocks/>
            </p:cNvSpPr>
            <p:nvPr/>
          </p:nvSpPr>
          <p:spPr bwMode="auto">
            <a:xfrm>
              <a:off x="4497786" y="4876548"/>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SPECIALIST ADVICE</a:t>
              </a:r>
            </a:p>
            <a:p>
              <a:pPr algn="ctr">
                <a:spcBef>
                  <a:spcPts val="0"/>
                </a:spcBef>
              </a:pPr>
              <a:r>
                <a:rPr lang="en-AU" sz="2400" b="1" dirty="0">
                  <a:solidFill>
                    <a:schemeClr val="accent6"/>
                  </a:solidFill>
                  <a:latin typeface="Arial Narrow" panose="020B0606020202030204" pitchFamily="34" charset="0"/>
                </a:rPr>
                <a:t>ABC CHEMICAL COMPANY 1800-116-522</a:t>
              </a:r>
            </a:p>
          </p:txBody>
        </p:sp>
        <p:pic>
          <p:nvPicPr>
            <p:cNvPr id="276482" name="Picture 2" descr="https://www.safetysign.com/images/source/large-images/K5649.png">
              <a:extLst>
                <a:ext uri="{FF2B5EF4-FFF2-40B4-BE49-F238E27FC236}">
                  <a16:creationId xmlns:a16="http://schemas.microsoft.com/office/drawing/2014/main" id="{72849052-11BC-4763-93B0-58B4CA336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239" y="2892503"/>
              <a:ext cx="1983342" cy="19833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automatically generated">
              <a:extLst>
                <a:ext uri="{FF2B5EF4-FFF2-40B4-BE49-F238E27FC236}">
                  <a16:creationId xmlns:a16="http://schemas.microsoft.com/office/drawing/2014/main" id="{54402891-BF2F-435C-93E7-1FE892576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138" y="971690"/>
              <a:ext cx="2675938" cy="2675938"/>
            </a:xfrm>
            <a:prstGeom prst="rect">
              <a:avLst/>
            </a:prstGeom>
          </p:spPr>
        </p:pic>
        <p:cxnSp>
          <p:nvCxnSpPr>
            <p:cNvPr id="48" name="Straight Arrow Connector 47">
              <a:extLst>
                <a:ext uri="{FF2B5EF4-FFF2-40B4-BE49-F238E27FC236}">
                  <a16:creationId xmlns:a16="http://schemas.microsoft.com/office/drawing/2014/main" id="{A7EB3BED-9E28-42A7-A069-F68FB859D2A2}"/>
                </a:ext>
              </a:extLst>
            </p:cNvPr>
            <p:cNvCxnSpPr>
              <a:cxnSpLocks/>
            </p:cNvCxnSpPr>
            <p:nvPr/>
          </p:nvCxnSpPr>
          <p:spPr>
            <a:xfrm flipH="1">
              <a:off x="5466695" y="3967257"/>
              <a:ext cx="803059" cy="746949"/>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7E86E088-0874-4C5E-BCD1-E64D97A5CCBA}"/>
                </a:ext>
              </a:extLst>
            </p:cNvPr>
            <p:cNvGrpSpPr/>
            <p:nvPr/>
          </p:nvGrpSpPr>
          <p:grpSpPr>
            <a:xfrm>
              <a:off x="4062339" y="1120876"/>
              <a:ext cx="1014911" cy="318897"/>
              <a:chOff x="3940080" y="1847587"/>
              <a:chExt cx="1160575" cy="364666"/>
            </a:xfrm>
          </p:grpSpPr>
          <p:cxnSp>
            <p:nvCxnSpPr>
              <p:cNvPr id="55" name="Straight Arrow Connector 54">
                <a:extLst>
                  <a:ext uri="{FF2B5EF4-FFF2-40B4-BE49-F238E27FC236}">
                    <a16:creationId xmlns:a16="http://schemas.microsoft.com/office/drawing/2014/main" id="{EBD4DC67-D118-427C-B1C7-35B3EBB19ED2}"/>
                  </a:ext>
                </a:extLst>
              </p:cNvPr>
              <p:cNvCxnSpPr>
                <a:cxnSpLocks/>
              </p:cNvCxnSpPr>
              <p:nvPr/>
            </p:nvCxnSpPr>
            <p:spPr>
              <a:xfrm>
                <a:off x="3940080"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2371E46-45D0-4F66-BD01-37EA7B33667C}"/>
                  </a:ext>
                </a:extLst>
              </p:cNvPr>
              <p:cNvSpPr txBox="1"/>
              <p:nvPr/>
            </p:nvSpPr>
            <p:spPr>
              <a:xfrm>
                <a:off x="4056216" y="1847587"/>
                <a:ext cx="1044439" cy="351950"/>
              </a:xfrm>
              <a:prstGeom prst="rect">
                <a:avLst/>
              </a:prstGeom>
              <a:noFill/>
              <a:ln>
                <a:noFill/>
              </a:ln>
            </p:spPr>
            <p:txBody>
              <a:bodyPr wrap="square" rtlCol="0">
                <a:spAutoFit/>
              </a:bodyPr>
              <a:lstStyle/>
              <a:p>
                <a:r>
                  <a:rPr lang="en-AU" sz="1400" dirty="0">
                    <a:solidFill>
                      <a:schemeClr val="accent6"/>
                    </a:solidFill>
                    <a:latin typeface="Arial" panose="020B0604020202020204" pitchFamily="34" charset="0"/>
                    <a:cs typeface="Arial" panose="020B0604020202020204" pitchFamily="34" charset="0"/>
                  </a:rPr>
                  <a:t>50 mm</a:t>
                </a:r>
              </a:p>
            </p:txBody>
          </p:sp>
        </p:grpSp>
        <p:grpSp>
          <p:nvGrpSpPr>
            <p:cNvPr id="57" name="Group 56">
              <a:extLst>
                <a:ext uri="{FF2B5EF4-FFF2-40B4-BE49-F238E27FC236}">
                  <a16:creationId xmlns:a16="http://schemas.microsoft.com/office/drawing/2014/main" id="{CA7277C8-4391-49F7-B6D3-2A5FC5DD28EC}"/>
                </a:ext>
              </a:extLst>
            </p:cNvPr>
            <p:cNvGrpSpPr/>
            <p:nvPr/>
          </p:nvGrpSpPr>
          <p:grpSpPr>
            <a:xfrm>
              <a:off x="4062339" y="1637969"/>
              <a:ext cx="1014911" cy="318897"/>
              <a:chOff x="3940080" y="1847587"/>
              <a:chExt cx="1160575" cy="364666"/>
            </a:xfrm>
          </p:grpSpPr>
          <p:cxnSp>
            <p:nvCxnSpPr>
              <p:cNvPr id="61" name="Straight Arrow Connector 60">
                <a:extLst>
                  <a:ext uri="{FF2B5EF4-FFF2-40B4-BE49-F238E27FC236}">
                    <a16:creationId xmlns:a16="http://schemas.microsoft.com/office/drawing/2014/main" id="{C2BDE8EC-0D18-43D0-9944-6777808573F1}"/>
                  </a:ext>
                </a:extLst>
              </p:cNvPr>
              <p:cNvCxnSpPr>
                <a:cxnSpLocks/>
              </p:cNvCxnSpPr>
              <p:nvPr/>
            </p:nvCxnSpPr>
            <p:spPr>
              <a:xfrm>
                <a:off x="3940080"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6157E3C-4282-4D1B-88C6-46E75E2452F7}"/>
                  </a:ext>
                </a:extLst>
              </p:cNvPr>
              <p:cNvSpPr txBox="1"/>
              <p:nvPr/>
            </p:nvSpPr>
            <p:spPr>
              <a:xfrm>
                <a:off x="4056216" y="1847587"/>
                <a:ext cx="1044439" cy="351950"/>
              </a:xfrm>
              <a:prstGeom prst="rect">
                <a:avLst/>
              </a:prstGeom>
              <a:noFill/>
              <a:ln>
                <a:noFill/>
              </a:ln>
            </p:spPr>
            <p:txBody>
              <a:bodyPr wrap="square" rtlCol="0">
                <a:spAutoFit/>
              </a:bodyPr>
              <a:lstStyle/>
              <a:p>
                <a:r>
                  <a:rPr lang="en-AU" sz="1400" dirty="0">
                    <a:solidFill>
                      <a:schemeClr val="accent6"/>
                    </a:solidFill>
                    <a:latin typeface="Arial" panose="020B0604020202020204" pitchFamily="34" charset="0"/>
                    <a:cs typeface="Arial" panose="020B0604020202020204" pitchFamily="34" charset="0"/>
                  </a:rPr>
                  <a:t>50 mm</a:t>
                </a:r>
              </a:p>
            </p:txBody>
          </p:sp>
        </p:grpSp>
      </p:grpSp>
      <p:pic>
        <p:nvPicPr>
          <p:cNvPr id="23" name="Picture 4" descr="C:\Documents and Settings\User\My Documents\My Pictures\AEBN Logo\AEBN_A_col-4.jpg">
            <a:extLst>
              <a:ext uri="{FF2B5EF4-FFF2-40B4-BE49-F238E27FC236}">
                <a16:creationId xmlns:a16="http://schemas.microsoft.com/office/drawing/2014/main" id="{01AFA319-EC2F-4AD3-AB3D-D882728BD70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893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609600"/>
            <a:ext cx="7918648" cy="906463"/>
          </a:xfrm>
        </p:spPr>
        <p:txBody>
          <a:bodyPr/>
          <a:lstStyle/>
          <a:p>
            <a:pPr eaLnBrk="1" hangingPunct="1">
              <a:defRPr/>
            </a:pPr>
            <a:r>
              <a:rPr lang="en-US" sz="4000" dirty="0">
                <a:solidFill>
                  <a:schemeClr val="bg1">
                    <a:lumMod val="50000"/>
                    <a:lumOff val="50000"/>
                  </a:schemeClr>
                </a:solidFill>
              </a:rPr>
              <a:t>Placarding Mixed Load Vehicles</a:t>
            </a:r>
            <a:endParaRPr lang="en-AU" sz="4000" dirty="0">
              <a:solidFill>
                <a:schemeClr val="bg1">
                  <a:lumMod val="50000"/>
                  <a:lumOff val="50000"/>
                </a:schemeClr>
              </a:solidFill>
            </a:endParaRPr>
          </a:p>
        </p:txBody>
      </p:sp>
      <p:sp>
        <p:nvSpPr>
          <p:cNvPr id="68611" name="Rectangle 3"/>
          <p:cNvSpPr>
            <a:spLocks noGrp="1" noChangeArrowheads="1"/>
          </p:cNvSpPr>
          <p:nvPr>
            <p:ph type="body" idx="1"/>
          </p:nvPr>
        </p:nvSpPr>
        <p:spPr>
          <a:xfrm>
            <a:off x="714375" y="1628800"/>
            <a:ext cx="7543800" cy="4515492"/>
          </a:xfrm>
        </p:spPr>
        <p:txBody>
          <a:bodyPr/>
          <a:lstStyle/>
          <a:p>
            <a:pPr eaLnBrk="1" hangingPunct="1">
              <a:buFontTx/>
              <a:buNone/>
            </a:pPr>
            <a:r>
              <a:rPr lang="en-US" altLang="en-US" sz="2800" dirty="0"/>
              <a:t>Dangerous Goods in both Bulk and Packages aboard same vehicle</a:t>
            </a:r>
          </a:p>
          <a:p>
            <a:pPr eaLnBrk="1" hangingPunct="1"/>
            <a:r>
              <a:rPr lang="en-US" altLang="en-US" sz="2800" dirty="0"/>
              <a:t>Same Class</a:t>
            </a:r>
          </a:p>
          <a:p>
            <a:pPr lvl="1" eaLnBrk="1" hangingPunct="1"/>
            <a:r>
              <a:rPr lang="en-US" altLang="en-US" sz="2400" dirty="0"/>
              <a:t>Mark as for bulk of that Class</a:t>
            </a:r>
          </a:p>
          <a:p>
            <a:pPr eaLnBrk="1" hangingPunct="1"/>
            <a:r>
              <a:rPr lang="en-US" altLang="en-US" sz="2800" dirty="0"/>
              <a:t>Different Classes</a:t>
            </a:r>
          </a:p>
          <a:p>
            <a:pPr lvl="1" eaLnBrk="1" hangingPunct="1"/>
            <a:r>
              <a:rPr lang="en-US" altLang="en-US" sz="2400" dirty="0"/>
              <a:t>Front and rear – mixed Class Label</a:t>
            </a:r>
          </a:p>
          <a:p>
            <a:pPr lvl="1" eaLnBrk="1" hangingPunct="1"/>
            <a:r>
              <a:rPr lang="en-US" altLang="en-US" sz="2400" dirty="0"/>
              <a:t>Both sides and rear</a:t>
            </a:r>
          </a:p>
          <a:p>
            <a:pPr lvl="2" eaLnBrk="1" hangingPunct="1"/>
            <a:r>
              <a:rPr lang="en-US" altLang="en-US" sz="2000" dirty="0"/>
              <a:t>Emergency information panels appropriate to the bulk Dangerous Goods aboard</a:t>
            </a:r>
          </a:p>
          <a:p>
            <a:pPr lvl="1" eaLnBrk="1" hangingPunct="1">
              <a:buFontTx/>
              <a:buNone/>
            </a:pPr>
            <a:endParaRPr lang="en-AU" altLang="en-US" sz="2400" dirty="0"/>
          </a:p>
        </p:txBody>
      </p:sp>
      <p:pic>
        <p:nvPicPr>
          <p:cNvPr id="4" name="Picture 4" descr="C:\Documents and Settings\User\My Documents\My Pictures\AEBN Logo\AEBN_A_col-4.jpg">
            <a:extLst>
              <a:ext uri="{FF2B5EF4-FFF2-40B4-BE49-F238E27FC236}">
                <a16:creationId xmlns:a16="http://schemas.microsoft.com/office/drawing/2014/main" id="{68D70D34-56B9-4305-8B5C-2AAAED6565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8343" y="6144292"/>
            <a:ext cx="1328019" cy="4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8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750"/>
                                        <p:tgtEl>
                                          <p:spTgt spid="686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8611">
                                            <p:txEl>
                                              <p:pRg st="1" end="1"/>
                                            </p:txEl>
                                          </p:spTgt>
                                        </p:tgtEl>
                                        <p:attrNameLst>
                                          <p:attrName>style.visibility</p:attrName>
                                        </p:attrNameLst>
                                      </p:cBhvr>
                                      <p:to>
                                        <p:strVal val="visible"/>
                                      </p:to>
                                    </p:set>
                                    <p:animEffect transition="in" filter="fade">
                                      <p:cBhvr>
                                        <p:cTn id="11" dur="750"/>
                                        <p:tgtEl>
                                          <p:spTgt spid="68611">
                                            <p:txEl>
                                              <p:pRg st="1" end="1"/>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animEffect transition="in" filter="fade">
                                      <p:cBhvr>
                                        <p:cTn id="15" dur="750"/>
                                        <p:tgtEl>
                                          <p:spTgt spid="686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8611">
                                            <p:txEl>
                                              <p:pRg st="3" end="3"/>
                                            </p:txEl>
                                          </p:spTgt>
                                        </p:tgtEl>
                                        <p:attrNameLst>
                                          <p:attrName>style.visibility</p:attrName>
                                        </p:attrNameLst>
                                      </p:cBhvr>
                                      <p:to>
                                        <p:strVal val="visible"/>
                                      </p:to>
                                    </p:set>
                                    <p:animEffect transition="in" filter="fade">
                                      <p:cBhvr>
                                        <p:cTn id="20" dur="750"/>
                                        <p:tgtEl>
                                          <p:spTgt spid="68611">
                                            <p:txEl>
                                              <p:pRg st="3" end="3"/>
                                            </p:txEl>
                                          </p:spTgt>
                                        </p:tgtEl>
                                      </p:cBhvr>
                                    </p:animEffect>
                                  </p:childTnLst>
                                </p:cTn>
                              </p:par>
                            </p:childTnLst>
                          </p:cTn>
                        </p:par>
                        <p:par>
                          <p:cTn id="21" fill="hold">
                            <p:stCondLst>
                              <p:cond delay="750"/>
                            </p:stCondLst>
                            <p:childTnLst>
                              <p:par>
                                <p:cTn id="22" presetID="10" presetClass="entr" presetSubtype="0" fill="hold" grpId="0" nodeType="afterEffect">
                                  <p:stCondLst>
                                    <p:cond delay="250"/>
                                  </p:stCondLst>
                                  <p:childTnLst>
                                    <p:set>
                                      <p:cBhvr>
                                        <p:cTn id="23" dur="1" fill="hold">
                                          <p:stCondLst>
                                            <p:cond delay="0"/>
                                          </p:stCondLst>
                                        </p:cTn>
                                        <p:tgtEl>
                                          <p:spTgt spid="68611">
                                            <p:txEl>
                                              <p:pRg st="4" end="4"/>
                                            </p:txEl>
                                          </p:spTgt>
                                        </p:tgtEl>
                                        <p:attrNameLst>
                                          <p:attrName>style.visibility</p:attrName>
                                        </p:attrNameLst>
                                      </p:cBhvr>
                                      <p:to>
                                        <p:strVal val="visible"/>
                                      </p:to>
                                    </p:set>
                                    <p:animEffect transition="in" filter="fade">
                                      <p:cBhvr>
                                        <p:cTn id="24" dur="750"/>
                                        <p:tgtEl>
                                          <p:spTgt spid="68611">
                                            <p:txEl>
                                              <p:pRg st="4" end="4"/>
                                            </p:txEl>
                                          </p:spTgt>
                                        </p:tgtEl>
                                      </p:cBhvr>
                                    </p:animEffect>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68611">
                                            <p:txEl>
                                              <p:pRg st="5" end="5"/>
                                            </p:txEl>
                                          </p:spTgt>
                                        </p:tgtEl>
                                        <p:attrNameLst>
                                          <p:attrName>style.visibility</p:attrName>
                                        </p:attrNameLst>
                                      </p:cBhvr>
                                      <p:to>
                                        <p:strVal val="visible"/>
                                      </p:to>
                                    </p:set>
                                    <p:animEffect transition="in" filter="fade">
                                      <p:cBhvr>
                                        <p:cTn id="28" dur="750"/>
                                        <p:tgtEl>
                                          <p:spTgt spid="68611">
                                            <p:txEl>
                                              <p:pRg st="5" end="5"/>
                                            </p:txEl>
                                          </p:spTgt>
                                        </p:tgtEl>
                                      </p:cBhvr>
                                    </p:animEffect>
                                  </p:childTnLst>
                                </p:cTn>
                              </p:par>
                            </p:childTnLst>
                          </p:cTn>
                        </p:par>
                        <p:par>
                          <p:cTn id="29" fill="hold">
                            <p:stCondLst>
                              <p:cond delay="2750"/>
                            </p:stCondLst>
                            <p:childTnLst>
                              <p:par>
                                <p:cTn id="30" presetID="10" presetClass="entr" presetSubtype="0" fill="hold" grpId="0" nodeType="afterEffect">
                                  <p:stCondLst>
                                    <p:cond delay="250"/>
                                  </p:stCondLst>
                                  <p:childTnLst>
                                    <p:set>
                                      <p:cBhvr>
                                        <p:cTn id="31" dur="1" fill="hold">
                                          <p:stCondLst>
                                            <p:cond delay="0"/>
                                          </p:stCondLst>
                                        </p:cTn>
                                        <p:tgtEl>
                                          <p:spTgt spid="68611">
                                            <p:txEl>
                                              <p:pRg st="6" end="6"/>
                                            </p:txEl>
                                          </p:spTgt>
                                        </p:tgtEl>
                                        <p:attrNameLst>
                                          <p:attrName>style.visibility</p:attrName>
                                        </p:attrNameLst>
                                      </p:cBhvr>
                                      <p:to>
                                        <p:strVal val="visible"/>
                                      </p:to>
                                    </p:set>
                                    <p:animEffect transition="in" filter="fade">
                                      <p:cBhvr>
                                        <p:cTn id="32" dur="750"/>
                                        <p:tgtEl>
                                          <p:spTgt spid="686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2048" y="609600"/>
            <a:ext cx="7543800" cy="1143000"/>
          </a:xfrm>
        </p:spPr>
        <p:txBody>
          <a:bodyPr/>
          <a:lstStyle/>
          <a:p>
            <a:pPr eaLnBrk="1" hangingPunct="1">
              <a:defRPr/>
            </a:pPr>
            <a:r>
              <a:rPr lang="en-US" sz="4000" dirty="0">
                <a:solidFill>
                  <a:schemeClr val="bg1">
                    <a:lumMod val="50000"/>
                    <a:lumOff val="50000"/>
                  </a:schemeClr>
                </a:solidFill>
              </a:rPr>
              <a:t>Use of Multi-Load EIPs</a:t>
            </a:r>
            <a:endParaRPr lang="en-AU" sz="4000" dirty="0">
              <a:solidFill>
                <a:schemeClr val="bg1">
                  <a:lumMod val="50000"/>
                  <a:lumOff val="50000"/>
                </a:schemeClr>
              </a:solidFill>
            </a:endParaRPr>
          </a:p>
        </p:txBody>
      </p:sp>
      <p:sp>
        <p:nvSpPr>
          <p:cNvPr id="60419" name="Rectangle 3"/>
          <p:cNvSpPr>
            <a:spLocks noGrp="1" noChangeArrowheads="1"/>
          </p:cNvSpPr>
          <p:nvPr>
            <p:ph idx="1"/>
          </p:nvPr>
        </p:nvSpPr>
        <p:spPr>
          <a:xfrm>
            <a:off x="832048" y="1556792"/>
            <a:ext cx="7772400" cy="4386808"/>
          </a:xfrm>
        </p:spPr>
        <p:txBody>
          <a:bodyPr/>
          <a:lstStyle/>
          <a:p>
            <a:pPr marL="622300" indent="-622300" eaLnBrk="1" hangingPunct="1">
              <a:defRPr/>
            </a:pPr>
            <a:r>
              <a:rPr lang="en-US" sz="2800" dirty="0"/>
              <a:t>Where a multi-compartment tanker contains Dangerous Goods that are not the same – </a:t>
            </a:r>
          </a:p>
          <a:p>
            <a:pPr marL="990600" lvl="1" indent="-368300" eaLnBrk="1" hangingPunct="1">
              <a:defRPr/>
            </a:pPr>
            <a:r>
              <a:rPr lang="en-US" sz="2400" dirty="0"/>
              <a:t>All EIPs to be Multi-load</a:t>
            </a:r>
          </a:p>
          <a:p>
            <a:pPr marL="609600" indent="-609600" eaLnBrk="1" hangingPunct="1">
              <a:defRPr/>
            </a:pPr>
            <a:r>
              <a:rPr lang="en-US" sz="2800" dirty="0"/>
              <a:t>Where a vehicle carries portable bulk containers holding different Dangerous Goods –</a:t>
            </a:r>
          </a:p>
          <a:p>
            <a:pPr marL="990600" lvl="1" indent="-368300" eaLnBrk="1" hangingPunct="1">
              <a:defRPr/>
            </a:pPr>
            <a:r>
              <a:rPr lang="en-US" sz="2400" dirty="0"/>
              <a:t>Enclosed vehicle – All Panels Multi-load</a:t>
            </a:r>
          </a:p>
          <a:p>
            <a:pPr marL="990600" lvl="1" indent="-368300" eaLnBrk="1" hangingPunct="1">
              <a:defRPr/>
            </a:pPr>
            <a:r>
              <a:rPr lang="en-US" sz="2400" dirty="0"/>
              <a:t>Open vehicle – Rear panel Multi-load (provided EIPs on containers visible from sides)</a:t>
            </a:r>
            <a:endParaRPr lang="en-AU" sz="2400" dirty="0"/>
          </a:p>
        </p:txBody>
      </p:sp>
      <p:pic>
        <p:nvPicPr>
          <p:cNvPr id="4" name="Picture 4" descr="C:\Documents and Settings\User\My Documents\My Pictures\AEBN Logo\AEBN_A_col-4.jpg">
            <a:extLst>
              <a:ext uri="{FF2B5EF4-FFF2-40B4-BE49-F238E27FC236}">
                <a16:creationId xmlns:a16="http://schemas.microsoft.com/office/drawing/2014/main" id="{6B663BBF-FB60-46DD-9A71-2C8048E317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61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827584" y="333375"/>
            <a:ext cx="7416303" cy="1143000"/>
          </a:xfrm>
        </p:spPr>
        <p:txBody>
          <a:bodyPr/>
          <a:lstStyle/>
          <a:p>
            <a:r>
              <a:rPr lang="en-US" altLang="en-US" sz="4000" dirty="0">
                <a:solidFill>
                  <a:schemeClr val="bg1">
                    <a:lumMod val="50000"/>
                    <a:lumOff val="50000"/>
                  </a:schemeClr>
                </a:solidFill>
              </a:rPr>
              <a:t>Hazardous Substances</a:t>
            </a:r>
            <a:endParaRPr lang="en-AU" altLang="en-US" sz="4000" dirty="0">
              <a:solidFill>
                <a:schemeClr val="bg1">
                  <a:lumMod val="50000"/>
                  <a:lumOff val="50000"/>
                </a:schemeClr>
              </a:solidFill>
            </a:endParaRPr>
          </a:p>
        </p:txBody>
      </p:sp>
      <p:sp>
        <p:nvSpPr>
          <p:cNvPr id="15363" name="Rectangle 3"/>
          <p:cNvSpPr>
            <a:spLocks noGrp="1" noChangeArrowheads="1"/>
          </p:cNvSpPr>
          <p:nvPr>
            <p:ph type="body" idx="4294967295"/>
          </p:nvPr>
        </p:nvSpPr>
        <p:spPr>
          <a:xfrm>
            <a:off x="647825" y="1268760"/>
            <a:ext cx="7848351" cy="5374928"/>
          </a:xfrm>
        </p:spPr>
        <p:txBody>
          <a:bodyPr/>
          <a:lstStyle/>
          <a:p>
            <a:pPr>
              <a:spcBef>
                <a:spcPts val="1200"/>
              </a:spcBef>
              <a:spcAft>
                <a:spcPts val="1200"/>
              </a:spcAft>
              <a:defRPr/>
            </a:pPr>
            <a:r>
              <a:rPr lang="en-AU" altLang="en-US" sz="2400" dirty="0"/>
              <a:t>Hazardous Chemicals regulated in nationally harmonised Work Health &amp; Safety (WHS) laws:</a:t>
            </a:r>
          </a:p>
          <a:p>
            <a:pPr lvl="1">
              <a:spcBef>
                <a:spcPts val="1200"/>
              </a:spcBef>
              <a:spcAft>
                <a:spcPts val="1200"/>
              </a:spcAft>
              <a:defRPr/>
            </a:pPr>
            <a:r>
              <a:rPr lang="en-AU" altLang="en-US" sz="2000" dirty="0"/>
              <a:t>ACT, NSW, NT, QLD, SA, </a:t>
            </a:r>
            <a:r>
              <a:rPr lang="en-US" altLang="en-US" sz="2000" dirty="0"/>
              <a:t>TAS</a:t>
            </a:r>
            <a:r>
              <a:rPr lang="en-AU" altLang="en-US" sz="2000" dirty="0"/>
              <a:t>,</a:t>
            </a:r>
            <a:r>
              <a:rPr lang="en-US" altLang="en-US" sz="2000" dirty="0"/>
              <a:t> WA, </a:t>
            </a:r>
            <a:r>
              <a:rPr lang="en-AU" altLang="en-US" sz="2000" dirty="0"/>
              <a:t>Commonwealth</a:t>
            </a:r>
          </a:p>
          <a:p>
            <a:pPr marL="342900" lvl="1" indent="-342900">
              <a:spcBef>
                <a:spcPts val="1200"/>
              </a:spcBef>
              <a:spcAft>
                <a:spcPts val="1200"/>
              </a:spcAft>
              <a:buFontTx/>
              <a:buChar char="•"/>
              <a:defRPr/>
            </a:pPr>
            <a:r>
              <a:rPr lang="en-GB" altLang="en-US" sz="2400" dirty="0">
                <a:ea typeface="+mn-ea"/>
                <a:cs typeface="+mn-cs"/>
              </a:rPr>
              <a:t>In VIC, </a:t>
            </a:r>
            <a:r>
              <a:rPr lang="en-AU" altLang="en-US" sz="2400" dirty="0">
                <a:ea typeface="+mn-ea"/>
                <a:cs typeface="+mn-cs"/>
              </a:rPr>
              <a:t>Hazardous Substances are regulated under existing OHS laws:</a:t>
            </a:r>
          </a:p>
          <a:p>
            <a:pPr lvl="1">
              <a:spcBef>
                <a:spcPts val="1200"/>
              </a:spcBef>
              <a:spcAft>
                <a:spcPts val="1200"/>
              </a:spcAft>
              <a:defRPr/>
            </a:pPr>
            <a:r>
              <a:rPr lang="en-AU" altLang="en-US" sz="2000" dirty="0"/>
              <a:t>WA has adopted modified WHS laws, but Dangerous Goods remain outside</a:t>
            </a:r>
          </a:p>
          <a:p>
            <a:pPr>
              <a:spcBef>
                <a:spcPts val="1200"/>
              </a:spcBef>
              <a:spcAft>
                <a:spcPts val="1200"/>
              </a:spcAft>
              <a:defRPr/>
            </a:pPr>
            <a:r>
              <a:rPr lang="en-AU" altLang="en-US" sz="2400" dirty="0"/>
              <a:t>National review of WHS laws in 2019</a:t>
            </a:r>
          </a:p>
          <a:p>
            <a:pPr>
              <a:spcBef>
                <a:spcPts val="1200"/>
              </a:spcBef>
              <a:spcAft>
                <a:spcPts val="1200"/>
              </a:spcAft>
              <a:defRPr/>
            </a:pPr>
            <a:r>
              <a:rPr lang="en-AU" altLang="en-US" sz="2400" dirty="0"/>
              <a:t>GHS edition 7 adopted as of 1-Jan-2021 – 2-year transition period (replacing edition 3)</a:t>
            </a:r>
          </a:p>
        </p:txBody>
      </p:sp>
      <p:pic>
        <p:nvPicPr>
          <p:cNvPr id="1741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14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719992" y="909864"/>
            <a:ext cx="7555589" cy="5666692"/>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108000" tIns="108000" rIns="108000" bIns="10800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endParaRPr lang="en-AU" sz="7200" b="1" dirty="0">
              <a:solidFill>
                <a:schemeClr val="accent6"/>
              </a:solidFill>
              <a:latin typeface="Arial" charset="0"/>
            </a:endParaRPr>
          </a:p>
        </p:txBody>
      </p:sp>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719992" y="3706408"/>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7200"/>
              </a:lnSpc>
              <a:spcBef>
                <a:spcPts val="0"/>
              </a:spcBef>
            </a:pPr>
            <a:r>
              <a:rPr lang="en-AU" sz="7200" b="1" dirty="0">
                <a:solidFill>
                  <a:schemeClr val="accent6"/>
                </a:solidFill>
                <a:latin typeface="Arial" charset="0"/>
              </a:rPr>
              <a:t>3YE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719992" y="2447003"/>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7200"/>
              </a:lnSpc>
              <a:spcBef>
                <a:spcPts val="0"/>
              </a:spcBef>
              <a:spcAft>
                <a:spcPct val="0"/>
              </a:spcAft>
              <a:buClrTx/>
              <a:buSzTx/>
              <a:tabLst/>
            </a:pPr>
            <a:r>
              <a:rPr kumimoji="0" lang="en-AU" sz="5400" b="1" i="0" u="none" strike="noStrike" cap="none" normalizeH="0" baseline="0" dirty="0">
                <a:ln>
                  <a:noFill/>
                </a:ln>
                <a:solidFill>
                  <a:schemeClr val="accent6"/>
                </a:solidFill>
                <a:effectLst/>
                <a:latin typeface="Arial Narrow" panose="020B0606020202030204" pitchFamily="34" charset="0"/>
              </a:rPr>
              <a:t>MULTI-LOAD</a:t>
            </a:r>
          </a:p>
        </p:txBody>
      </p:sp>
      <p:sp>
        <p:nvSpPr>
          <p:cNvPr id="32" name="Rectangle 31">
            <a:extLst>
              <a:ext uri="{FF2B5EF4-FFF2-40B4-BE49-F238E27FC236}">
                <a16:creationId xmlns:a16="http://schemas.microsoft.com/office/drawing/2014/main" id="{825561C4-477B-4C58-BAC3-A3B08891733C}"/>
              </a:ext>
            </a:extLst>
          </p:cNvPr>
          <p:cNvSpPr>
            <a:spLocks/>
          </p:cNvSpPr>
          <p:nvPr/>
        </p:nvSpPr>
        <p:spPr bwMode="auto">
          <a:xfrm>
            <a:off x="719992" y="4876349"/>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IN EMERGENCY, DIAL</a:t>
            </a:r>
          </a:p>
          <a:p>
            <a:pPr algn="ctr">
              <a:lnSpc>
                <a:spcPts val="3600"/>
              </a:lnSpc>
              <a:spcBef>
                <a:spcPts val="0"/>
              </a:spcBef>
            </a:pPr>
            <a:r>
              <a:rPr lang="en-AU" sz="3600" b="1" dirty="0">
                <a:solidFill>
                  <a:schemeClr val="accent6"/>
                </a:solidFill>
                <a:latin typeface="Arial" charset="0"/>
              </a:rPr>
              <a:t>000, POLICE OR FIRE BRIGADE</a:t>
            </a:r>
          </a:p>
        </p:txBody>
      </p:sp>
      <p:sp>
        <p:nvSpPr>
          <p:cNvPr id="35" name="Rectangle 34">
            <a:extLst>
              <a:ext uri="{FF2B5EF4-FFF2-40B4-BE49-F238E27FC236}">
                <a16:creationId xmlns:a16="http://schemas.microsoft.com/office/drawing/2014/main" id="{FDB05C2B-DCC4-4931-85F2-28BF5760D809}"/>
              </a:ext>
            </a:extLst>
          </p:cNvPr>
          <p:cNvSpPr>
            <a:spLocks/>
          </p:cNvSpPr>
          <p:nvPr/>
        </p:nvSpPr>
        <p:spPr bwMode="auto">
          <a:xfrm>
            <a:off x="4497786" y="4876548"/>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SPECIALIST ADVICE</a:t>
            </a:r>
          </a:p>
          <a:p>
            <a:pPr algn="ctr">
              <a:lnSpc>
                <a:spcPts val="2800"/>
              </a:lnSpc>
              <a:spcBef>
                <a:spcPts val="0"/>
              </a:spcBef>
            </a:pPr>
            <a:r>
              <a:rPr lang="en-AU" b="1" dirty="0">
                <a:solidFill>
                  <a:schemeClr val="accent6"/>
                </a:solidFill>
                <a:latin typeface="Arial Narrow" panose="020B0606020202030204" pitchFamily="34" charset="0"/>
              </a:rPr>
              <a:t>XYZ FUEL COMPANY 1800-005-411</a:t>
            </a:r>
          </a:p>
        </p:txBody>
      </p:sp>
      <p:sp>
        <p:nvSpPr>
          <p:cNvPr id="20" name="Title 19">
            <a:extLst>
              <a:ext uri="{FF2B5EF4-FFF2-40B4-BE49-F238E27FC236}">
                <a16:creationId xmlns:a16="http://schemas.microsoft.com/office/drawing/2014/main" id="{B5336398-9F28-4223-BB34-D612EE206422}"/>
              </a:ext>
            </a:extLst>
          </p:cNvPr>
          <p:cNvSpPr>
            <a:spLocks noGrp="1"/>
          </p:cNvSpPr>
          <p:nvPr>
            <p:ph type="title"/>
          </p:nvPr>
        </p:nvSpPr>
        <p:spPr>
          <a:xfrm>
            <a:off x="611560" y="44624"/>
            <a:ext cx="7846640" cy="1143000"/>
          </a:xfrm>
        </p:spPr>
        <p:txBody>
          <a:bodyPr/>
          <a:lstStyle/>
          <a:p>
            <a:pPr eaLnBrk="1" hangingPunct="1">
              <a:defRPr/>
            </a:pPr>
            <a:r>
              <a:rPr lang="en-AU" sz="4000" dirty="0">
                <a:solidFill>
                  <a:schemeClr val="bg1">
                    <a:lumMod val="50000"/>
                    <a:lumOff val="50000"/>
                  </a:schemeClr>
                </a:solidFill>
              </a:rPr>
              <a:t>Mixed Load EIP</a:t>
            </a:r>
          </a:p>
        </p:txBody>
      </p:sp>
      <p:pic>
        <p:nvPicPr>
          <p:cNvPr id="5" name="Picture 4">
            <a:extLst>
              <a:ext uri="{FF2B5EF4-FFF2-40B4-BE49-F238E27FC236}">
                <a16:creationId xmlns:a16="http://schemas.microsoft.com/office/drawing/2014/main" id="{79C2EC02-61F8-4E48-91EA-D06971AD6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928" y="1275665"/>
            <a:ext cx="3348000" cy="3348000"/>
          </a:xfrm>
          <a:prstGeom prst="rect">
            <a:avLst/>
          </a:prstGeom>
        </p:spPr>
      </p:pic>
      <p:grpSp>
        <p:nvGrpSpPr>
          <p:cNvPr id="274433" name="Group 274432">
            <a:extLst>
              <a:ext uri="{FF2B5EF4-FFF2-40B4-BE49-F238E27FC236}">
                <a16:creationId xmlns:a16="http://schemas.microsoft.com/office/drawing/2014/main" id="{C506B038-96BB-410E-B630-1F31C724F7E9}"/>
              </a:ext>
            </a:extLst>
          </p:cNvPr>
          <p:cNvGrpSpPr/>
          <p:nvPr/>
        </p:nvGrpSpPr>
        <p:grpSpPr>
          <a:xfrm>
            <a:off x="6574384" y="1274209"/>
            <a:ext cx="1598016" cy="1578727"/>
            <a:chOff x="6430776" y="1833819"/>
            <a:chExt cx="1515864" cy="150300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6430776" y="1833819"/>
              <a:ext cx="1515864" cy="1503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7145218" y="2336818"/>
              <a:ext cx="792089"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250 mm</a:t>
              </a:r>
            </a:p>
          </p:txBody>
        </p:sp>
      </p:grpSp>
      <p:pic>
        <p:nvPicPr>
          <p:cNvPr id="12" name="Picture 4" descr="C:\Documents and Settings\User\My Documents\My Pictures\AEBN Logo\AEBN_A_col-4.jpg">
            <a:extLst>
              <a:ext uri="{FF2B5EF4-FFF2-40B4-BE49-F238E27FC236}">
                <a16:creationId xmlns:a16="http://schemas.microsoft.com/office/drawing/2014/main" id="{35A4BF1D-FD57-46D1-84F6-94BA16F41DB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1578" y="177240"/>
            <a:ext cx="1184003" cy="4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387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609600"/>
            <a:ext cx="7772400" cy="830263"/>
          </a:xfrm>
        </p:spPr>
        <p:txBody>
          <a:bodyPr/>
          <a:lstStyle/>
          <a:p>
            <a:pPr eaLnBrk="1" hangingPunct="1">
              <a:defRPr/>
            </a:pPr>
            <a:r>
              <a:rPr lang="en-US" sz="4000" dirty="0">
                <a:solidFill>
                  <a:schemeClr val="bg1">
                    <a:lumMod val="50000"/>
                    <a:lumOff val="50000"/>
                  </a:schemeClr>
                </a:solidFill>
              </a:rPr>
              <a:t>Placements of EIPs</a:t>
            </a:r>
            <a:endParaRPr lang="en-AU" sz="4000" dirty="0">
              <a:solidFill>
                <a:schemeClr val="bg1">
                  <a:lumMod val="50000"/>
                  <a:lumOff val="50000"/>
                </a:schemeClr>
              </a:solidFill>
            </a:endParaRPr>
          </a:p>
        </p:txBody>
      </p:sp>
      <p:pic>
        <p:nvPicPr>
          <p:cNvPr id="6" name="Picture 5" descr="C:\Documents and Settings\User\My Documents\My Pictures\AEBN Logo\AEBN_A_col-4.jpg">
            <a:extLst>
              <a:ext uri="{FF2B5EF4-FFF2-40B4-BE49-F238E27FC236}">
                <a16:creationId xmlns:a16="http://schemas.microsoft.com/office/drawing/2014/main" id="{71FC86D1-080D-44EC-A817-759EC9D74D8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body" idx="1"/>
          </p:nvPr>
        </p:nvSpPr>
        <p:spPr>
          <a:xfrm>
            <a:off x="714375" y="1461849"/>
            <a:ext cx="7543800" cy="4991487"/>
          </a:xfrm>
        </p:spPr>
        <p:txBody>
          <a:bodyPr/>
          <a:lstStyle/>
          <a:p>
            <a:pPr eaLnBrk="1" hangingPunct="1">
              <a:lnSpc>
                <a:spcPct val="90000"/>
              </a:lnSpc>
              <a:buFontTx/>
              <a:buNone/>
            </a:pPr>
            <a:r>
              <a:rPr lang="en-US" altLang="en-US" sz="2800" u="sng" dirty="0"/>
              <a:t>Side Panels</a:t>
            </a:r>
          </a:p>
          <a:p>
            <a:pPr eaLnBrk="1" hangingPunct="1">
              <a:lnSpc>
                <a:spcPct val="90000"/>
              </a:lnSpc>
            </a:pPr>
            <a:r>
              <a:rPr lang="en-US" altLang="en-US" sz="2800" dirty="0"/>
              <a:t>On a vehicle (includes tankers):</a:t>
            </a:r>
          </a:p>
          <a:p>
            <a:pPr lvl="1" eaLnBrk="1" hangingPunct="1">
              <a:lnSpc>
                <a:spcPct val="90000"/>
              </a:lnSpc>
            </a:pPr>
            <a:r>
              <a:rPr lang="en-US" altLang="en-US" sz="2400" dirty="0"/>
              <a:t>As close as possible to the front</a:t>
            </a:r>
          </a:p>
          <a:p>
            <a:pPr eaLnBrk="1" hangingPunct="1">
              <a:lnSpc>
                <a:spcPct val="90000"/>
              </a:lnSpc>
            </a:pPr>
            <a:r>
              <a:rPr lang="en-US" altLang="en-US" sz="2800" dirty="0"/>
              <a:t>On a Bulk Container or Freight Container:</a:t>
            </a:r>
          </a:p>
          <a:p>
            <a:pPr lvl="1" eaLnBrk="1" hangingPunct="1">
              <a:lnSpc>
                <a:spcPct val="90000"/>
              </a:lnSpc>
            </a:pPr>
            <a:r>
              <a:rPr lang="en-US" altLang="en-US" sz="2400" dirty="0"/>
              <a:t>Any position</a:t>
            </a:r>
          </a:p>
          <a:p>
            <a:pPr eaLnBrk="1" hangingPunct="1">
              <a:lnSpc>
                <a:spcPct val="90000"/>
              </a:lnSpc>
              <a:buFontTx/>
              <a:buNone/>
            </a:pPr>
            <a:r>
              <a:rPr lang="en-US" altLang="en-US" sz="2800" u="sng" dirty="0"/>
              <a:t>Rear Panel</a:t>
            </a:r>
          </a:p>
          <a:p>
            <a:pPr lvl="1" eaLnBrk="1" hangingPunct="1">
              <a:lnSpc>
                <a:spcPct val="90000"/>
              </a:lnSpc>
            </a:pPr>
            <a:r>
              <a:rPr lang="en-US" altLang="en-US" sz="2400" dirty="0"/>
              <a:t>Any position as long as clearly visible</a:t>
            </a:r>
          </a:p>
          <a:p>
            <a:pPr lvl="1" eaLnBrk="1" hangingPunct="1">
              <a:lnSpc>
                <a:spcPct val="90000"/>
              </a:lnSpc>
              <a:buFontTx/>
              <a:buNone/>
            </a:pPr>
            <a:r>
              <a:rPr lang="en-US" altLang="en-US" sz="2400" dirty="0"/>
              <a:t>All EIPs must be </a:t>
            </a:r>
            <a:r>
              <a:rPr lang="en-GB" altLang="en-US" sz="2400" dirty="0"/>
              <a:t>in a substantially vertical plane</a:t>
            </a:r>
            <a:endParaRPr lang="en-US" altLang="en-US" sz="2400" dirty="0"/>
          </a:p>
          <a:p>
            <a:pPr lvl="1" eaLnBrk="1" hangingPunct="1">
              <a:lnSpc>
                <a:spcPct val="90000"/>
              </a:lnSpc>
              <a:buFontTx/>
              <a:buNone/>
            </a:pPr>
            <a:r>
              <a:rPr lang="en-US" altLang="en-US" sz="2400" dirty="0"/>
              <a:t>Lower edge at least 450mm above the ground</a:t>
            </a:r>
            <a:endParaRPr lang="en-AU" altLang="en-US" sz="2400" dirty="0"/>
          </a:p>
        </p:txBody>
      </p:sp>
    </p:spTree>
    <p:extLst>
      <p:ext uri="{BB962C8B-B14F-4D97-AF65-F5344CB8AC3E}">
        <p14:creationId xmlns:p14="http://schemas.microsoft.com/office/powerpoint/2010/main" val="17605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up)">
                                      <p:cBhvr>
                                        <p:cTn id="7" dur="750"/>
                                        <p:tgtEl>
                                          <p:spTgt spid="64515">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250"/>
                                  </p:stCondLst>
                                  <p:childTnLst>
                                    <p:set>
                                      <p:cBhvr>
                                        <p:cTn id="10" dur="1" fill="hold">
                                          <p:stCondLst>
                                            <p:cond delay="0"/>
                                          </p:stCondLst>
                                        </p:cTn>
                                        <p:tgtEl>
                                          <p:spTgt spid="64515">
                                            <p:txEl>
                                              <p:pRg st="1" end="1"/>
                                            </p:txEl>
                                          </p:spTgt>
                                        </p:tgtEl>
                                        <p:attrNameLst>
                                          <p:attrName>style.visibility</p:attrName>
                                        </p:attrNameLst>
                                      </p:cBhvr>
                                      <p:to>
                                        <p:strVal val="visible"/>
                                      </p:to>
                                    </p:set>
                                    <p:animEffect transition="in" filter="wipe(up)">
                                      <p:cBhvr>
                                        <p:cTn id="11" dur="750"/>
                                        <p:tgtEl>
                                          <p:spTgt spid="64515">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250"/>
                                  </p:stCondLst>
                                  <p:childTnLst>
                                    <p:set>
                                      <p:cBhvr>
                                        <p:cTn id="14" dur="1" fill="hold">
                                          <p:stCondLst>
                                            <p:cond delay="0"/>
                                          </p:stCondLst>
                                        </p:cTn>
                                        <p:tgtEl>
                                          <p:spTgt spid="64515">
                                            <p:txEl>
                                              <p:pRg st="2" end="2"/>
                                            </p:txEl>
                                          </p:spTgt>
                                        </p:tgtEl>
                                        <p:attrNameLst>
                                          <p:attrName>style.visibility</p:attrName>
                                        </p:attrNameLst>
                                      </p:cBhvr>
                                      <p:to>
                                        <p:strVal val="visible"/>
                                      </p:to>
                                    </p:set>
                                    <p:animEffect transition="in" filter="wipe(up)">
                                      <p:cBhvr>
                                        <p:cTn id="15" dur="750"/>
                                        <p:tgtEl>
                                          <p:spTgt spid="64515">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250"/>
                                  </p:stCondLst>
                                  <p:childTnLst>
                                    <p:set>
                                      <p:cBhvr>
                                        <p:cTn id="18" dur="1" fill="hold">
                                          <p:stCondLst>
                                            <p:cond delay="0"/>
                                          </p:stCondLst>
                                        </p:cTn>
                                        <p:tgtEl>
                                          <p:spTgt spid="64515">
                                            <p:txEl>
                                              <p:pRg st="3" end="3"/>
                                            </p:txEl>
                                          </p:spTgt>
                                        </p:tgtEl>
                                        <p:attrNameLst>
                                          <p:attrName>style.visibility</p:attrName>
                                        </p:attrNameLst>
                                      </p:cBhvr>
                                      <p:to>
                                        <p:strVal val="visible"/>
                                      </p:to>
                                    </p:set>
                                    <p:animEffect transition="in" filter="wipe(up)">
                                      <p:cBhvr>
                                        <p:cTn id="19" dur="750"/>
                                        <p:tgtEl>
                                          <p:spTgt spid="64515">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250"/>
                                  </p:stCondLst>
                                  <p:childTnLst>
                                    <p:set>
                                      <p:cBhvr>
                                        <p:cTn id="22" dur="1" fill="hold">
                                          <p:stCondLst>
                                            <p:cond delay="0"/>
                                          </p:stCondLst>
                                        </p:cTn>
                                        <p:tgtEl>
                                          <p:spTgt spid="64515">
                                            <p:txEl>
                                              <p:pRg st="4" end="4"/>
                                            </p:txEl>
                                          </p:spTgt>
                                        </p:tgtEl>
                                        <p:attrNameLst>
                                          <p:attrName>style.visibility</p:attrName>
                                        </p:attrNameLst>
                                      </p:cBhvr>
                                      <p:to>
                                        <p:strVal val="visible"/>
                                      </p:to>
                                    </p:set>
                                    <p:animEffect transition="in" filter="wipe(up)">
                                      <p:cBhvr>
                                        <p:cTn id="23" dur="750"/>
                                        <p:tgtEl>
                                          <p:spTgt spid="64515">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250"/>
                                  </p:stCondLst>
                                  <p:childTnLst>
                                    <p:set>
                                      <p:cBhvr>
                                        <p:cTn id="26" dur="1" fill="hold">
                                          <p:stCondLst>
                                            <p:cond delay="0"/>
                                          </p:stCondLst>
                                        </p:cTn>
                                        <p:tgtEl>
                                          <p:spTgt spid="64515">
                                            <p:txEl>
                                              <p:pRg st="5" end="5"/>
                                            </p:txEl>
                                          </p:spTgt>
                                        </p:tgtEl>
                                        <p:attrNameLst>
                                          <p:attrName>style.visibility</p:attrName>
                                        </p:attrNameLst>
                                      </p:cBhvr>
                                      <p:to>
                                        <p:strVal val="visible"/>
                                      </p:to>
                                    </p:set>
                                    <p:animEffect transition="in" filter="wipe(up)">
                                      <p:cBhvr>
                                        <p:cTn id="27" dur="750"/>
                                        <p:tgtEl>
                                          <p:spTgt spid="64515">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250"/>
                                  </p:stCondLst>
                                  <p:childTnLst>
                                    <p:set>
                                      <p:cBhvr>
                                        <p:cTn id="30" dur="1" fill="hold">
                                          <p:stCondLst>
                                            <p:cond delay="0"/>
                                          </p:stCondLst>
                                        </p:cTn>
                                        <p:tgtEl>
                                          <p:spTgt spid="64515">
                                            <p:txEl>
                                              <p:pRg st="6" end="6"/>
                                            </p:txEl>
                                          </p:spTgt>
                                        </p:tgtEl>
                                        <p:attrNameLst>
                                          <p:attrName>style.visibility</p:attrName>
                                        </p:attrNameLst>
                                      </p:cBhvr>
                                      <p:to>
                                        <p:strVal val="visible"/>
                                      </p:to>
                                    </p:set>
                                    <p:animEffect transition="in" filter="wipe(up)">
                                      <p:cBhvr>
                                        <p:cTn id="31" dur="750"/>
                                        <p:tgtEl>
                                          <p:spTgt spid="64515">
                                            <p:txEl>
                                              <p:pRg st="6" end="6"/>
                                            </p:txEl>
                                          </p:spTgt>
                                        </p:tgtEl>
                                      </p:cBhvr>
                                    </p:animEffect>
                                  </p:childTnLst>
                                </p:cTn>
                              </p:par>
                            </p:childTnLst>
                          </p:cTn>
                        </p:par>
                        <p:par>
                          <p:cTn id="32" fill="hold">
                            <p:stCondLst>
                              <p:cond delay="7000"/>
                            </p:stCondLst>
                            <p:childTnLst>
                              <p:par>
                                <p:cTn id="33" presetID="22" presetClass="entr" presetSubtype="1" fill="hold" grpId="0" nodeType="afterEffect">
                                  <p:stCondLst>
                                    <p:cond delay="250"/>
                                  </p:stCondLst>
                                  <p:childTnLst>
                                    <p:set>
                                      <p:cBhvr>
                                        <p:cTn id="34" dur="1" fill="hold">
                                          <p:stCondLst>
                                            <p:cond delay="0"/>
                                          </p:stCondLst>
                                        </p:cTn>
                                        <p:tgtEl>
                                          <p:spTgt spid="64515">
                                            <p:txEl>
                                              <p:pRg st="7" end="7"/>
                                            </p:txEl>
                                          </p:spTgt>
                                        </p:tgtEl>
                                        <p:attrNameLst>
                                          <p:attrName>style.visibility</p:attrName>
                                        </p:attrNameLst>
                                      </p:cBhvr>
                                      <p:to>
                                        <p:strVal val="visible"/>
                                      </p:to>
                                    </p:set>
                                    <p:animEffect transition="in" filter="wipe(up)">
                                      <p:cBhvr>
                                        <p:cTn id="35" dur="750"/>
                                        <p:tgtEl>
                                          <p:spTgt spid="64515">
                                            <p:txEl>
                                              <p:pRg st="7" end="7"/>
                                            </p:txEl>
                                          </p:spTgt>
                                        </p:tgtEl>
                                      </p:cBhvr>
                                    </p:animEffect>
                                  </p:childTnLst>
                                </p:cTn>
                              </p:par>
                            </p:childTnLst>
                          </p:cTn>
                        </p:par>
                        <p:par>
                          <p:cTn id="36" fill="hold">
                            <p:stCondLst>
                              <p:cond delay="8000"/>
                            </p:stCondLst>
                            <p:childTnLst>
                              <p:par>
                                <p:cTn id="37" presetID="22" presetClass="entr" presetSubtype="1" fill="hold" grpId="0" nodeType="afterEffect">
                                  <p:stCondLst>
                                    <p:cond delay="250"/>
                                  </p:stCondLst>
                                  <p:childTnLst>
                                    <p:set>
                                      <p:cBhvr>
                                        <p:cTn id="38" dur="1" fill="hold">
                                          <p:stCondLst>
                                            <p:cond delay="0"/>
                                          </p:stCondLst>
                                        </p:cTn>
                                        <p:tgtEl>
                                          <p:spTgt spid="64515">
                                            <p:txEl>
                                              <p:pRg st="8" end="8"/>
                                            </p:txEl>
                                          </p:spTgt>
                                        </p:tgtEl>
                                        <p:attrNameLst>
                                          <p:attrName>style.visibility</p:attrName>
                                        </p:attrNameLst>
                                      </p:cBhvr>
                                      <p:to>
                                        <p:strVal val="visible"/>
                                      </p:to>
                                    </p:set>
                                    <p:animEffect transition="in" filter="wipe(up)">
                                      <p:cBhvr>
                                        <p:cTn id="39" dur="750"/>
                                        <p:tgtEl>
                                          <p:spTgt spid="645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549275"/>
            <a:ext cx="7772400" cy="906463"/>
          </a:xfrm>
        </p:spPr>
        <p:txBody>
          <a:bodyPr/>
          <a:lstStyle/>
          <a:p>
            <a:pPr eaLnBrk="1" hangingPunct="1">
              <a:defRPr/>
            </a:pPr>
            <a:r>
              <a:rPr lang="en-US" sz="4000" dirty="0">
                <a:solidFill>
                  <a:schemeClr val="bg1">
                    <a:lumMod val="50000"/>
                    <a:lumOff val="50000"/>
                  </a:schemeClr>
                </a:solidFill>
              </a:rPr>
              <a:t>EIPs on Bulk Containers</a:t>
            </a:r>
            <a:endParaRPr lang="en-AU" sz="4000" dirty="0">
              <a:solidFill>
                <a:schemeClr val="bg1">
                  <a:lumMod val="50000"/>
                  <a:lumOff val="50000"/>
                </a:schemeClr>
              </a:solidFill>
            </a:endParaRPr>
          </a:p>
        </p:txBody>
      </p:sp>
      <p:sp>
        <p:nvSpPr>
          <p:cNvPr id="57347" name="Rectangle 3"/>
          <p:cNvSpPr>
            <a:spLocks noGrp="1" noChangeArrowheads="1"/>
          </p:cNvSpPr>
          <p:nvPr>
            <p:ph type="body" idx="1"/>
          </p:nvPr>
        </p:nvSpPr>
        <p:spPr>
          <a:xfrm>
            <a:off x="642938" y="1455738"/>
            <a:ext cx="5369222" cy="5187950"/>
          </a:xfrm>
        </p:spPr>
        <p:txBody>
          <a:bodyPr/>
          <a:lstStyle/>
          <a:p>
            <a:pPr eaLnBrk="1" hangingPunct="1">
              <a:lnSpc>
                <a:spcPct val="90000"/>
              </a:lnSpc>
            </a:pPr>
            <a:r>
              <a:rPr lang="en-US" altLang="en-US" sz="2800" dirty="0"/>
              <a:t>IBCs may have smaller Emergency Information Panels</a:t>
            </a:r>
          </a:p>
          <a:p>
            <a:pPr lvl="1" eaLnBrk="1" hangingPunct="1">
              <a:lnSpc>
                <a:spcPct val="90000"/>
              </a:lnSpc>
            </a:pPr>
            <a:r>
              <a:rPr lang="en-US" altLang="en-US" dirty="0"/>
              <a:t>i.e. 400mm x 300mm</a:t>
            </a:r>
            <a:endParaRPr lang="en-US" altLang="en-US" sz="1000" dirty="0"/>
          </a:p>
          <a:p>
            <a:pPr eaLnBrk="1" hangingPunct="1">
              <a:lnSpc>
                <a:spcPct val="90000"/>
              </a:lnSpc>
            </a:pPr>
            <a:r>
              <a:rPr lang="en-US" altLang="en-US" sz="2800" dirty="0"/>
              <a:t>If EIPs attached to a Bulk Container are visible from both sides – no further EIPs needed on the sides of the truck or trailer</a:t>
            </a:r>
          </a:p>
          <a:p>
            <a:pPr eaLnBrk="1" hangingPunct="1">
              <a:lnSpc>
                <a:spcPct val="90000"/>
              </a:lnSpc>
            </a:pPr>
            <a:r>
              <a:rPr lang="en-US" altLang="en-US" sz="2800" dirty="0"/>
              <a:t>Fully complying EIP, i.e. 800 mm x 600 mm is required on the rear</a:t>
            </a:r>
            <a:endParaRPr lang="en-AU" altLang="en-US" sz="2800" dirty="0"/>
          </a:p>
        </p:txBody>
      </p:sp>
      <p:pic>
        <p:nvPicPr>
          <p:cNvPr id="5734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0" name="Picture 4" descr="http://www.telfordindustries.com.au/wp-content/uploads/2016/11/Caustic_Soda_50__1000l_IBC_PICT0029.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47274" y="1761469"/>
            <a:ext cx="3349089" cy="333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left)">
                                      <p:cBhvr>
                                        <p:cTn id="7" dur="750"/>
                                        <p:tgtEl>
                                          <p:spTgt spid="5734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57347">
                                            <p:txEl>
                                              <p:pRg st="1" end="1"/>
                                            </p:txEl>
                                          </p:spTgt>
                                        </p:tgtEl>
                                        <p:attrNameLst>
                                          <p:attrName>style.visibility</p:attrName>
                                        </p:attrNameLst>
                                      </p:cBhvr>
                                      <p:to>
                                        <p:strVal val="visible"/>
                                      </p:to>
                                    </p:set>
                                    <p:animEffect transition="in" filter="wipe(left)">
                                      <p:cBhvr>
                                        <p:cTn id="11" dur="750"/>
                                        <p:tgtEl>
                                          <p:spTgt spid="57347">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250"/>
                                  </p:stCondLst>
                                  <p:childTnLst>
                                    <p:set>
                                      <p:cBhvr>
                                        <p:cTn id="14" dur="1" fill="hold">
                                          <p:stCondLst>
                                            <p:cond delay="0"/>
                                          </p:stCondLst>
                                        </p:cTn>
                                        <p:tgtEl>
                                          <p:spTgt spid="57347">
                                            <p:txEl>
                                              <p:pRg st="2" end="2"/>
                                            </p:txEl>
                                          </p:spTgt>
                                        </p:tgtEl>
                                        <p:attrNameLst>
                                          <p:attrName>style.visibility</p:attrName>
                                        </p:attrNameLst>
                                      </p:cBhvr>
                                      <p:to>
                                        <p:strVal val="visible"/>
                                      </p:to>
                                    </p:set>
                                    <p:animEffect transition="in" filter="wipe(left)">
                                      <p:cBhvr>
                                        <p:cTn id="15" dur="750"/>
                                        <p:tgtEl>
                                          <p:spTgt spid="57347">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250"/>
                                  </p:stCondLst>
                                  <p:childTnLst>
                                    <p:set>
                                      <p:cBhvr>
                                        <p:cTn id="18" dur="1" fill="hold">
                                          <p:stCondLst>
                                            <p:cond delay="0"/>
                                          </p:stCondLst>
                                        </p:cTn>
                                        <p:tgtEl>
                                          <p:spTgt spid="57347">
                                            <p:txEl>
                                              <p:pRg st="3" end="3"/>
                                            </p:txEl>
                                          </p:spTgt>
                                        </p:tgtEl>
                                        <p:attrNameLst>
                                          <p:attrName>style.visibility</p:attrName>
                                        </p:attrNameLst>
                                      </p:cBhvr>
                                      <p:to>
                                        <p:strVal val="visible"/>
                                      </p:to>
                                    </p:set>
                                    <p:animEffect transition="in" filter="wipe(left)">
                                      <p:cBhvr>
                                        <p:cTn id="19" dur="750"/>
                                        <p:tgtEl>
                                          <p:spTgt spid="57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685800" y="609600"/>
            <a:ext cx="7772400" cy="830263"/>
          </a:xfrm>
        </p:spPr>
        <p:txBody>
          <a:bodyPr/>
          <a:lstStyle/>
          <a:p>
            <a:pPr eaLnBrk="1" hangingPunct="1">
              <a:defRPr/>
            </a:pPr>
            <a:r>
              <a:rPr lang="en-US" sz="4000" dirty="0">
                <a:solidFill>
                  <a:schemeClr val="bg1">
                    <a:lumMod val="50000"/>
                    <a:lumOff val="50000"/>
                  </a:schemeClr>
                </a:solidFill>
              </a:rPr>
              <a:t>Placarding Bulk Containers</a:t>
            </a:r>
            <a:endParaRPr lang="en-AU" sz="4000" dirty="0">
              <a:solidFill>
                <a:schemeClr val="bg1">
                  <a:lumMod val="50000"/>
                  <a:lumOff val="50000"/>
                </a:schemeClr>
              </a:solidFill>
            </a:endParaRPr>
          </a:p>
        </p:txBody>
      </p:sp>
      <p:sp>
        <p:nvSpPr>
          <p:cNvPr id="62467" name="Rectangle 3"/>
          <p:cNvSpPr>
            <a:spLocks noGrp="1" noChangeArrowheads="1"/>
          </p:cNvSpPr>
          <p:nvPr>
            <p:ph type="body" idx="4294967295"/>
          </p:nvPr>
        </p:nvSpPr>
        <p:spPr>
          <a:xfrm>
            <a:off x="685800" y="1439863"/>
            <a:ext cx="7543800" cy="3657600"/>
          </a:xfrm>
        </p:spPr>
        <p:txBody>
          <a:bodyPr/>
          <a:lstStyle/>
          <a:p>
            <a:pPr eaLnBrk="1" hangingPunct="1"/>
            <a:endParaRPr lang="en-US" altLang="en-US" sz="1000" dirty="0"/>
          </a:p>
          <a:p>
            <a:pPr eaLnBrk="1" hangingPunct="1"/>
            <a:r>
              <a:rPr lang="en-US" altLang="en-US" dirty="0"/>
              <a:t>Must be placarded on each side with an emergency information panel (EIP)</a:t>
            </a:r>
            <a:endParaRPr lang="en-US" altLang="en-US" sz="1400" dirty="0"/>
          </a:p>
          <a:p>
            <a:pPr eaLnBrk="1" hangingPunct="1"/>
            <a:r>
              <a:rPr lang="en-US" altLang="en-US" dirty="0"/>
              <a:t>An EIP must also be visible from the rear</a:t>
            </a:r>
            <a:endParaRPr lang="en-AU" altLang="en-US" dirty="0"/>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723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57250" y="332656"/>
            <a:ext cx="7543800" cy="1143000"/>
          </a:xfrm>
        </p:spPr>
        <p:txBody>
          <a:bodyPr/>
          <a:lstStyle/>
          <a:p>
            <a:pPr eaLnBrk="1" hangingPunct="1">
              <a:defRPr/>
            </a:pPr>
            <a:r>
              <a:rPr lang="en-US" sz="4000" dirty="0">
                <a:solidFill>
                  <a:schemeClr val="bg1">
                    <a:lumMod val="50000"/>
                    <a:lumOff val="50000"/>
                  </a:schemeClr>
                </a:solidFill>
              </a:rPr>
              <a:t>Placarding Freight Containers carrying a Placard Load</a:t>
            </a:r>
            <a:endParaRPr lang="en-AU" sz="4000" dirty="0">
              <a:solidFill>
                <a:schemeClr val="bg1">
                  <a:lumMod val="50000"/>
                  <a:lumOff val="50000"/>
                </a:schemeClr>
              </a:solidFill>
            </a:endParaRPr>
          </a:p>
        </p:txBody>
      </p:sp>
      <p:sp>
        <p:nvSpPr>
          <p:cNvPr id="55299" name="Rectangle 3"/>
          <p:cNvSpPr>
            <a:spLocks noGrp="1" noChangeArrowheads="1"/>
          </p:cNvSpPr>
          <p:nvPr>
            <p:ph type="body" idx="1"/>
          </p:nvPr>
        </p:nvSpPr>
        <p:spPr>
          <a:xfrm>
            <a:off x="857250" y="1475656"/>
            <a:ext cx="7543800" cy="5143500"/>
          </a:xfrm>
        </p:spPr>
        <p:txBody>
          <a:bodyPr/>
          <a:lstStyle/>
          <a:p>
            <a:pPr eaLnBrk="1" hangingPunct="1">
              <a:lnSpc>
                <a:spcPct val="90000"/>
              </a:lnSpc>
              <a:buFontTx/>
              <a:buNone/>
            </a:pPr>
            <a:r>
              <a:rPr lang="en-US" altLang="en-US" sz="2800" dirty="0"/>
              <a:t>Packaged Dangerous Goods</a:t>
            </a:r>
          </a:p>
          <a:p>
            <a:pPr eaLnBrk="1" hangingPunct="1">
              <a:lnSpc>
                <a:spcPct val="90000"/>
              </a:lnSpc>
              <a:buFontTx/>
              <a:buNone/>
            </a:pPr>
            <a:endParaRPr lang="en-US" altLang="en-US" sz="1000" dirty="0"/>
          </a:p>
          <a:p>
            <a:pPr eaLnBrk="1" hangingPunct="1">
              <a:lnSpc>
                <a:spcPct val="90000"/>
              </a:lnSpc>
              <a:spcBef>
                <a:spcPct val="0"/>
              </a:spcBef>
            </a:pPr>
            <a:r>
              <a:rPr lang="en-US" altLang="en-US" sz="2800" dirty="0"/>
              <a:t>Same Class and UN No</a:t>
            </a:r>
          </a:p>
          <a:p>
            <a:pPr lvl="1" eaLnBrk="1" hangingPunct="1">
              <a:lnSpc>
                <a:spcPct val="90000"/>
              </a:lnSpc>
              <a:spcBef>
                <a:spcPct val="0"/>
              </a:spcBef>
            </a:pPr>
            <a:r>
              <a:rPr lang="en-US" altLang="en-US" sz="2400" dirty="0"/>
              <a:t>Class and sub-hazard (if applicable) &amp; UN No</a:t>
            </a:r>
          </a:p>
          <a:p>
            <a:pPr lvl="1" eaLnBrk="1" hangingPunct="1">
              <a:lnSpc>
                <a:spcPct val="90000"/>
              </a:lnSpc>
              <a:spcBef>
                <a:spcPct val="0"/>
              </a:spcBef>
              <a:buFontTx/>
              <a:buNone/>
            </a:pPr>
            <a:endParaRPr lang="en-US" altLang="en-US" sz="1200" dirty="0"/>
          </a:p>
          <a:p>
            <a:pPr eaLnBrk="1" hangingPunct="1">
              <a:lnSpc>
                <a:spcPct val="90000"/>
              </a:lnSpc>
              <a:spcBef>
                <a:spcPct val="0"/>
              </a:spcBef>
            </a:pPr>
            <a:r>
              <a:rPr lang="en-US" altLang="en-US" sz="2800" dirty="0"/>
              <a:t>Same Class but different UN Nos</a:t>
            </a:r>
          </a:p>
          <a:p>
            <a:pPr lvl="1" eaLnBrk="1" hangingPunct="1">
              <a:lnSpc>
                <a:spcPct val="90000"/>
              </a:lnSpc>
              <a:spcBef>
                <a:spcPct val="0"/>
              </a:spcBef>
            </a:pPr>
            <a:r>
              <a:rPr lang="en-US" altLang="en-US" sz="2400" dirty="0"/>
              <a:t>Class and sub-hazard (if applicable)</a:t>
            </a:r>
          </a:p>
          <a:p>
            <a:pPr eaLnBrk="1" hangingPunct="1">
              <a:lnSpc>
                <a:spcPct val="90000"/>
              </a:lnSpc>
            </a:pPr>
            <a:r>
              <a:rPr lang="en-US" altLang="en-US" sz="2800" dirty="0"/>
              <a:t>Different Classes</a:t>
            </a:r>
          </a:p>
          <a:p>
            <a:pPr lvl="1" eaLnBrk="1" hangingPunct="1">
              <a:lnSpc>
                <a:spcPct val="90000"/>
              </a:lnSpc>
            </a:pPr>
            <a:r>
              <a:rPr lang="en-US" altLang="en-US" sz="2400" dirty="0"/>
              <a:t>Either or both of –</a:t>
            </a:r>
          </a:p>
          <a:p>
            <a:pPr lvl="2" eaLnBrk="1" hangingPunct="1">
              <a:lnSpc>
                <a:spcPct val="90000"/>
              </a:lnSpc>
              <a:spcBef>
                <a:spcPct val="0"/>
              </a:spcBef>
            </a:pPr>
            <a:r>
              <a:rPr lang="en-US" altLang="en-US" sz="2000" dirty="0"/>
              <a:t>Mixed Class labels</a:t>
            </a:r>
          </a:p>
          <a:p>
            <a:pPr lvl="2" eaLnBrk="1" hangingPunct="1">
              <a:lnSpc>
                <a:spcPct val="90000"/>
              </a:lnSpc>
              <a:spcBef>
                <a:spcPct val="0"/>
              </a:spcBef>
            </a:pPr>
            <a:r>
              <a:rPr lang="en-US" altLang="en-US" sz="2000" dirty="0"/>
              <a:t>Class labels for each of the Dangerous Goods</a:t>
            </a:r>
          </a:p>
          <a:p>
            <a:pPr eaLnBrk="1" hangingPunct="1">
              <a:lnSpc>
                <a:spcPct val="90000"/>
              </a:lnSpc>
              <a:buFontTx/>
              <a:buNone/>
            </a:pPr>
            <a:r>
              <a:rPr lang="en-US" altLang="en-US" sz="2800" dirty="0"/>
              <a:t>Bulk Dangerous Goods</a:t>
            </a:r>
          </a:p>
          <a:p>
            <a:pPr lvl="1" eaLnBrk="1" hangingPunct="1">
              <a:lnSpc>
                <a:spcPct val="90000"/>
              </a:lnSpc>
            </a:pPr>
            <a:r>
              <a:rPr lang="en-US" altLang="en-US" sz="2400" dirty="0"/>
              <a:t>Emergency information panels	</a:t>
            </a:r>
            <a:endParaRPr lang="en-AU" altLang="en-US" sz="2400" dirty="0"/>
          </a:p>
        </p:txBody>
      </p:sp>
      <p:pic>
        <p:nvPicPr>
          <p:cNvPr id="5530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828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Removal of EIPs</a:t>
            </a:r>
            <a:endParaRPr lang="en-AU" sz="4000" dirty="0">
              <a:solidFill>
                <a:schemeClr val="bg1">
                  <a:lumMod val="50000"/>
                  <a:lumOff val="50000"/>
                </a:schemeClr>
              </a:solidFill>
            </a:endParaRPr>
          </a:p>
        </p:txBody>
      </p:sp>
      <p:sp>
        <p:nvSpPr>
          <p:cNvPr id="69635" name="Rectangle 3"/>
          <p:cNvSpPr>
            <a:spLocks noGrp="1" noChangeArrowheads="1"/>
          </p:cNvSpPr>
          <p:nvPr>
            <p:ph type="body" idx="1"/>
          </p:nvPr>
        </p:nvSpPr>
        <p:spPr>
          <a:xfrm>
            <a:off x="712873" y="1246777"/>
            <a:ext cx="7543800" cy="3657600"/>
          </a:xfrm>
        </p:spPr>
        <p:txBody>
          <a:bodyPr/>
          <a:lstStyle/>
          <a:p>
            <a:pPr eaLnBrk="1" hangingPunct="1"/>
            <a:endParaRPr lang="en-US" altLang="en-US" sz="1000" dirty="0"/>
          </a:p>
          <a:p>
            <a:pPr eaLnBrk="1" hangingPunct="1"/>
            <a:r>
              <a:rPr lang="en-US" altLang="en-US" dirty="0"/>
              <a:t>EIPs must be removed from containers which have been </a:t>
            </a:r>
            <a:r>
              <a:rPr lang="en-US" altLang="en-US" u="sng" dirty="0"/>
              <a:t>purged</a:t>
            </a:r>
          </a:p>
          <a:p>
            <a:pPr eaLnBrk="1" hangingPunct="1"/>
            <a:endParaRPr lang="en-US" altLang="en-US" sz="2000" u="sng" dirty="0"/>
          </a:p>
          <a:p>
            <a:pPr eaLnBrk="1" hangingPunct="1"/>
            <a:r>
              <a:rPr lang="en-US" altLang="en-US" dirty="0"/>
              <a:t>Rear EIP on a bitumen spray vehicle may be removed during spraying operations</a:t>
            </a:r>
            <a:endParaRPr lang="en-AU" altLang="en-US" dirty="0"/>
          </a:p>
        </p:txBody>
      </p:sp>
      <p:pic>
        <p:nvPicPr>
          <p:cNvPr id="6963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744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F31CCC-8FA6-47A6-B78B-580A889219CF}"/>
              </a:ext>
            </a:extLst>
          </p:cNvPr>
          <p:cNvSpPr txBox="1">
            <a:spLocks/>
          </p:cNvSpPr>
          <p:nvPr/>
        </p:nvSpPr>
        <p:spPr>
          <a:xfrm>
            <a:off x="916632" y="413792"/>
            <a:ext cx="7543800" cy="1143000"/>
          </a:xfrm>
          <a:prstGeom prst="rect">
            <a:avLst/>
          </a:prstGeom>
        </p:spPr>
        <p:txBody>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eaLnBrk="1" hangingPunct="1">
              <a:defRPr/>
            </a:pPr>
            <a:r>
              <a:rPr lang="en-AU" sz="4000" dirty="0">
                <a:solidFill>
                  <a:schemeClr val="bg1">
                    <a:lumMod val="50000"/>
                    <a:lumOff val="50000"/>
                  </a:schemeClr>
                </a:solidFill>
              </a:rPr>
              <a:t>Vehicle Placarding Exercise</a:t>
            </a:r>
          </a:p>
        </p:txBody>
      </p:sp>
      <p:pic>
        <p:nvPicPr>
          <p:cNvPr id="4" name="Picture 4" descr="C:\Documents and Settings\User\My Documents\My Pictures\AEBN Logo\AEBN_A_col-4.jpg">
            <a:extLst>
              <a:ext uri="{FF2B5EF4-FFF2-40B4-BE49-F238E27FC236}">
                <a16:creationId xmlns:a16="http://schemas.microsoft.com/office/drawing/2014/main" id="{795D692D-4862-49A5-9048-AB0FA76912F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251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E393-C4C0-4FD3-8A62-85AE27029EAC}"/>
              </a:ext>
            </a:extLst>
          </p:cNvPr>
          <p:cNvSpPr>
            <a:spLocks noGrp="1"/>
          </p:cNvSpPr>
          <p:nvPr>
            <p:ph type="title"/>
          </p:nvPr>
        </p:nvSpPr>
        <p:spPr>
          <a:xfrm>
            <a:off x="914400" y="188640"/>
            <a:ext cx="7543800" cy="1143000"/>
          </a:xfrm>
        </p:spPr>
        <p:txBody>
          <a:bodyPr/>
          <a:lstStyle/>
          <a:p>
            <a:r>
              <a:rPr lang="en-GB" dirty="0"/>
              <a:t>NZ Road Transport Placards</a:t>
            </a:r>
            <a:endParaRPr lang="en-AU" dirty="0"/>
          </a:p>
        </p:txBody>
      </p:sp>
      <p:sp>
        <p:nvSpPr>
          <p:cNvPr id="3" name="Content Placeholder 2">
            <a:extLst>
              <a:ext uri="{FF2B5EF4-FFF2-40B4-BE49-F238E27FC236}">
                <a16:creationId xmlns:a16="http://schemas.microsoft.com/office/drawing/2014/main" id="{41484FCD-700F-4400-811E-95961D73A62C}"/>
              </a:ext>
            </a:extLst>
          </p:cNvPr>
          <p:cNvSpPr>
            <a:spLocks noGrp="1"/>
          </p:cNvSpPr>
          <p:nvPr>
            <p:ph idx="1"/>
          </p:nvPr>
        </p:nvSpPr>
        <p:spPr>
          <a:xfrm>
            <a:off x="914400" y="1207840"/>
            <a:ext cx="7543800" cy="4619600"/>
          </a:xfrm>
        </p:spPr>
        <p:txBody>
          <a:bodyPr/>
          <a:lstStyle/>
          <a:p>
            <a:r>
              <a:rPr lang="en-GB" sz="2000" dirty="0"/>
              <a:t>Loaders and drivers must placard vehicles and freight containers … whenever the load is over 50 kilograms or 50 litres. </a:t>
            </a:r>
          </a:p>
          <a:p>
            <a:r>
              <a:rPr lang="en-GB" sz="2000" dirty="0"/>
              <a:t>The only exception to this is if the load is dangerous goods in excepted quantities or excepted packages of radioactive material, transported in accordance with clause 2.9 of the </a:t>
            </a:r>
            <a:r>
              <a:rPr lang="en-GB" sz="2000" dirty="0">
                <a:hlinkClick r:id="rId3" tooltip="Land Transport Rule: Dangerous Goods 2005"/>
              </a:rPr>
              <a:t>rule</a:t>
            </a:r>
            <a:r>
              <a:rPr lang="en-GB" sz="2000" dirty="0"/>
              <a:t>.</a:t>
            </a:r>
          </a:p>
          <a:p>
            <a:r>
              <a:rPr lang="en-GB" sz="2000" dirty="0"/>
              <a:t>Examples of dangerous goods placards:</a:t>
            </a:r>
          </a:p>
          <a:p>
            <a:endParaRPr lang="en-AU" sz="2000" dirty="0"/>
          </a:p>
        </p:txBody>
      </p:sp>
      <p:sp>
        <p:nvSpPr>
          <p:cNvPr id="4" name="Rectangle 3">
            <a:extLst>
              <a:ext uri="{FF2B5EF4-FFF2-40B4-BE49-F238E27FC236}">
                <a16:creationId xmlns:a16="http://schemas.microsoft.com/office/drawing/2014/main" id="{77400C10-2E51-410E-BAE0-9203D4D83FAD}"/>
              </a:ext>
            </a:extLst>
          </p:cNvPr>
          <p:cNvSpPr/>
          <p:nvPr/>
        </p:nvSpPr>
        <p:spPr>
          <a:xfrm>
            <a:off x="914400" y="5879951"/>
            <a:ext cx="6249888" cy="738664"/>
          </a:xfrm>
          <a:prstGeom prst="rect">
            <a:avLst/>
          </a:prstGeom>
        </p:spPr>
        <p:txBody>
          <a:bodyPr wrap="square">
            <a:spAutoFit/>
          </a:bodyPr>
          <a:lstStyle/>
          <a:p>
            <a:r>
              <a:rPr lang="en-AU" sz="1400" dirty="0">
                <a:latin typeface="+mn-lt"/>
              </a:rPr>
              <a:t>Source: </a:t>
            </a:r>
            <a:r>
              <a:rPr lang="en-AU" sz="1400" dirty="0">
                <a:latin typeface="+mn-lt"/>
                <a:hlinkClick r:id="rId4"/>
              </a:rPr>
              <a:t>https://nzta.govt.nz/driver-licences/getting-a-licence/licences-by-vehicle-type/transporting-dangerous-or-hazardous-goods/dangerous-goods-carried-by-transport-operators/</a:t>
            </a:r>
            <a:endParaRPr lang="en-AU" sz="1400" dirty="0">
              <a:latin typeface="+mn-lt"/>
            </a:endParaRPr>
          </a:p>
        </p:txBody>
      </p:sp>
      <p:grpSp>
        <p:nvGrpSpPr>
          <p:cNvPr id="5" name="Group 4">
            <a:extLst>
              <a:ext uri="{FF2B5EF4-FFF2-40B4-BE49-F238E27FC236}">
                <a16:creationId xmlns:a16="http://schemas.microsoft.com/office/drawing/2014/main" id="{421DD8D0-80F1-41D4-9A0B-57B3988F5E90}"/>
              </a:ext>
            </a:extLst>
          </p:cNvPr>
          <p:cNvGrpSpPr/>
          <p:nvPr/>
        </p:nvGrpSpPr>
        <p:grpSpPr>
          <a:xfrm>
            <a:off x="2627784" y="3861048"/>
            <a:ext cx="3470275" cy="1993900"/>
            <a:chOff x="92075" y="-974725"/>
            <a:chExt cx="3470275" cy="1993900"/>
          </a:xfrm>
        </p:grpSpPr>
        <p:pic>
          <p:nvPicPr>
            <p:cNvPr id="1026" name="Picture 2" descr="Flammable liquid label. ">
              <a:extLst>
                <a:ext uri="{FF2B5EF4-FFF2-40B4-BE49-F238E27FC236}">
                  <a16:creationId xmlns:a16="http://schemas.microsoft.com/office/drawing/2014/main" id="{A6FC0FA4-31CF-45C0-AF08-D99B05531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9747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xidising agent label. ">
              <a:extLst>
                <a:ext uri="{FF2B5EF4-FFF2-40B4-BE49-F238E27FC236}">
                  <a16:creationId xmlns:a16="http://schemas.microsoft.com/office/drawing/2014/main" id="{5C442583-7872-4D37-BA58-6E7D9B591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625" y="-9747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sive label. ">
              <a:extLst>
                <a:ext uri="{FF2B5EF4-FFF2-40B4-BE49-F238E27FC236}">
                  <a16:creationId xmlns:a16="http://schemas.microsoft.com/office/drawing/2014/main" id="{7B6F9CA5-2BA9-4964-A7F3-B1D5E4D76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75" y="-9747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oxic label. ">
              <a:extLst>
                <a:ext uri="{FF2B5EF4-FFF2-40B4-BE49-F238E27FC236}">
                  <a16:creationId xmlns:a16="http://schemas.microsoft.com/office/drawing/2014/main" id="{092C7FBE-F498-41E3-99CF-36F0DB5E7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5" y="0"/>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rosive substances label. ">
              <a:extLst>
                <a:ext uri="{FF2B5EF4-FFF2-40B4-BE49-F238E27FC236}">
                  <a16:creationId xmlns:a16="http://schemas.microsoft.com/office/drawing/2014/main" id="{9AFB63FC-706B-4939-8E1A-905D6B4731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7625" y="0"/>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angerous goods sign. ">
              <a:extLst>
                <a:ext uri="{FF2B5EF4-FFF2-40B4-BE49-F238E27FC236}">
                  <a16:creationId xmlns:a16="http://schemas.microsoft.com/office/drawing/2014/main" id="{A845857A-EABD-471E-9C46-7896C3F700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3175" y="0"/>
              <a:ext cx="1019175" cy="1019175"/>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4" descr="C:\Documents and Settings\User\My Documents\My Pictures\AEBN Logo\AEBN_A_col-4.jpg">
            <a:extLst>
              <a:ext uri="{FF2B5EF4-FFF2-40B4-BE49-F238E27FC236}">
                <a16:creationId xmlns:a16="http://schemas.microsoft.com/office/drawing/2014/main" id="{D15481C0-F236-425D-A3CB-C519582EE47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con&#10;&#10;Description automatically generated">
            <a:extLst>
              <a:ext uri="{FF2B5EF4-FFF2-40B4-BE49-F238E27FC236}">
                <a16:creationId xmlns:a16="http://schemas.microsoft.com/office/drawing/2014/main" id="{DBCED887-4490-436B-A1F5-8D99AF7307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57684" y="243880"/>
            <a:ext cx="1178812" cy="908720"/>
          </a:xfrm>
          <a:prstGeom prst="rect">
            <a:avLst/>
          </a:prstGeom>
        </p:spPr>
      </p:pic>
    </p:spTree>
    <p:extLst>
      <p:ext uri="{BB962C8B-B14F-4D97-AF65-F5344CB8AC3E}">
        <p14:creationId xmlns:p14="http://schemas.microsoft.com/office/powerpoint/2010/main" val="944818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14400" y="197768"/>
            <a:ext cx="7543800" cy="1143000"/>
          </a:xfrm>
        </p:spPr>
        <p:txBody>
          <a:bodyPr/>
          <a:lstStyle/>
          <a:p>
            <a:pPr eaLnBrk="1" hangingPunct="1">
              <a:defRPr/>
            </a:pPr>
            <a:r>
              <a:rPr lang="en-US" sz="4000" dirty="0">
                <a:solidFill>
                  <a:schemeClr val="bg1">
                    <a:lumMod val="50000"/>
                    <a:lumOff val="50000"/>
                  </a:schemeClr>
                </a:solidFill>
              </a:rPr>
              <a:t>Container Placarding </a:t>
            </a:r>
            <a:r>
              <a:rPr lang="en-AU" sz="4000" dirty="0">
                <a:solidFill>
                  <a:schemeClr val="bg1">
                    <a:lumMod val="50000"/>
                    <a:lumOff val="50000"/>
                  </a:schemeClr>
                </a:solidFill>
              </a:rPr>
              <a:t>for transport by sea and air</a:t>
            </a:r>
          </a:p>
        </p:txBody>
      </p:sp>
      <p:sp>
        <p:nvSpPr>
          <p:cNvPr id="56323" name="Rectangle 3"/>
          <p:cNvSpPr>
            <a:spLocks noChangeArrowheads="1"/>
          </p:cNvSpPr>
          <p:nvPr/>
        </p:nvSpPr>
        <p:spPr bwMode="auto">
          <a:xfrm>
            <a:off x="1190625"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2000" y="1371409"/>
            <a:ext cx="7200000" cy="2372715"/>
          </a:xfrm>
          <a:prstGeom prst="rect">
            <a:avLst/>
          </a:prstGeom>
        </p:spPr>
      </p:pic>
      <p:sp>
        <p:nvSpPr>
          <p:cNvPr id="24" name="Rectangle 23"/>
          <p:cNvSpPr/>
          <p:nvPr/>
        </p:nvSpPr>
        <p:spPr bwMode="auto">
          <a:xfrm>
            <a:off x="916632" y="3774765"/>
            <a:ext cx="7399784" cy="2894595"/>
          </a:xfrm>
          <a:prstGeom prst="rect">
            <a:avLst/>
          </a:prstGeom>
          <a:no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spcAft>
                <a:spcPts val="1200"/>
              </a:spcAft>
            </a:pPr>
            <a:r>
              <a:rPr lang="en-AU" sz="2000" dirty="0">
                <a:ln w="0"/>
                <a:effectLst>
                  <a:outerShdw blurRad="38100" dist="25400" dir="5400000" algn="ctr" rotWithShape="0">
                    <a:srgbClr val="6E747A">
                      <a:alpha val="43000"/>
                    </a:srgbClr>
                  </a:outerShdw>
                </a:effectLst>
                <a:latin typeface="Arial" charset="0"/>
              </a:rPr>
              <a:t>This type of labelling is required for transport by sea (IMDG Code) and air (IATA / ICAO).</a:t>
            </a:r>
          </a:p>
          <a:p>
            <a:pPr>
              <a:spcBef>
                <a:spcPts val="0"/>
              </a:spcBef>
              <a:spcAft>
                <a:spcPts val="1200"/>
              </a:spcAft>
            </a:pPr>
            <a:r>
              <a:rPr lang="en-AU" sz="2000" dirty="0">
                <a:ln w="0"/>
                <a:effectLst>
                  <a:outerShdw blurRad="38100" dist="25400" dir="5400000" algn="ctr" rotWithShape="0">
                    <a:srgbClr val="6E747A">
                      <a:alpha val="43000"/>
                    </a:srgbClr>
                  </a:outerShdw>
                </a:effectLst>
                <a:latin typeface="Arial" charset="0"/>
              </a:rPr>
              <a:t>It DOES NOT apply to consignments of dangerous goods being transported only by road or rail within Australia.</a:t>
            </a:r>
          </a:p>
          <a:p>
            <a:pPr>
              <a:spcBef>
                <a:spcPts val="0"/>
              </a:spcBef>
              <a:spcAft>
                <a:spcPts val="1200"/>
              </a:spcAft>
            </a:pPr>
            <a:r>
              <a:rPr kumimoji="0" lang="en-AU" sz="2000" i="0" u="none" strike="noStrike" normalizeH="0" baseline="0" dirty="0">
                <a:ln w="0"/>
                <a:effectLst>
                  <a:outerShdw blurRad="38100" dist="25400" dir="5400000" algn="ctr" rotWithShape="0">
                    <a:srgbClr val="6E747A">
                      <a:alpha val="43000"/>
                    </a:srgbClr>
                  </a:outerShdw>
                </a:effectLst>
                <a:latin typeface="Arial" charset="0"/>
              </a:rPr>
              <a:t>Intermodal containers can be transported to and from </a:t>
            </a:r>
            <a:r>
              <a:rPr lang="en-AU" sz="2000" dirty="0">
                <a:ln w="0"/>
                <a:effectLst>
                  <a:outerShdw blurRad="38100" dist="25400" dir="5400000" algn="ctr" rotWithShape="0">
                    <a:srgbClr val="6E747A">
                      <a:alpha val="43000"/>
                    </a:srgbClr>
                  </a:outerShdw>
                </a:effectLst>
                <a:latin typeface="Arial" charset="0"/>
              </a:rPr>
              <a:t>ports if they have been placarded in accordance with IMDG or IATA Regulations.</a:t>
            </a:r>
          </a:p>
          <a:p>
            <a:pPr>
              <a:spcBef>
                <a:spcPts val="0"/>
              </a:spcBef>
              <a:spcAft>
                <a:spcPts val="1200"/>
              </a:spcAft>
            </a:pPr>
            <a:r>
              <a:rPr lang="en-AU" sz="2000" dirty="0">
                <a:ln w="0"/>
                <a:effectLst>
                  <a:outerShdw blurRad="38100" dist="25400" dir="5400000" algn="ctr" rotWithShape="0">
                    <a:srgbClr val="6E747A">
                      <a:alpha val="43000"/>
                    </a:srgbClr>
                  </a:outerShdw>
                </a:effectLst>
                <a:latin typeface="Arial" charset="0"/>
              </a:rPr>
              <a:t>See ADG 7.7 part 5.3.2.1.</a:t>
            </a:r>
          </a:p>
        </p:txBody>
      </p:sp>
      <p:pic>
        <p:nvPicPr>
          <p:cNvPr id="3" name="Graphic 2" descr="Tug boat with solid fill">
            <a:extLst>
              <a:ext uri="{FF2B5EF4-FFF2-40B4-BE49-F238E27FC236}">
                <a16:creationId xmlns:a16="http://schemas.microsoft.com/office/drawing/2014/main" id="{811F696F-7008-4DF8-928D-06065C613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704000" y="3213136"/>
            <a:ext cx="1440000" cy="1440000"/>
          </a:xfrm>
          <a:prstGeom prst="rect">
            <a:avLst/>
          </a:prstGeom>
        </p:spPr>
      </p:pic>
      <p:pic>
        <p:nvPicPr>
          <p:cNvPr id="10" name="Picture 9" descr="C:\Documents and Settings\User\My Documents\My Pictures\AEBN Logo\AEBN_A_col-4.jpg">
            <a:extLst>
              <a:ext uri="{FF2B5EF4-FFF2-40B4-BE49-F238E27FC236}">
                <a16:creationId xmlns:a16="http://schemas.microsoft.com/office/drawing/2014/main" id="{021A2899-26DE-4DDA-AAEC-0C4AB43718E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Landing with solid fill">
            <a:extLst>
              <a:ext uri="{FF2B5EF4-FFF2-40B4-BE49-F238E27FC236}">
                <a16:creationId xmlns:a16="http://schemas.microsoft.com/office/drawing/2014/main" id="{CA68ED62-B611-4652-B13D-3F710EBC5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6416" y="102984"/>
            <a:ext cx="1440000" cy="1440000"/>
          </a:xfrm>
          <a:prstGeom prst="rect">
            <a:avLst/>
          </a:prstGeom>
        </p:spPr>
      </p:pic>
    </p:spTree>
    <p:extLst>
      <p:ext uri="{BB962C8B-B14F-4D97-AF65-F5344CB8AC3E}">
        <p14:creationId xmlns:p14="http://schemas.microsoft.com/office/powerpoint/2010/main" val="1677552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9D6AEA-A9DE-45D8-8750-98FA16F213B2}"/>
              </a:ext>
            </a:extLst>
          </p:cNvPr>
          <p:cNvSpPr>
            <a:spLocks noGrp="1"/>
          </p:cNvSpPr>
          <p:nvPr>
            <p:ph idx="1"/>
          </p:nvPr>
        </p:nvSpPr>
        <p:spPr>
          <a:xfrm>
            <a:off x="914400" y="1340768"/>
            <a:ext cx="5601815" cy="5302920"/>
          </a:xfrm>
        </p:spPr>
        <p:txBody>
          <a:bodyPr/>
          <a:lstStyle/>
          <a:p>
            <a:r>
              <a:rPr lang="en-GB" sz="2000" dirty="0"/>
              <a:t>European and some South American intermodal bulk containers may display a Hazard identification number in the top half of an orange panel, with the 4-digit UN number in the bottom half</a:t>
            </a:r>
            <a:r>
              <a:rPr lang="en-AU" sz="2000" dirty="0"/>
              <a:t>.</a:t>
            </a:r>
          </a:p>
          <a:p>
            <a:r>
              <a:rPr lang="en-GB" sz="2000" dirty="0"/>
              <a:t>The first digit indicates the primary hazard, the second and third digit generally indicate secondary hazards.</a:t>
            </a:r>
          </a:p>
          <a:p>
            <a:pPr lvl="1"/>
            <a:r>
              <a:rPr lang="en-GB" sz="1600" dirty="0"/>
              <a:t>Doubling of a digit indicates an intensification of that particular hazard (i.e. 33, 66, 88)</a:t>
            </a:r>
          </a:p>
          <a:p>
            <a:pPr lvl="1"/>
            <a:r>
              <a:rPr lang="en-GB" sz="1600" dirty="0"/>
              <a:t>Where the hazard associated with a substance can be adequately indicated by a single figure, this is followed by a zero. (i.e., 30, 40, 50)</a:t>
            </a:r>
          </a:p>
          <a:p>
            <a:pPr lvl="1"/>
            <a:r>
              <a:rPr lang="en-GB" sz="1600" dirty="0"/>
              <a:t>• A hazard identification number prefixed by the letter 'X', indicates that the substance will react dangerously with water. (i.e., X88)</a:t>
            </a:r>
            <a:endParaRPr lang="en-AU" sz="1600" dirty="0"/>
          </a:p>
        </p:txBody>
      </p:sp>
      <p:sp>
        <p:nvSpPr>
          <p:cNvPr id="56323" name="Rectangle 3"/>
          <p:cNvSpPr>
            <a:spLocks noChangeArrowheads="1"/>
          </p:cNvSpPr>
          <p:nvPr/>
        </p:nvSpPr>
        <p:spPr bwMode="auto">
          <a:xfrm>
            <a:off x="1190625"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sp>
        <p:nvSpPr>
          <p:cNvPr id="10" name="Rectangle 2">
            <a:extLst>
              <a:ext uri="{FF2B5EF4-FFF2-40B4-BE49-F238E27FC236}">
                <a16:creationId xmlns:a16="http://schemas.microsoft.com/office/drawing/2014/main" id="{C3517150-B9EB-45FA-9249-52A8DCB5E6B0}"/>
              </a:ext>
            </a:extLst>
          </p:cNvPr>
          <p:cNvSpPr>
            <a:spLocks noGrp="1" noChangeArrowheads="1"/>
          </p:cNvSpPr>
          <p:nvPr>
            <p:ph type="title"/>
          </p:nvPr>
        </p:nvSpPr>
        <p:spPr>
          <a:xfrm>
            <a:off x="914400" y="197768"/>
            <a:ext cx="7543800" cy="1143000"/>
          </a:xfrm>
        </p:spPr>
        <p:txBody>
          <a:bodyPr/>
          <a:lstStyle/>
          <a:p>
            <a:pPr eaLnBrk="1" hangingPunct="1">
              <a:defRPr/>
            </a:pPr>
            <a:r>
              <a:rPr lang="en-US" sz="4000" dirty="0">
                <a:solidFill>
                  <a:schemeClr val="bg1">
                    <a:lumMod val="50000"/>
                    <a:lumOff val="50000"/>
                  </a:schemeClr>
                </a:solidFill>
              </a:rPr>
              <a:t>Container Placarding </a:t>
            </a:r>
            <a:r>
              <a:rPr lang="en-AU" sz="4000" dirty="0">
                <a:solidFill>
                  <a:schemeClr val="bg1">
                    <a:lumMod val="50000"/>
                    <a:lumOff val="50000"/>
                  </a:schemeClr>
                </a:solidFill>
              </a:rPr>
              <a:t>for transport by sea and air</a:t>
            </a:r>
          </a:p>
        </p:txBody>
      </p:sp>
      <p:pic>
        <p:nvPicPr>
          <p:cNvPr id="5" name="Picture 4">
            <a:extLst>
              <a:ext uri="{FF2B5EF4-FFF2-40B4-BE49-F238E27FC236}">
                <a16:creationId xmlns:a16="http://schemas.microsoft.com/office/drawing/2014/main" id="{1B966B24-451B-4800-B89F-BFCA4A25AFDF}"/>
              </a:ext>
            </a:extLst>
          </p:cNvPr>
          <p:cNvPicPr>
            <a:picLocks noChangeAspect="1"/>
          </p:cNvPicPr>
          <p:nvPr/>
        </p:nvPicPr>
        <p:blipFill rotWithShape="1">
          <a:blip r:embed="rId3"/>
          <a:srcRect r="3129"/>
          <a:stretch/>
        </p:blipFill>
        <p:spPr>
          <a:xfrm>
            <a:off x="6876256" y="1949633"/>
            <a:ext cx="2160240" cy="1752685"/>
          </a:xfrm>
          <a:prstGeom prst="rect">
            <a:avLst/>
          </a:prstGeom>
        </p:spPr>
      </p:pic>
      <p:pic>
        <p:nvPicPr>
          <p:cNvPr id="7" name="Graphic 6" descr="Tug boat with solid fill">
            <a:extLst>
              <a:ext uri="{FF2B5EF4-FFF2-40B4-BE49-F238E27FC236}">
                <a16:creationId xmlns:a16="http://schemas.microsoft.com/office/drawing/2014/main" id="{635A14B8-77D7-4BCA-928F-FDA3FB89C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596496" y="4162683"/>
            <a:ext cx="1440000" cy="1440000"/>
          </a:xfrm>
          <a:prstGeom prst="rect">
            <a:avLst/>
          </a:prstGeom>
        </p:spPr>
      </p:pic>
      <p:pic>
        <p:nvPicPr>
          <p:cNvPr id="8" name="Graphic 7" descr="Landing with solid fill">
            <a:extLst>
              <a:ext uri="{FF2B5EF4-FFF2-40B4-BE49-F238E27FC236}">
                <a16:creationId xmlns:a16="http://schemas.microsoft.com/office/drawing/2014/main" id="{D2A14717-DAE5-4893-A3E7-DB5C554B50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6496" y="49268"/>
            <a:ext cx="1440000" cy="1440000"/>
          </a:xfrm>
          <a:prstGeom prst="rect">
            <a:avLst/>
          </a:prstGeom>
        </p:spPr>
      </p:pic>
      <p:pic>
        <p:nvPicPr>
          <p:cNvPr id="9" name="Picture 8" descr="C:\Documents and Settings\User\My Documents\My Pictures\AEBN Logo\AEBN_A_col-4.jpg">
            <a:extLst>
              <a:ext uri="{FF2B5EF4-FFF2-40B4-BE49-F238E27FC236}">
                <a16:creationId xmlns:a16="http://schemas.microsoft.com/office/drawing/2014/main" id="{84E4EA03-D94B-4379-8215-77C39E7AB2F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326758"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13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a:defRPr/>
            </a:pPr>
            <a:r>
              <a:rPr lang="en-US" sz="4000" dirty="0">
                <a:solidFill>
                  <a:schemeClr val="bg1">
                    <a:lumMod val="50000"/>
                    <a:lumOff val="50000"/>
                  </a:schemeClr>
                </a:solidFill>
              </a:rPr>
              <a:t>Safe Work Australia</a:t>
            </a:r>
            <a:endParaRPr lang="en-AU" sz="4000" dirty="0">
              <a:solidFill>
                <a:schemeClr val="bg1">
                  <a:lumMod val="50000"/>
                  <a:lumOff val="50000"/>
                </a:schemeClr>
              </a:solidFill>
            </a:endParaRPr>
          </a:p>
        </p:txBody>
      </p:sp>
      <p:sp>
        <p:nvSpPr>
          <p:cNvPr id="129027" name="Rectangle 3"/>
          <p:cNvSpPr>
            <a:spLocks noGrp="1" noChangeArrowheads="1"/>
          </p:cNvSpPr>
          <p:nvPr>
            <p:ph type="body" idx="4294967295"/>
          </p:nvPr>
        </p:nvSpPr>
        <p:spPr>
          <a:xfrm>
            <a:off x="914400" y="1844824"/>
            <a:ext cx="7672388" cy="3657600"/>
          </a:xfrm>
        </p:spPr>
        <p:txBody>
          <a:bodyPr/>
          <a:lstStyle/>
          <a:p>
            <a:pPr marL="349250" lvl="1" eaLnBrk="1" hangingPunct="1">
              <a:spcBef>
                <a:spcPts val="475"/>
              </a:spcBef>
              <a:buFontTx/>
              <a:buNone/>
              <a:defRPr/>
            </a:pPr>
            <a:r>
              <a:rPr lang="en-AU" sz="2800" dirty="0"/>
              <a:t>Australian Government statutory </a:t>
            </a:r>
            <a:r>
              <a:rPr lang="en-US" sz="2800" dirty="0"/>
              <a:t>body –</a:t>
            </a:r>
          </a:p>
          <a:p>
            <a:pPr marL="349250" lvl="1" eaLnBrk="1" hangingPunct="1">
              <a:spcBef>
                <a:spcPts val="475"/>
              </a:spcBef>
              <a:buFontTx/>
              <a:buNone/>
              <a:defRPr/>
            </a:pPr>
            <a:endParaRPr lang="en-US" sz="2800" dirty="0"/>
          </a:p>
          <a:p>
            <a:pPr eaLnBrk="1" hangingPunct="1">
              <a:spcBef>
                <a:spcPts val="475"/>
              </a:spcBef>
              <a:defRPr/>
            </a:pPr>
            <a:r>
              <a:rPr lang="en-AU" sz="2800" dirty="0"/>
              <a:t>Responsibility for improving work health and safety and workers’ compensation arrangements across Australia</a:t>
            </a:r>
          </a:p>
          <a:p>
            <a:pPr eaLnBrk="1" hangingPunct="1">
              <a:spcBef>
                <a:spcPts val="475"/>
              </a:spcBef>
              <a:defRPr/>
            </a:pPr>
            <a:r>
              <a:rPr lang="en-AU" sz="2800" dirty="0"/>
              <a:t>Safe Work Australia is not a regulator, no regulatory powers</a:t>
            </a:r>
          </a:p>
          <a:p>
            <a:pPr lvl="1" eaLnBrk="1" hangingPunct="1">
              <a:spcBef>
                <a:spcPts val="475"/>
              </a:spcBef>
              <a:defRPr/>
            </a:pPr>
            <a:endParaRPr lang="en-AU" sz="2800" dirty="0"/>
          </a:p>
          <a:p>
            <a:pPr>
              <a:defRPr/>
            </a:pPr>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CCCD0351-5EF8-457D-AAF2-9170FA3FE92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296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0100" y="188640"/>
            <a:ext cx="7543800" cy="1143000"/>
          </a:xfrm>
        </p:spPr>
        <p:txBody>
          <a:bodyPr/>
          <a:lstStyle/>
          <a:p>
            <a:pPr eaLnBrk="1" hangingPunct="1">
              <a:defRPr/>
            </a:pPr>
            <a:r>
              <a:rPr lang="en-US" sz="4000" dirty="0">
                <a:solidFill>
                  <a:schemeClr val="bg1">
                    <a:lumMod val="50000"/>
                    <a:lumOff val="50000"/>
                  </a:schemeClr>
                </a:solidFill>
              </a:rPr>
              <a:t>Limited &amp; Excepted Quantities</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611559" y="1124744"/>
            <a:ext cx="8384803" cy="5256584"/>
          </a:xfrm>
        </p:spPr>
        <p:txBody>
          <a:bodyPr/>
          <a:lstStyle/>
          <a:p>
            <a:pPr marL="342900" lvl="1" indent="-342900">
              <a:spcBef>
                <a:spcPts val="600"/>
              </a:spcBef>
              <a:spcAft>
                <a:spcPts val="600"/>
              </a:spcAft>
              <a:buChar char="•"/>
            </a:pPr>
            <a:r>
              <a:rPr lang="en-GB" sz="2800" dirty="0">
                <a:ea typeface="+mn-ea"/>
                <a:cs typeface="+mn-cs"/>
              </a:rPr>
              <a:t>The ADG has adopted rules for transport of Dangerous Goods in limited quantities without vehicle placarding, licensing and other controls</a:t>
            </a:r>
          </a:p>
          <a:p>
            <a:pPr lvl="1">
              <a:spcBef>
                <a:spcPts val="1200"/>
              </a:spcBef>
            </a:pPr>
            <a:r>
              <a:rPr lang="en-GB" sz="2000" dirty="0"/>
              <a:t>Chapter 3.4: “the transport of certain small quantities of dangerous goods may be conditionally exempt from the Regulations and this Code”.</a:t>
            </a:r>
          </a:p>
          <a:p>
            <a:pPr lvl="1">
              <a:spcBef>
                <a:spcPts val="1200"/>
              </a:spcBef>
            </a:pPr>
            <a:r>
              <a:rPr lang="en-GB" sz="2000" dirty="0"/>
              <a:t>Chapter 3.5 “Excepted quantities of dangerous goods of certain classes, other than articles, meeting the provisions of this Chapter are not subject to any other provisions of this Code”.</a:t>
            </a:r>
          </a:p>
          <a:p>
            <a:pPr marL="342900" lvl="1" indent="-342900">
              <a:spcBef>
                <a:spcPts val="600"/>
              </a:spcBef>
              <a:spcAft>
                <a:spcPts val="600"/>
              </a:spcAft>
              <a:buChar char="•"/>
            </a:pPr>
            <a:r>
              <a:rPr lang="en-AU" sz="2800" dirty="0">
                <a:ea typeface="+mn-ea"/>
                <a:cs typeface="+mn-cs"/>
              </a:rPr>
              <a:t>Specific provisions apply to inner, intermediate and outer packaging, and to segregation</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282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0100" y="188640"/>
            <a:ext cx="7543800" cy="1143000"/>
          </a:xfrm>
        </p:spPr>
        <p:txBody>
          <a:bodyPr/>
          <a:lstStyle/>
          <a:p>
            <a:pPr eaLnBrk="1" hangingPunct="1">
              <a:defRPr/>
            </a:pPr>
            <a:r>
              <a:rPr lang="en-US" sz="4000" dirty="0">
                <a:solidFill>
                  <a:schemeClr val="bg1">
                    <a:lumMod val="50000"/>
                    <a:lumOff val="50000"/>
                  </a:schemeClr>
                </a:solidFill>
              </a:rPr>
              <a:t>Limited &amp; Excepted Quantities</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611559" y="1124744"/>
            <a:ext cx="8384803" cy="1656184"/>
          </a:xfrm>
        </p:spPr>
        <p:txBody>
          <a:bodyPr/>
          <a:lstStyle/>
          <a:p>
            <a:pPr marL="342900" lvl="1" indent="-342900">
              <a:spcBef>
                <a:spcPts val="600"/>
              </a:spcBef>
              <a:spcAft>
                <a:spcPts val="600"/>
              </a:spcAft>
              <a:buChar char="•"/>
            </a:pPr>
            <a:r>
              <a:rPr lang="en-GB" sz="2800" dirty="0">
                <a:ea typeface="+mn-ea"/>
                <a:cs typeface="+mn-cs"/>
              </a:rPr>
              <a:t>Limited Quantities are listed in Column 7a of Table 3.2.3</a:t>
            </a:r>
          </a:p>
          <a:p>
            <a:pPr marL="342900" lvl="1" indent="-342900">
              <a:spcBef>
                <a:spcPts val="600"/>
              </a:spcBef>
              <a:spcAft>
                <a:spcPts val="600"/>
              </a:spcAft>
              <a:buChar char="•"/>
            </a:pPr>
            <a:r>
              <a:rPr lang="en-GB" sz="2800" dirty="0">
                <a:ea typeface="+mn-ea"/>
                <a:cs typeface="+mn-cs"/>
              </a:rPr>
              <a:t>Excepted quantities are in Table 3.2.3 column 7b</a:t>
            </a:r>
            <a:endParaRPr lang="en-AU" sz="2800" dirty="0">
              <a:ea typeface="+mn-ea"/>
              <a:cs typeface="+mn-cs"/>
            </a:endParaRP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6F727A5-6D5B-4F66-B89F-E9B7EEBB7E83}"/>
              </a:ext>
            </a:extLst>
          </p:cNvPr>
          <p:cNvSpPr txBox="1">
            <a:spLocks noChangeArrowheads="1"/>
          </p:cNvSpPr>
          <p:nvPr/>
        </p:nvSpPr>
        <p:spPr bwMode="auto">
          <a:xfrm>
            <a:off x="457669" y="1228246"/>
            <a:ext cx="8384802" cy="138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eaLnBrk="1" hangingPunct="1">
              <a:defRPr/>
            </a:pPr>
            <a:endParaRPr lang="en-AU" sz="4000" kern="0" dirty="0">
              <a:solidFill>
                <a:schemeClr val="bg1">
                  <a:lumMod val="50000"/>
                  <a:lumOff val="50000"/>
                </a:schemeClr>
              </a:solidFill>
            </a:endParaRPr>
          </a:p>
        </p:txBody>
      </p:sp>
      <p:grpSp>
        <p:nvGrpSpPr>
          <p:cNvPr id="4" name="Group 3">
            <a:extLst>
              <a:ext uri="{FF2B5EF4-FFF2-40B4-BE49-F238E27FC236}">
                <a16:creationId xmlns:a16="http://schemas.microsoft.com/office/drawing/2014/main" id="{42BA1057-BED1-4ED4-BAB3-C5BC9440CF52}"/>
              </a:ext>
            </a:extLst>
          </p:cNvPr>
          <p:cNvGrpSpPr/>
          <p:nvPr/>
        </p:nvGrpSpPr>
        <p:grpSpPr>
          <a:xfrm>
            <a:off x="778289" y="2708920"/>
            <a:ext cx="4369775" cy="3983506"/>
            <a:chOff x="611559" y="2634138"/>
            <a:chExt cx="4369775" cy="3983506"/>
          </a:xfrm>
        </p:grpSpPr>
        <p:pic>
          <p:nvPicPr>
            <p:cNvPr id="6" name="Content Placeholder 8">
              <a:extLst>
                <a:ext uri="{FF2B5EF4-FFF2-40B4-BE49-F238E27FC236}">
                  <a16:creationId xmlns:a16="http://schemas.microsoft.com/office/drawing/2014/main" id="{B9A1B29D-41D6-4651-84F5-3FC639689D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611559" y="3017243"/>
              <a:ext cx="3600401" cy="36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5A8903B-8DB7-4B8B-B80F-F2B0782621A0}"/>
                </a:ext>
              </a:extLst>
            </p:cNvPr>
            <p:cNvSpPr txBox="1"/>
            <p:nvPr/>
          </p:nvSpPr>
          <p:spPr>
            <a:xfrm>
              <a:off x="3118353" y="2634138"/>
              <a:ext cx="1862981" cy="646331"/>
            </a:xfrm>
            <a:prstGeom prst="rect">
              <a:avLst/>
            </a:prstGeom>
            <a:noFill/>
          </p:spPr>
          <p:txBody>
            <a:bodyPr wrap="square">
              <a:spAutoFit/>
            </a:bodyPr>
            <a:lstStyle/>
            <a:p>
              <a:pPr algn="r">
                <a:defRPr/>
              </a:pPr>
              <a:r>
                <a:rPr lang="en-US" sz="1800" dirty="0">
                  <a:solidFill>
                    <a:schemeClr val="bg1">
                      <a:lumMod val="50000"/>
                      <a:lumOff val="50000"/>
                    </a:schemeClr>
                  </a:solidFill>
                  <a:latin typeface="+mj-lt"/>
                  <a:ea typeface="+mj-ea"/>
                  <a:cs typeface="+mj-cs"/>
                </a:rPr>
                <a:t>Limited Quantity mark</a:t>
              </a:r>
              <a:endParaRPr lang="en-AU" sz="1800" dirty="0">
                <a:solidFill>
                  <a:schemeClr val="bg1">
                    <a:lumMod val="50000"/>
                    <a:lumOff val="50000"/>
                  </a:schemeClr>
                </a:solidFill>
                <a:latin typeface="+mj-lt"/>
                <a:ea typeface="+mj-ea"/>
                <a:cs typeface="+mj-cs"/>
              </a:endParaRPr>
            </a:p>
          </p:txBody>
        </p:sp>
      </p:grpSp>
      <p:grpSp>
        <p:nvGrpSpPr>
          <p:cNvPr id="10" name="Group 9">
            <a:extLst>
              <a:ext uri="{FF2B5EF4-FFF2-40B4-BE49-F238E27FC236}">
                <a16:creationId xmlns:a16="http://schemas.microsoft.com/office/drawing/2014/main" id="{E3404F56-FCD3-4304-A7AC-9BE300BAB5C8}"/>
              </a:ext>
            </a:extLst>
          </p:cNvPr>
          <p:cNvGrpSpPr/>
          <p:nvPr/>
        </p:nvGrpSpPr>
        <p:grpSpPr>
          <a:xfrm>
            <a:off x="4605805" y="3276935"/>
            <a:ext cx="3738095" cy="2960377"/>
            <a:chOff x="4605805" y="3148450"/>
            <a:chExt cx="3738095" cy="2960377"/>
          </a:xfrm>
        </p:grpSpPr>
        <p:pic>
          <p:nvPicPr>
            <p:cNvPr id="7" name="Picture 6">
              <a:extLst>
                <a:ext uri="{FF2B5EF4-FFF2-40B4-BE49-F238E27FC236}">
                  <a16:creationId xmlns:a16="http://schemas.microsoft.com/office/drawing/2014/main" id="{276D81BE-6F5D-484F-BD53-14F946CBB287}"/>
                </a:ext>
              </a:extLst>
            </p:cNvPr>
            <p:cNvPicPr>
              <a:picLocks noChangeAspect="1"/>
            </p:cNvPicPr>
            <p:nvPr/>
          </p:nvPicPr>
          <p:blipFill>
            <a:blip r:embed="rId5"/>
            <a:stretch>
              <a:fillRect/>
            </a:stretch>
          </p:blipFill>
          <p:spPr>
            <a:xfrm>
              <a:off x="5750709" y="3148450"/>
              <a:ext cx="2593191" cy="2627921"/>
            </a:xfrm>
            <a:prstGeom prst="rect">
              <a:avLst/>
            </a:prstGeom>
          </p:spPr>
        </p:pic>
        <p:sp>
          <p:nvSpPr>
            <p:cNvPr id="11" name="TextBox 10">
              <a:extLst>
                <a:ext uri="{FF2B5EF4-FFF2-40B4-BE49-F238E27FC236}">
                  <a16:creationId xmlns:a16="http://schemas.microsoft.com/office/drawing/2014/main" id="{301CC93E-E749-4287-8936-0E25ACF63720}"/>
                </a:ext>
              </a:extLst>
            </p:cNvPr>
            <p:cNvSpPr txBox="1"/>
            <p:nvPr/>
          </p:nvSpPr>
          <p:spPr>
            <a:xfrm>
              <a:off x="4605805" y="5462496"/>
              <a:ext cx="1734529" cy="646331"/>
            </a:xfrm>
            <a:prstGeom prst="rect">
              <a:avLst/>
            </a:prstGeom>
            <a:noFill/>
          </p:spPr>
          <p:txBody>
            <a:bodyPr wrap="square">
              <a:spAutoFit/>
            </a:bodyPr>
            <a:lstStyle/>
            <a:p>
              <a:pPr eaLnBrk="1" hangingPunct="1">
                <a:defRPr/>
              </a:pPr>
              <a:r>
                <a:rPr lang="en-US" sz="1800" dirty="0">
                  <a:solidFill>
                    <a:schemeClr val="bg1">
                      <a:lumMod val="50000"/>
                      <a:lumOff val="50000"/>
                    </a:schemeClr>
                  </a:solidFill>
                  <a:latin typeface="+mj-lt"/>
                  <a:ea typeface="+mj-ea"/>
                  <a:cs typeface="+mj-cs"/>
                </a:rPr>
                <a:t>Excepted Quantity mark</a:t>
              </a:r>
              <a:endParaRPr lang="en-AU" sz="1800" dirty="0">
                <a:solidFill>
                  <a:schemeClr val="bg1">
                    <a:lumMod val="50000"/>
                    <a:lumOff val="50000"/>
                  </a:schemeClr>
                </a:solidFill>
                <a:latin typeface="+mj-lt"/>
                <a:ea typeface="+mj-ea"/>
                <a:cs typeface="+mj-cs"/>
              </a:endParaRPr>
            </a:p>
          </p:txBody>
        </p:sp>
      </p:grpSp>
      <p:cxnSp>
        <p:nvCxnSpPr>
          <p:cNvPr id="13" name="Straight Connector 12">
            <a:extLst>
              <a:ext uri="{FF2B5EF4-FFF2-40B4-BE49-F238E27FC236}">
                <a16:creationId xmlns:a16="http://schemas.microsoft.com/office/drawing/2014/main" id="{91FEB74C-57E6-492F-BE29-3A3F311ACA58}"/>
              </a:ext>
            </a:extLst>
          </p:cNvPr>
          <p:cNvCxnSpPr/>
          <p:nvPr/>
        </p:nvCxnSpPr>
        <p:spPr bwMode="auto">
          <a:xfrm>
            <a:off x="2843808" y="3092025"/>
            <a:ext cx="1534882" cy="1489103"/>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CD25F02A-CE75-41B5-8DFC-9258690DBD66}"/>
              </a:ext>
            </a:extLst>
          </p:cNvPr>
          <p:cNvSpPr txBox="1"/>
          <p:nvPr/>
        </p:nvSpPr>
        <p:spPr>
          <a:xfrm>
            <a:off x="3360463" y="3414191"/>
            <a:ext cx="1018227" cy="369332"/>
          </a:xfrm>
          <a:prstGeom prst="rect">
            <a:avLst/>
          </a:prstGeom>
          <a:noFill/>
        </p:spPr>
        <p:txBody>
          <a:bodyPr wrap="none" rtlCol="0">
            <a:spAutoFit/>
          </a:bodyPr>
          <a:lstStyle/>
          <a:p>
            <a:r>
              <a:rPr lang="en-AU" sz="1800" dirty="0">
                <a:solidFill>
                  <a:schemeClr val="accent6"/>
                </a:solidFill>
                <a:latin typeface="+mn-lt"/>
              </a:rPr>
              <a:t>100 mm</a:t>
            </a:r>
          </a:p>
        </p:txBody>
      </p:sp>
    </p:spTree>
    <p:extLst>
      <p:ext uri="{BB962C8B-B14F-4D97-AF65-F5344CB8AC3E}">
        <p14:creationId xmlns:p14="http://schemas.microsoft.com/office/powerpoint/2010/main" val="24292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9" y="332656"/>
            <a:ext cx="8055772" cy="1143000"/>
          </a:xfrm>
        </p:spPr>
        <p:txBody>
          <a:bodyPr/>
          <a:lstStyle/>
          <a:p>
            <a:pPr lvl="1" eaLnBrk="1" hangingPunct="1">
              <a:defRPr/>
            </a:pPr>
            <a:r>
              <a:rPr lang="en-US" sz="4000" dirty="0">
                <a:solidFill>
                  <a:schemeClr val="bg1">
                    <a:lumMod val="50000"/>
                    <a:lumOff val="50000"/>
                  </a:schemeClr>
                </a:solidFill>
                <a:latin typeface="+mj-lt"/>
                <a:ea typeface="+mj-ea"/>
                <a:cs typeface="+mj-cs"/>
              </a:rPr>
              <a:t>Limited &amp; Excepted Quantities</a:t>
            </a:r>
            <a:endParaRPr lang="en-GB" sz="4000" dirty="0">
              <a:solidFill>
                <a:schemeClr val="bg1">
                  <a:lumMod val="50000"/>
                  <a:lumOff val="50000"/>
                </a:schemeClr>
              </a:solidFill>
              <a:latin typeface="+mj-lt"/>
              <a:ea typeface="+mj-ea"/>
              <a:cs typeface="+mj-cs"/>
            </a:endParaRP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58643" y="123576"/>
            <a:ext cx="1111995" cy="4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a:extLst>
              <a:ext uri="{FF2B5EF4-FFF2-40B4-BE49-F238E27FC236}">
                <a16:creationId xmlns:a16="http://schemas.microsoft.com/office/drawing/2014/main" id="{EEF3B06E-819F-4BC1-B242-4FCECF7B737C}"/>
              </a:ext>
            </a:extLst>
          </p:cNvPr>
          <p:cNvCxnSpPr>
            <a:cxnSpLocks/>
            <a:endCxn id="15" idx="1"/>
          </p:cNvCxnSpPr>
          <p:nvPr/>
        </p:nvCxnSpPr>
        <p:spPr bwMode="auto">
          <a:xfrm>
            <a:off x="3203848" y="2132856"/>
            <a:ext cx="2648633" cy="664355"/>
          </a:xfrm>
          <a:prstGeom prst="straightConnector1">
            <a:avLst/>
          </a:prstGeom>
          <a:solidFill>
            <a:schemeClr val="accent1"/>
          </a:solidFill>
          <a:ln w="38100" cap="flat" cmpd="sng" algn="ctr">
            <a:solidFill>
              <a:srgbClr val="FF0000"/>
            </a:solidFill>
            <a:prstDash val="solid"/>
            <a:miter lim="800000"/>
            <a:headEnd type="none" w="med" len="med"/>
            <a:tailEnd type="arrow" w="lg" len="lg"/>
          </a:ln>
          <a:effectLst/>
        </p:spPr>
      </p:cxnSp>
      <p:pic>
        <p:nvPicPr>
          <p:cNvPr id="4" name="Content Placeholder 3">
            <a:extLst>
              <a:ext uri="{FF2B5EF4-FFF2-40B4-BE49-F238E27FC236}">
                <a16:creationId xmlns:a16="http://schemas.microsoft.com/office/drawing/2014/main" id="{9761223D-A0D8-4EC3-B7C8-A5340AE4EAB9}"/>
              </a:ext>
            </a:extLst>
          </p:cNvPr>
          <p:cNvPicPr>
            <a:picLocks noGrp="1" noChangeAspect="1"/>
          </p:cNvPicPr>
          <p:nvPr>
            <p:ph idx="1"/>
          </p:nvPr>
        </p:nvPicPr>
        <p:blipFill>
          <a:blip r:embed="rId4"/>
          <a:stretch>
            <a:fillRect/>
          </a:stretch>
        </p:blipFill>
        <p:spPr>
          <a:xfrm>
            <a:off x="404659" y="1475656"/>
            <a:ext cx="8709474" cy="5193704"/>
          </a:xfrm>
          <a:prstGeom prst="rect">
            <a:avLst/>
          </a:prstGeom>
        </p:spPr>
      </p:pic>
      <p:sp>
        <p:nvSpPr>
          <p:cNvPr id="15" name="Oval 14">
            <a:extLst>
              <a:ext uri="{FF2B5EF4-FFF2-40B4-BE49-F238E27FC236}">
                <a16:creationId xmlns:a16="http://schemas.microsoft.com/office/drawing/2014/main" id="{214F98A4-543A-4873-87CF-E943ECF95FAF}"/>
              </a:ext>
            </a:extLst>
          </p:cNvPr>
          <p:cNvSpPr/>
          <p:nvPr/>
        </p:nvSpPr>
        <p:spPr bwMode="auto">
          <a:xfrm>
            <a:off x="5652120" y="2132855"/>
            <a:ext cx="1368152" cy="453650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E03C0A48-B1FA-4A28-BA78-72C304D63558}"/>
              </a:ext>
            </a:extLst>
          </p:cNvPr>
          <p:cNvPicPr>
            <a:picLocks noChangeAspect="1"/>
          </p:cNvPicPr>
          <p:nvPr/>
        </p:nvPicPr>
        <p:blipFill>
          <a:blip r:embed="rId5"/>
          <a:stretch>
            <a:fillRect/>
          </a:stretch>
        </p:blipFill>
        <p:spPr>
          <a:xfrm>
            <a:off x="404659" y="5441382"/>
            <a:ext cx="7406885" cy="854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089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0100" y="332656"/>
            <a:ext cx="7543800" cy="1584176"/>
          </a:xfrm>
        </p:spPr>
        <p:txBody>
          <a:bodyPr/>
          <a:lstStyle/>
          <a:p>
            <a:pPr eaLnBrk="1" hangingPunct="1">
              <a:defRPr/>
            </a:pPr>
            <a:r>
              <a:rPr lang="en-US" sz="4000" dirty="0">
                <a:solidFill>
                  <a:schemeClr val="bg1">
                    <a:lumMod val="50000"/>
                    <a:lumOff val="50000"/>
                  </a:schemeClr>
                </a:solidFill>
              </a:rPr>
              <a:t>Limited &amp; Excepted Quantities &amp; Concessional Limited Quantities</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976064" y="1988840"/>
            <a:ext cx="7772400" cy="4176464"/>
          </a:xfrm>
        </p:spPr>
        <p:txBody>
          <a:bodyPr/>
          <a:lstStyle/>
          <a:p>
            <a:pPr>
              <a:spcBef>
                <a:spcPts val="1200"/>
              </a:spcBef>
              <a:spcAft>
                <a:spcPts val="1200"/>
              </a:spcAft>
            </a:pPr>
            <a:r>
              <a:rPr lang="en-GB" sz="2400" dirty="0"/>
              <a:t>In 2017 ADG7.5 replaced Retail Distribution Loads with Concessional Limited Quantities (CLQ), including domestic consumables dangerous goods, requirements.</a:t>
            </a:r>
          </a:p>
          <a:p>
            <a:pPr>
              <a:spcBef>
                <a:spcPts val="1200"/>
              </a:spcBef>
              <a:spcAft>
                <a:spcPts val="1200"/>
              </a:spcAft>
            </a:pPr>
            <a:r>
              <a:rPr lang="en-GB" sz="2400" dirty="0"/>
              <a:t>In 2018 ADG7.6 introduced Mixed Packet (Lower Risk) Dangerous Goods provisions, and Personal Care Products in consumer packaging provisions.</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8766" y="6170438"/>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6609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ADG7.7 simplifies Limited Quantity requirements further</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539552" y="1609246"/>
            <a:ext cx="8456811" cy="4772081"/>
          </a:xfrm>
        </p:spPr>
        <p:txBody>
          <a:bodyPr/>
          <a:lstStyle/>
          <a:p>
            <a:pPr>
              <a:spcBef>
                <a:spcPts val="1200"/>
              </a:spcBef>
              <a:spcAft>
                <a:spcPts val="600"/>
              </a:spcAft>
            </a:pPr>
            <a:r>
              <a:rPr lang="en-GB" sz="2800" dirty="0"/>
              <a:t>LQ sub-categories removed:</a:t>
            </a:r>
          </a:p>
          <a:p>
            <a:pPr lvl="1">
              <a:spcBef>
                <a:spcPts val="1200"/>
              </a:spcBef>
              <a:spcAft>
                <a:spcPts val="600"/>
              </a:spcAft>
            </a:pPr>
            <a:r>
              <a:rPr lang="en-GB" sz="2400" dirty="0"/>
              <a:t>Concessional Limited Quantity</a:t>
            </a:r>
          </a:p>
          <a:p>
            <a:pPr lvl="1">
              <a:spcBef>
                <a:spcPts val="1200"/>
              </a:spcBef>
              <a:spcAft>
                <a:spcPts val="600"/>
              </a:spcAft>
            </a:pPr>
            <a:r>
              <a:rPr lang="en-GB" sz="2400" dirty="0"/>
              <a:t>Mixed Packet (Lower Risk) Dangerous Goods</a:t>
            </a:r>
          </a:p>
          <a:p>
            <a:pPr lvl="1">
              <a:spcBef>
                <a:spcPts val="1200"/>
              </a:spcBef>
              <a:spcAft>
                <a:spcPts val="600"/>
              </a:spcAft>
            </a:pPr>
            <a:r>
              <a:rPr lang="en-GB" sz="2400" dirty="0"/>
              <a:t>Personal Care Products in Consumer Packaging. </a:t>
            </a:r>
          </a:p>
          <a:p>
            <a:pPr>
              <a:spcBef>
                <a:spcPts val="1200"/>
              </a:spcBef>
              <a:spcAft>
                <a:spcPts val="600"/>
              </a:spcAft>
            </a:pPr>
            <a:r>
              <a:rPr lang="en-GB" sz="2800" dirty="0"/>
              <a:t>DG Transport Documentation no longer required </a:t>
            </a:r>
          </a:p>
          <a:p>
            <a:pPr lvl="1">
              <a:spcBef>
                <a:spcPts val="1200"/>
              </a:spcBef>
              <a:spcAft>
                <a:spcPts val="600"/>
              </a:spcAft>
            </a:pPr>
            <a:r>
              <a:rPr lang="en-GB" sz="2400" dirty="0"/>
              <a:t>Documentation to state load “</a:t>
            </a:r>
            <a:r>
              <a:rPr lang="en-GB" sz="2400" b="1" dirty="0">
                <a:solidFill>
                  <a:schemeClr val="tx2"/>
                </a:solidFill>
              </a:rPr>
              <a:t>Contains Dangerous Goods Packed in Limited Quantities</a:t>
            </a:r>
            <a:r>
              <a:rPr lang="en-GB" sz="2400" dirty="0"/>
              <a:t>”.</a:t>
            </a:r>
          </a:p>
          <a:p>
            <a:pPr>
              <a:spcBef>
                <a:spcPts val="1200"/>
              </a:spcBef>
              <a:spcAft>
                <a:spcPts val="600"/>
              </a:spcAft>
            </a:pPr>
            <a:r>
              <a:rPr lang="en-GB" sz="2800" dirty="0"/>
              <a:t>Placarding requirements also change.</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470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F774-264B-4748-9A50-7F5C4BB7753B}"/>
              </a:ext>
            </a:extLst>
          </p:cNvPr>
          <p:cNvSpPr>
            <a:spLocks noGrp="1"/>
          </p:cNvSpPr>
          <p:nvPr>
            <p:ph type="title"/>
          </p:nvPr>
        </p:nvSpPr>
        <p:spPr/>
        <p:txBody>
          <a:bodyPr/>
          <a:lstStyle/>
          <a:p>
            <a:pPr>
              <a:defRPr/>
            </a:pPr>
            <a:r>
              <a:rPr lang="en-AU" sz="4000" dirty="0">
                <a:solidFill>
                  <a:schemeClr val="bg1">
                    <a:lumMod val="50000"/>
                    <a:lumOff val="50000"/>
                  </a:schemeClr>
                </a:solidFill>
              </a:rPr>
              <a:t>Domestic Consumable DGs</a:t>
            </a:r>
          </a:p>
        </p:txBody>
      </p:sp>
      <p:sp>
        <p:nvSpPr>
          <p:cNvPr id="3" name="Content Placeholder 2">
            <a:extLst>
              <a:ext uri="{FF2B5EF4-FFF2-40B4-BE49-F238E27FC236}">
                <a16:creationId xmlns:a16="http://schemas.microsoft.com/office/drawing/2014/main" id="{3AE2A2E6-1478-49A1-80AD-4951F5CD71FD}"/>
              </a:ext>
            </a:extLst>
          </p:cNvPr>
          <p:cNvSpPr>
            <a:spLocks noGrp="1"/>
          </p:cNvSpPr>
          <p:nvPr>
            <p:ph idx="1"/>
          </p:nvPr>
        </p:nvSpPr>
        <p:spPr>
          <a:xfrm>
            <a:off x="914400" y="1628800"/>
            <a:ext cx="7690048" cy="4619600"/>
          </a:xfrm>
        </p:spPr>
        <p:txBody>
          <a:bodyPr/>
          <a:lstStyle/>
          <a:p>
            <a:r>
              <a:rPr lang="en-AU" sz="2400" dirty="0"/>
              <a:t>LQ </a:t>
            </a:r>
            <a:r>
              <a:rPr lang="en-GB" sz="2400" dirty="0"/>
              <a:t>segregation, overpack and documentation concessions extend to </a:t>
            </a:r>
            <a:r>
              <a:rPr lang="en-AU" sz="2400" dirty="0"/>
              <a:t>Domestic </a:t>
            </a:r>
            <a:r>
              <a:rPr lang="en-GB" sz="2400" dirty="0"/>
              <a:t>Consumable DGs</a:t>
            </a:r>
            <a:r>
              <a:rPr lang="en-AU" sz="2400" dirty="0"/>
              <a:t> </a:t>
            </a:r>
            <a:r>
              <a:rPr lang="en-GB" sz="2400" dirty="0"/>
              <a:t>that are packed and intended for retail distribution</a:t>
            </a:r>
            <a:r>
              <a:rPr lang="en-AU" sz="2400" dirty="0"/>
              <a:t>, which are defined as including:</a:t>
            </a:r>
          </a:p>
          <a:p>
            <a:pPr lvl="1"/>
            <a:r>
              <a:rPr lang="en-GB" sz="2000" dirty="0"/>
              <a:t>party poppers; </a:t>
            </a:r>
          </a:p>
          <a:p>
            <a:pPr lvl="1"/>
            <a:r>
              <a:rPr lang="en-GB" sz="2000" dirty="0"/>
              <a:t>sparklers and bon-bons (UN0337), </a:t>
            </a:r>
          </a:p>
          <a:p>
            <a:pPr lvl="1"/>
            <a:r>
              <a:rPr lang="en-GB" sz="2000" dirty="0"/>
              <a:t>domestic smoke detectors (UN 2911), </a:t>
            </a:r>
          </a:p>
          <a:p>
            <a:pPr lvl="1"/>
            <a:r>
              <a:rPr lang="en-GB" sz="2000" dirty="0"/>
              <a:t>lighters and lighter refills (UN1057) or </a:t>
            </a:r>
          </a:p>
          <a:p>
            <a:pPr lvl="1"/>
            <a:r>
              <a:rPr lang="en-GB" sz="2000" dirty="0"/>
              <a:t>portable fire extinguishers with compressed or liquefied gas up to 23kg gross weight (UN 1044).</a:t>
            </a:r>
          </a:p>
          <a:p>
            <a:r>
              <a:rPr lang="en-GB" sz="2400" dirty="0"/>
              <a:t>See LQ guidance document in webinar attachments.</a:t>
            </a:r>
          </a:p>
        </p:txBody>
      </p:sp>
    </p:spTree>
    <p:extLst>
      <p:ext uri="{BB962C8B-B14F-4D97-AF65-F5344CB8AC3E}">
        <p14:creationId xmlns:p14="http://schemas.microsoft.com/office/powerpoint/2010/main" val="16564011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y Pictures\AEBN Logo\AEBN_A_col-4.jpg">
            <a:extLst>
              <a:ext uri="{FF2B5EF4-FFF2-40B4-BE49-F238E27FC236}">
                <a16:creationId xmlns:a16="http://schemas.microsoft.com/office/drawing/2014/main" id="{8E1AB2D7-1ED7-4C6C-9B88-8F99F252A7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1CE959-D3C2-49A4-8139-B9B29C8FEE3C}"/>
              </a:ext>
            </a:extLst>
          </p:cNvPr>
          <p:cNvSpPr>
            <a:spLocks noGrp="1"/>
          </p:cNvSpPr>
          <p:nvPr>
            <p:ph type="title"/>
          </p:nvPr>
        </p:nvSpPr>
        <p:spPr>
          <a:xfrm>
            <a:off x="914400" y="123736"/>
            <a:ext cx="7543800" cy="1143000"/>
          </a:xfrm>
        </p:spPr>
        <p:txBody>
          <a:bodyPr/>
          <a:lstStyle/>
          <a:p>
            <a:r>
              <a:rPr lang="en-GB" sz="4000" dirty="0">
                <a:solidFill>
                  <a:schemeClr val="bg1">
                    <a:lumMod val="50000"/>
                    <a:lumOff val="50000"/>
                  </a:schemeClr>
                </a:solidFill>
              </a:rPr>
              <a:t>Placard</a:t>
            </a:r>
            <a:r>
              <a:rPr lang="en-GB" dirty="0"/>
              <a:t> </a:t>
            </a:r>
            <a:r>
              <a:rPr lang="en-GB" sz="4000" dirty="0">
                <a:solidFill>
                  <a:schemeClr val="bg1">
                    <a:lumMod val="50000"/>
                    <a:lumOff val="50000"/>
                  </a:schemeClr>
                </a:solidFill>
              </a:rPr>
              <a:t>load – LQ or DC</a:t>
            </a:r>
            <a:endParaRPr lang="en-AU" sz="4000" dirty="0">
              <a:solidFill>
                <a:schemeClr val="bg1">
                  <a:lumMod val="50000"/>
                  <a:lumOff val="50000"/>
                </a:schemeClr>
              </a:solidFill>
            </a:endParaRPr>
          </a:p>
        </p:txBody>
      </p:sp>
      <p:sp>
        <p:nvSpPr>
          <p:cNvPr id="3" name="Content Placeholder 2">
            <a:extLst>
              <a:ext uri="{FF2B5EF4-FFF2-40B4-BE49-F238E27FC236}">
                <a16:creationId xmlns:a16="http://schemas.microsoft.com/office/drawing/2014/main" id="{45EEA098-2544-46AF-A149-4A4AA6F3B282}"/>
              </a:ext>
            </a:extLst>
          </p:cNvPr>
          <p:cNvSpPr>
            <a:spLocks noGrp="1"/>
          </p:cNvSpPr>
          <p:nvPr>
            <p:ph idx="1"/>
          </p:nvPr>
        </p:nvSpPr>
        <p:spPr>
          <a:xfrm>
            <a:off x="685800" y="1266736"/>
            <a:ext cx="7990656" cy="5114592"/>
          </a:xfrm>
        </p:spPr>
        <p:txBody>
          <a:bodyPr/>
          <a:lstStyle/>
          <a:p>
            <a:r>
              <a:rPr lang="en-GB" sz="2400" dirty="0"/>
              <a:t>A load that contains </a:t>
            </a:r>
            <a:r>
              <a:rPr lang="en-AU" sz="2400" dirty="0"/>
              <a:t>Limited quantity and / or domestic consumable DGs that :</a:t>
            </a:r>
            <a:endParaRPr lang="en-GB" sz="2400" dirty="0"/>
          </a:p>
          <a:p>
            <a:pPr lvl="1"/>
            <a:r>
              <a:rPr lang="en-AU" sz="2000" b="1" dirty="0">
                <a:solidFill>
                  <a:srgbClr val="F1B60F"/>
                </a:solidFill>
              </a:rPr>
              <a:t>Includes</a:t>
            </a:r>
            <a:r>
              <a:rPr lang="en-AU" sz="2000" dirty="0"/>
              <a:t> </a:t>
            </a:r>
            <a:r>
              <a:rPr lang="en-GB" sz="2000" dirty="0"/>
              <a:t>aggregate quantity of </a:t>
            </a:r>
            <a:r>
              <a:rPr lang="en-GB" sz="2000" b="1" dirty="0">
                <a:solidFill>
                  <a:srgbClr val="F1B60F"/>
                </a:solidFill>
              </a:rPr>
              <a:t>any 1 </a:t>
            </a:r>
            <a:r>
              <a:rPr lang="en-GB" sz="2000" dirty="0"/>
              <a:t>UN number from a single place of consignment:</a:t>
            </a:r>
          </a:p>
          <a:p>
            <a:pPr lvl="2"/>
            <a:r>
              <a:rPr lang="en-AU" sz="1800" b="1" dirty="0">
                <a:solidFill>
                  <a:srgbClr val="F1B60F"/>
                </a:solidFill>
                <a:sym typeface="Symbol" panose="05050102010706020507" pitchFamily="18" charset="2"/>
              </a:rPr>
              <a:t> </a:t>
            </a:r>
            <a:r>
              <a:rPr lang="en-AU" sz="1800" b="1" dirty="0">
                <a:solidFill>
                  <a:srgbClr val="F1B60F"/>
                </a:solidFill>
              </a:rPr>
              <a:t>2,000 L or Kg</a:t>
            </a:r>
          </a:p>
          <a:p>
            <a:pPr lvl="1"/>
            <a:r>
              <a:rPr lang="en-AU" sz="2000" b="1" dirty="0">
                <a:solidFill>
                  <a:srgbClr val="F1B60F"/>
                </a:solidFill>
              </a:rPr>
              <a:t>Does not include </a:t>
            </a:r>
            <a:r>
              <a:rPr lang="en-GB" sz="2000" dirty="0"/>
              <a:t>aggregate quantity of any 1 UN number from a single place of consignment:</a:t>
            </a:r>
          </a:p>
          <a:p>
            <a:pPr lvl="2"/>
            <a:r>
              <a:rPr lang="en-AU" sz="1800" b="1" dirty="0">
                <a:solidFill>
                  <a:srgbClr val="F1B60F"/>
                </a:solidFill>
                <a:sym typeface="Symbol" panose="05050102010706020507" pitchFamily="18" charset="2"/>
              </a:rPr>
              <a:t> </a:t>
            </a:r>
            <a:r>
              <a:rPr lang="en-AU" sz="1800" b="1" dirty="0">
                <a:solidFill>
                  <a:srgbClr val="F1B60F"/>
                </a:solidFill>
              </a:rPr>
              <a:t>8,000 L or Kg</a:t>
            </a:r>
          </a:p>
          <a:p>
            <a:pPr lvl="1"/>
            <a:r>
              <a:rPr lang="en-AU" sz="2000" dirty="0"/>
              <a:t> </a:t>
            </a:r>
            <a:r>
              <a:rPr lang="en-GB" sz="2000" dirty="0"/>
              <a:t>See ADG 7.7 Table 5.3.2</a:t>
            </a:r>
          </a:p>
          <a:p>
            <a:pPr lvl="1"/>
            <a:endParaRPr lang="en-GB" sz="2000" dirty="0"/>
          </a:p>
          <a:p>
            <a:r>
              <a:rPr lang="en-GB" sz="1800" dirty="0"/>
              <a:t>If consigning a mixed load of LQ/DC and fully regulated DC, see ADG 7.7 Table 5.3, NOTE 5, or p. 14-15 of NTC Guidance document, Consigning and transporting dangerous goods packed in limited quantities.</a:t>
            </a:r>
          </a:p>
        </p:txBody>
      </p:sp>
      <p:pic>
        <p:nvPicPr>
          <p:cNvPr id="5" name="Content Placeholder 8">
            <a:extLst>
              <a:ext uri="{FF2B5EF4-FFF2-40B4-BE49-F238E27FC236}">
                <a16:creationId xmlns:a16="http://schemas.microsoft.com/office/drawing/2014/main" id="{67243198-8584-40DE-B6F0-890DB12790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6084168" y="3861048"/>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88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750"/>
                                        <p:tgtEl>
                                          <p:spTgt spid="3">
                                            <p:txEl>
                                              <p:pRg st="7" end="7"/>
                                            </p:txEl>
                                          </p:spTgt>
                                        </p:tgtEl>
                                      </p:cBhvr>
                                    </p:animEffect>
                                  </p:childTnLst>
                                </p:cTn>
                              </p:par>
                            </p:childTnLst>
                          </p:cTn>
                        </p:par>
                        <p:par>
                          <p:cTn id="32" fill="hold">
                            <p:stCondLst>
                              <p:cond delay="5250"/>
                            </p:stCondLst>
                            <p:childTnLst>
                              <p:par>
                                <p:cTn id="33" presetID="10" presetClass="entr" presetSubtype="0"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27572" y="242144"/>
            <a:ext cx="7772400" cy="906463"/>
          </a:xfrm>
        </p:spPr>
        <p:txBody>
          <a:bodyPr/>
          <a:lstStyle/>
          <a:p>
            <a:pPr eaLnBrk="1" hangingPunct="1">
              <a:defRPr/>
            </a:pPr>
            <a:r>
              <a:rPr lang="en-US" sz="4000" dirty="0">
                <a:solidFill>
                  <a:schemeClr val="bg1">
                    <a:lumMod val="50000"/>
                    <a:lumOff val="50000"/>
                  </a:schemeClr>
                </a:solidFill>
              </a:rPr>
              <a:t>Overpacks</a:t>
            </a:r>
            <a:endParaRPr lang="en-AU" sz="4000" dirty="0">
              <a:solidFill>
                <a:schemeClr val="bg1">
                  <a:lumMod val="50000"/>
                  <a:lumOff val="50000"/>
                </a:schemeClr>
              </a:solidFill>
            </a:endParaRPr>
          </a:p>
        </p:txBody>
      </p:sp>
      <p:sp>
        <p:nvSpPr>
          <p:cNvPr id="53251" name="Rectangle 3"/>
          <p:cNvSpPr>
            <a:spLocks noGrp="1" noChangeArrowheads="1"/>
          </p:cNvSpPr>
          <p:nvPr>
            <p:ph type="body" idx="1"/>
          </p:nvPr>
        </p:nvSpPr>
        <p:spPr>
          <a:xfrm>
            <a:off x="727572" y="1137866"/>
            <a:ext cx="7772399" cy="4667398"/>
          </a:xfrm>
        </p:spPr>
        <p:txBody>
          <a:bodyPr/>
          <a:lstStyle/>
          <a:p>
            <a:r>
              <a:rPr lang="en-GB" sz="2800" b="1" dirty="0"/>
              <a:t>A</a:t>
            </a:r>
            <a:r>
              <a:rPr lang="en-GB" sz="2800" dirty="0"/>
              <a:t>n enclosure containing one or more  Dangerous Goods packages – e.g.:</a:t>
            </a:r>
          </a:p>
          <a:p>
            <a:pPr lvl="1"/>
            <a:r>
              <a:rPr lang="en-GB" altLang="en-US" sz="2800" dirty="0"/>
              <a:t>pallet secured by shrink wrapping or similar,</a:t>
            </a:r>
          </a:p>
          <a:p>
            <a:pPr lvl="1"/>
            <a:r>
              <a:rPr lang="en-GB" altLang="en-US" sz="2800" dirty="0"/>
              <a:t>protective outer packaging such as a crate.</a:t>
            </a:r>
            <a:endParaRPr lang="en-AU" altLang="en-US" sz="2800" dirty="0"/>
          </a:p>
          <a:p>
            <a:r>
              <a:rPr lang="en-GB" sz="2800" dirty="0"/>
              <a:t>The word “OVERPACK” should be displayed in lettering at least 12 mm high.</a:t>
            </a:r>
          </a:p>
          <a:p>
            <a:pPr lvl="1"/>
            <a:r>
              <a:rPr lang="en-GB" sz="2400" dirty="0"/>
              <a:t>NOT required if the overpack is intended only for transport by road or rail within Australia.</a:t>
            </a: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C03ECFB-AF6A-4C5A-890A-B296F6C6C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295" y="5661248"/>
            <a:ext cx="3703409" cy="1111023"/>
          </a:xfrm>
          <a:prstGeom prst="rect">
            <a:avLst/>
          </a:prstGeom>
        </p:spPr>
      </p:pic>
    </p:spTree>
    <p:extLst>
      <p:ext uri="{BB962C8B-B14F-4D97-AF65-F5344CB8AC3E}">
        <p14:creationId xmlns:p14="http://schemas.microsoft.com/office/powerpoint/2010/main" val="7415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332656"/>
            <a:ext cx="7772400" cy="906463"/>
          </a:xfrm>
        </p:spPr>
        <p:txBody>
          <a:bodyPr/>
          <a:lstStyle/>
          <a:p>
            <a:pPr eaLnBrk="1" hangingPunct="1">
              <a:defRPr/>
            </a:pPr>
            <a:r>
              <a:rPr lang="en-US" sz="4000" dirty="0">
                <a:solidFill>
                  <a:schemeClr val="bg1">
                    <a:lumMod val="50000"/>
                    <a:lumOff val="50000"/>
                  </a:schemeClr>
                </a:solidFill>
              </a:rPr>
              <a:t>Overpacks</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D011F96A-20D5-4C02-A273-8C2DD6A9B3CC}"/>
              </a:ext>
            </a:extLst>
          </p:cNvPr>
          <p:cNvSpPr>
            <a:spLocks noGrp="1"/>
          </p:cNvSpPr>
          <p:nvPr>
            <p:ph idx="1"/>
          </p:nvPr>
        </p:nvSpPr>
        <p:spPr>
          <a:xfrm>
            <a:off x="710102" y="1239118"/>
            <a:ext cx="8110369" cy="5127625"/>
          </a:xfrm>
        </p:spPr>
        <p:txBody>
          <a:bodyPr/>
          <a:lstStyle/>
          <a:p>
            <a:r>
              <a:rPr lang="en-GB" sz="2800" dirty="0"/>
              <a:t>Packages in an overpack must be secured to minimise damage during transport.</a:t>
            </a:r>
          </a:p>
          <a:p>
            <a:r>
              <a:rPr lang="en-GB" sz="2800" dirty="0"/>
              <a:t>Incompatible dangerous goods must not be transported together in an overpack, unless limited quantity provisions are met.</a:t>
            </a:r>
          </a:p>
          <a:p>
            <a:r>
              <a:rPr lang="en-GB" sz="2800" dirty="0"/>
              <a:t>Overpack must be labelled with proper shipping name, UN number and marks for all DGs,</a:t>
            </a:r>
          </a:p>
          <a:p>
            <a:pPr lvl="1"/>
            <a:r>
              <a:rPr lang="en-GB" sz="2400" dirty="0"/>
              <a:t>OR</a:t>
            </a:r>
          </a:p>
          <a:p>
            <a:r>
              <a:rPr lang="en-GB" sz="2800" dirty="0"/>
              <a:t>With the Limited Quantity mark.</a:t>
            </a:r>
          </a:p>
        </p:txBody>
      </p:sp>
    </p:spTree>
    <p:extLst>
      <p:ext uri="{BB962C8B-B14F-4D97-AF65-F5344CB8AC3E}">
        <p14:creationId xmlns:p14="http://schemas.microsoft.com/office/powerpoint/2010/main" val="383940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Overpacks</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Content Placeholder 7">
            <a:extLst>
              <a:ext uri="{FF2B5EF4-FFF2-40B4-BE49-F238E27FC236}">
                <a16:creationId xmlns:a16="http://schemas.microsoft.com/office/drawing/2014/main" id="{07C01E54-B76B-496C-957F-9614DEAC6D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bwMode="auto">
          <a:xfrm>
            <a:off x="3635896" y="908720"/>
            <a:ext cx="501604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ontent Placeholder 4">
            <a:extLst>
              <a:ext uri="{FF2B5EF4-FFF2-40B4-BE49-F238E27FC236}">
                <a16:creationId xmlns:a16="http://schemas.microsoft.com/office/drawing/2014/main" id="{AEB35163-C27B-4B22-B836-C649BA010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54009" y="3573016"/>
            <a:ext cx="4851819"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1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83568" y="609600"/>
            <a:ext cx="7774632" cy="1143000"/>
          </a:xfrm>
        </p:spPr>
        <p:txBody>
          <a:bodyPr/>
          <a:lstStyle/>
          <a:p>
            <a:pPr>
              <a:defRPr/>
            </a:pPr>
            <a:r>
              <a:rPr lang="en-US" altLang="en-US" sz="4000" dirty="0">
                <a:solidFill>
                  <a:schemeClr val="bg1">
                    <a:lumMod val="50000"/>
                    <a:lumOff val="50000"/>
                  </a:schemeClr>
                </a:solidFill>
              </a:rPr>
              <a:t>Transport of Dangerous Goods</a:t>
            </a:r>
            <a:endParaRPr lang="en-AU" altLang="en-US" sz="4000" dirty="0">
              <a:solidFill>
                <a:schemeClr val="bg1">
                  <a:lumMod val="50000"/>
                  <a:lumOff val="50000"/>
                </a:schemeClr>
              </a:solidFill>
            </a:endParaRPr>
          </a:p>
        </p:txBody>
      </p:sp>
      <p:sp>
        <p:nvSpPr>
          <p:cNvPr id="17411" name="Rectangle 3"/>
          <p:cNvSpPr>
            <a:spLocks noGrp="1" noChangeArrowheads="1"/>
          </p:cNvSpPr>
          <p:nvPr>
            <p:ph type="body" idx="4294967295"/>
          </p:nvPr>
        </p:nvSpPr>
        <p:spPr>
          <a:xfrm>
            <a:off x="755576" y="1916113"/>
            <a:ext cx="7688337" cy="3657600"/>
          </a:xfrm>
        </p:spPr>
        <p:txBody>
          <a:bodyPr/>
          <a:lstStyle/>
          <a:p>
            <a:r>
              <a:rPr lang="en-AU" altLang="en-US" dirty="0"/>
              <a:t>Not covered by the Work Health &amp; Safety (WHS) regulations for hazardous chemicals</a:t>
            </a:r>
          </a:p>
          <a:p>
            <a:r>
              <a:rPr lang="en-AU" altLang="en-US" dirty="0"/>
              <a:t>These remain covered by transport laws and the Australian Dangerous Goods (ADG) Code, as implemented in each state. </a:t>
            </a:r>
          </a:p>
          <a:p>
            <a:pPr lvl="1"/>
            <a:r>
              <a:rPr lang="en-AU" altLang="en-US" dirty="0"/>
              <a:t>Administered by National Transport Commission (NTC)</a:t>
            </a:r>
          </a:p>
        </p:txBody>
      </p:sp>
      <p:pic>
        <p:nvPicPr>
          <p:cNvPr id="4" name="Picture 4" descr="C:\Documents and Settings\User\My Documents\My Pictures\AEBN Logo\AEBN_A_col-4.jpg">
            <a:extLst>
              <a:ext uri="{FF2B5EF4-FFF2-40B4-BE49-F238E27FC236}">
                <a16:creationId xmlns:a16="http://schemas.microsoft.com/office/drawing/2014/main" id="{215E6FA1-6C75-46CD-9892-90055654FCA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27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Intermediate packaging</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FF27B85B-3DC6-4057-BB40-14F068F56FA0}"/>
              </a:ext>
            </a:extLst>
          </p:cNvPr>
          <p:cNvSpPr>
            <a:spLocks noGrp="1"/>
          </p:cNvSpPr>
          <p:nvPr>
            <p:ph idx="1"/>
          </p:nvPr>
        </p:nvSpPr>
        <p:spPr>
          <a:xfrm>
            <a:off x="914400" y="1772816"/>
            <a:ext cx="7543800" cy="4170784"/>
          </a:xfrm>
        </p:spPr>
        <p:txBody>
          <a:bodyPr/>
          <a:lstStyle/>
          <a:p>
            <a:r>
              <a:rPr lang="en-GB" dirty="0"/>
              <a:t>Compulsory for limited quantities …</a:t>
            </a:r>
          </a:p>
          <a:p>
            <a:pPr lvl="1"/>
            <a:r>
              <a:rPr lang="en-GB" dirty="0"/>
              <a:t>… of class 8, PGII in  glass, porcelain or stoneware</a:t>
            </a:r>
          </a:p>
          <a:p>
            <a:pPr lvl="1"/>
            <a:r>
              <a:rPr lang="en-GB" dirty="0"/>
              <a:t>… in inner packagings that are liable to break or be easily punctured, e.g. glass, porcelain, stoneware or certain plastics.</a:t>
            </a:r>
          </a:p>
          <a:p>
            <a:pPr lvl="2"/>
            <a:r>
              <a:rPr lang="en-GB" dirty="0"/>
              <a:t>ADG7.7 clause 3.4.2.3</a:t>
            </a:r>
          </a:p>
          <a:p>
            <a:r>
              <a:rPr lang="en-GB" dirty="0"/>
              <a:t>Absorbent material required for liquids</a:t>
            </a:r>
            <a:endParaRPr lang="en-AU" dirty="0"/>
          </a:p>
        </p:txBody>
      </p:sp>
    </p:spTree>
    <p:extLst>
      <p:ext uri="{BB962C8B-B14F-4D97-AF65-F5344CB8AC3E}">
        <p14:creationId xmlns:p14="http://schemas.microsoft.com/office/powerpoint/2010/main" val="156218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207076A7-43E7-4310-A54E-8D809D083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36096" y="3469872"/>
            <a:ext cx="3528391" cy="20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Intermediate packaging</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a:extLst>
              <a:ext uri="{FF2B5EF4-FFF2-40B4-BE49-F238E27FC236}">
                <a16:creationId xmlns:a16="http://schemas.microsoft.com/office/drawing/2014/main" id="{20E7ABD9-ED8E-4F76-9D4D-DEB1261B6F1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8520" y="1482509"/>
            <a:ext cx="6229054" cy="5098476"/>
          </a:xfrm>
        </p:spPr>
      </p:pic>
      <p:sp>
        <p:nvSpPr>
          <p:cNvPr id="13" name="Arrow: Curved Down 12">
            <a:extLst>
              <a:ext uri="{FF2B5EF4-FFF2-40B4-BE49-F238E27FC236}">
                <a16:creationId xmlns:a16="http://schemas.microsoft.com/office/drawing/2014/main" id="{F8636AB1-30C8-4A5E-8E1C-7BECCFBE7A94}"/>
              </a:ext>
            </a:extLst>
          </p:cNvPr>
          <p:cNvSpPr/>
          <p:nvPr/>
        </p:nvSpPr>
        <p:spPr bwMode="auto">
          <a:xfrm>
            <a:off x="4579114" y="2279694"/>
            <a:ext cx="3096344" cy="1271520"/>
          </a:xfrm>
          <a:prstGeom prst="curvedDownArrow">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01534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800099" y="14164"/>
            <a:ext cx="7543800" cy="1311836"/>
          </a:xfrm>
        </p:spPr>
        <p:txBody>
          <a:bodyPr/>
          <a:lstStyle/>
          <a:p>
            <a:pPr eaLnBrk="1" hangingPunct="1">
              <a:defRPr/>
            </a:pPr>
            <a:r>
              <a:rPr lang="en-US" sz="4000" dirty="0">
                <a:solidFill>
                  <a:schemeClr val="bg1">
                    <a:lumMod val="50000"/>
                    <a:lumOff val="50000"/>
                  </a:schemeClr>
                </a:solidFill>
              </a:rPr>
              <a:t>Shipping Documentation</a:t>
            </a:r>
            <a:endParaRPr lang="en-AU" sz="4000" dirty="0">
              <a:solidFill>
                <a:schemeClr val="bg1">
                  <a:lumMod val="50000"/>
                  <a:lumOff val="50000"/>
                </a:schemeClr>
              </a:solidFill>
            </a:endParaRPr>
          </a:p>
        </p:txBody>
      </p:sp>
      <p:sp>
        <p:nvSpPr>
          <p:cNvPr id="86019" name="Rectangle 3"/>
          <p:cNvSpPr>
            <a:spLocks noGrp="1" noChangeArrowheads="1"/>
          </p:cNvSpPr>
          <p:nvPr>
            <p:ph type="body" idx="1"/>
          </p:nvPr>
        </p:nvSpPr>
        <p:spPr>
          <a:xfrm>
            <a:off x="473867" y="1360603"/>
            <a:ext cx="8196263" cy="5041316"/>
          </a:xfrm>
        </p:spPr>
        <p:txBody>
          <a:bodyPr/>
          <a:lstStyle/>
          <a:p>
            <a:pPr eaLnBrk="1" hangingPunct="1">
              <a:spcBef>
                <a:spcPts val="600"/>
              </a:spcBef>
              <a:spcAft>
                <a:spcPts val="300"/>
              </a:spcAft>
            </a:pPr>
            <a:r>
              <a:rPr lang="en-US" altLang="en-US" dirty="0"/>
              <a:t>Required for all</a:t>
            </a:r>
            <a:r>
              <a:rPr lang="en-US" altLang="en-US" b="1" dirty="0"/>
              <a:t> </a:t>
            </a:r>
            <a:r>
              <a:rPr lang="en-US" altLang="en-US" dirty="0"/>
              <a:t>DG loads except LQ / DC</a:t>
            </a:r>
          </a:p>
          <a:p>
            <a:pPr eaLnBrk="1" hangingPunct="1">
              <a:spcBef>
                <a:spcPts val="600"/>
              </a:spcBef>
              <a:spcAft>
                <a:spcPts val="300"/>
              </a:spcAft>
            </a:pPr>
            <a:endParaRPr lang="en-US" altLang="en-US" dirty="0"/>
          </a:p>
          <a:p>
            <a:pPr eaLnBrk="1" hangingPunct="1">
              <a:spcBef>
                <a:spcPts val="600"/>
              </a:spcBef>
              <a:spcAft>
                <a:spcPts val="300"/>
              </a:spcAft>
            </a:pPr>
            <a:r>
              <a:rPr lang="en-US" altLang="en-US" dirty="0"/>
              <a:t>Must be:</a:t>
            </a:r>
          </a:p>
          <a:p>
            <a:pPr lvl="1" eaLnBrk="1" hangingPunct="1">
              <a:spcBef>
                <a:spcPts val="600"/>
              </a:spcBef>
              <a:spcAft>
                <a:spcPts val="300"/>
              </a:spcAft>
            </a:pPr>
            <a:r>
              <a:rPr lang="en-US" altLang="en-US" dirty="0"/>
              <a:t>In English</a:t>
            </a:r>
          </a:p>
          <a:p>
            <a:pPr lvl="1" eaLnBrk="1" hangingPunct="1">
              <a:spcBef>
                <a:spcPts val="600"/>
              </a:spcBef>
              <a:spcAft>
                <a:spcPts val="300"/>
              </a:spcAft>
            </a:pPr>
            <a:r>
              <a:rPr lang="en-US" altLang="en-US" dirty="0"/>
              <a:t>In hard copy</a:t>
            </a:r>
          </a:p>
          <a:p>
            <a:pPr lvl="1" eaLnBrk="1" hangingPunct="1">
              <a:spcBef>
                <a:spcPts val="600"/>
              </a:spcBef>
              <a:spcAft>
                <a:spcPts val="300"/>
              </a:spcAft>
            </a:pPr>
            <a:r>
              <a:rPr lang="en-US" altLang="en-US" dirty="0"/>
              <a:t>Carried in an emergency information container</a:t>
            </a:r>
          </a:p>
        </p:txBody>
      </p:sp>
      <p:pic>
        <p:nvPicPr>
          <p:cNvPr id="860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0888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85813" y="332656"/>
            <a:ext cx="7543800" cy="1143000"/>
          </a:xfrm>
        </p:spPr>
        <p:txBody>
          <a:bodyPr/>
          <a:lstStyle/>
          <a:p>
            <a:pPr eaLnBrk="1" hangingPunct="1">
              <a:defRPr/>
            </a:pPr>
            <a:r>
              <a:rPr lang="en-US" sz="4000" dirty="0">
                <a:solidFill>
                  <a:schemeClr val="bg1">
                    <a:lumMod val="50000"/>
                    <a:lumOff val="50000"/>
                  </a:schemeClr>
                </a:solidFill>
              </a:rPr>
              <a:t>Shipping Documentation </a:t>
            </a:r>
            <a:r>
              <a:rPr lang="en-US" sz="2800" dirty="0">
                <a:solidFill>
                  <a:schemeClr val="bg1">
                    <a:lumMod val="50000"/>
                    <a:lumOff val="50000"/>
                  </a:schemeClr>
                </a:solidFill>
              </a:rPr>
              <a:t>(Cont…)</a:t>
            </a:r>
            <a:endParaRPr lang="en-AU" sz="4000" dirty="0">
              <a:solidFill>
                <a:schemeClr val="bg1">
                  <a:lumMod val="50000"/>
                  <a:lumOff val="50000"/>
                </a:schemeClr>
              </a:solidFill>
            </a:endParaRPr>
          </a:p>
        </p:txBody>
      </p:sp>
      <p:sp>
        <p:nvSpPr>
          <p:cNvPr id="87043" name="Rectangle 3"/>
          <p:cNvSpPr>
            <a:spLocks noGrp="1" noChangeArrowheads="1"/>
          </p:cNvSpPr>
          <p:nvPr>
            <p:ph type="body" idx="1"/>
          </p:nvPr>
        </p:nvSpPr>
        <p:spPr>
          <a:xfrm>
            <a:off x="785813" y="1475656"/>
            <a:ext cx="7543800" cy="5168032"/>
          </a:xfrm>
        </p:spPr>
        <p:txBody>
          <a:bodyPr/>
          <a:lstStyle/>
          <a:p>
            <a:pPr eaLnBrk="1" hangingPunct="1"/>
            <a:r>
              <a:rPr lang="en-US" altLang="en-US" sz="2800" dirty="0"/>
              <a:t>DG and non-DG may be entered on the same document; however, DG must be entered first</a:t>
            </a:r>
          </a:p>
          <a:p>
            <a:pPr eaLnBrk="1" hangingPunct="1"/>
            <a:r>
              <a:rPr lang="en-US" altLang="en-US" sz="2800" dirty="0"/>
              <a:t>On a multi-trailer vehicle (e.g. B-Double), documents should indicate which goods are stored on each unit</a:t>
            </a:r>
          </a:p>
          <a:p>
            <a:pPr eaLnBrk="1" hangingPunct="1"/>
            <a:r>
              <a:rPr lang="en-US" altLang="en-US" sz="2800" dirty="0"/>
              <a:t>Tankers should carry a run-sheet indicating approximately how much product is remaining</a:t>
            </a:r>
            <a:endParaRPr lang="en-AU" altLang="en-US" sz="2800" dirty="0"/>
          </a:p>
        </p:txBody>
      </p:sp>
      <p:pic>
        <p:nvPicPr>
          <p:cNvPr id="8704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90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28688" y="500063"/>
            <a:ext cx="7543800" cy="1143000"/>
          </a:xfrm>
        </p:spPr>
        <p:txBody>
          <a:bodyPr/>
          <a:lstStyle/>
          <a:p>
            <a:pPr eaLnBrk="1" hangingPunct="1">
              <a:defRPr/>
            </a:pPr>
            <a:r>
              <a:rPr lang="en-US" sz="4000" dirty="0">
                <a:solidFill>
                  <a:schemeClr val="bg1">
                    <a:lumMod val="50000"/>
                    <a:lumOff val="50000"/>
                  </a:schemeClr>
                </a:solidFill>
              </a:rPr>
              <a:t>Shipping Documentation </a:t>
            </a:r>
            <a:r>
              <a:rPr lang="en-US" sz="2800" dirty="0">
                <a:solidFill>
                  <a:schemeClr val="bg1">
                    <a:lumMod val="50000"/>
                    <a:lumOff val="50000"/>
                  </a:schemeClr>
                </a:solidFill>
              </a:rPr>
              <a:t>(</a:t>
            </a:r>
            <a:r>
              <a:rPr lang="en-US" sz="2800" dirty="0" err="1">
                <a:solidFill>
                  <a:schemeClr val="bg1">
                    <a:lumMod val="50000"/>
                    <a:lumOff val="50000"/>
                  </a:schemeClr>
                </a:solidFill>
              </a:rPr>
              <a:t>Cont</a:t>
            </a:r>
            <a:r>
              <a:rPr lang="en-US" sz="2800" dirty="0">
                <a:solidFill>
                  <a:schemeClr val="bg1">
                    <a:lumMod val="50000"/>
                    <a:lumOff val="50000"/>
                  </a:schemeClr>
                </a:solidFill>
              </a:rPr>
              <a:t>…)</a:t>
            </a:r>
            <a:endParaRPr lang="en-AU" sz="4000" dirty="0">
              <a:solidFill>
                <a:srgbClr val="F1B60F"/>
              </a:solidFill>
            </a:endParaRPr>
          </a:p>
        </p:txBody>
      </p:sp>
      <p:sp>
        <p:nvSpPr>
          <p:cNvPr id="88067" name="Rectangle 3"/>
          <p:cNvSpPr>
            <a:spLocks noGrp="1" noChangeArrowheads="1"/>
          </p:cNvSpPr>
          <p:nvPr>
            <p:ph type="body" idx="1"/>
          </p:nvPr>
        </p:nvSpPr>
        <p:spPr>
          <a:xfrm>
            <a:off x="928688" y="1500188"/>
            <a:ext cx="7543800" cy="3657600"/>
          </a:xfrm>
        </p:spPr>
        <p:txBody>
          <a:bodyPr/>
          <a:lstStyle/>
          <a:p>
            <a:pPr eaLnBrk="1" hangingPunct="1">
              <a:buFontTx/>
              <a:buNone/>
            </a:pPr>
            <a:r>
              <a:rPr lang="en-US" altLang="en-US" sz="1400" dirty="0"/>
              <a:t>	</a:t>
            </a:r>
          </a:p>
          <a:p>
            <a:pPr eaLnBrk="1" hangingPunct="1">
              <a:buFontTx/>
              <a:buNone/>
            </a:pPr>
            <a:r>
              <a:rPr lang="en-US" altLang="en-US" sz="3200" dirty="0"/>
              <a:t>Documentation is made up of two parts</a:t>
            </a:r>
            <a:br>
              <a:rPr lang="en-US" altLang="en-US" sz="3200" dirty="0"/>
            </a:br>
            <a:r>
              <a:rPr lang="en-US" altLang="en-US" sz="3200" dirty="0"/>
              <a:t> </a:t>
            </a:r>
          </a:p>
          <a:p>
            <a:pPr lvl="1" eaLnBrk="1" hangingPunct="1"/>
            <a:r>
              <a:rPr lang="en-US" altLang="en-US" sz="2400" b="1" dirty="0"/>
              <a:t>Product Information</a:t>
            </a:r>
          </a:p>
          <a:p>
            <a:pPr eaLnBrk="1" hangingPunct="1">
              <a:buFontTx/>
              <a:buNone/>
            </a:pPr>
            <a:endParaRPr lang="en-US" altLang="en-US" sz="1200" dirty="0"/>
          </a:p>
          <a:p>
            <a:pPr lvl="1" eaLnBrk="1" hangingPunct="1"/>
            <a:r>
              <a:rPr lang="en-US" altLang="en-US" sz="2400" b="1" dirty="0"/>
              <a:t>Emergency Information</a:t>
            </a:r>
            <a:endParaRPr lang="en-AU" altLang="en-US" sz="2400" b="1" dirty="0"/>
          </a:p>
        </p:txBody>
      </p:sp>
      <p:pic>
        <p:nvPicPr>
          <p:cNvPr id="880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5263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1143000"/>
          </a:xfrm>
        </p:spPr>
        <p:txBody>
          <a:bodyPr/>
          <a:lstStyle/>
          <a:p>
            <a:pPr eaLnBrk="1" hangingPunct="1">
              <a:defRPr/>
            </a:pPr>
            <a:r>
              <a:rPr lang="en-US" sz="4000" dirty="0">
                <a:solidFill>
                  <a:schemeClr val="bg1">
                    <a:lumMod val="50000"/>
                    <a:lumOff val="50000"/>
                  </a:schemeClr>
                </a:solidFill>
              </a:rPr>
              <a:t>Product Information</a:t>
            </a:r>
            <a:endParaRPr lang="en-AU" sz="4000" dirty="0">
              <a:solidFill>
                <a:schemeClr val="bg1">
                  <a:lumMod val="50000"/>
                  <a:lumOff val="50000"/>
                </a:schemeClr>
              </a:solidFill>
            </a:endParaRPr>
          </a:p>
        </p:txBody>
      </p:sp>
      <p:sp>
        <p:nvSpPr>
          <p:cNvPr id="89091" name="Rectangle 3"/>
          <p:cNvSpPr>
            <a:spLocks noGrp="1" noChangeArrowheads="1"/>
          </p:cNvSpPr>
          <p:nvPr>
            <p:ph type="body" idx="1"/>
          </p:nvPr>
        </p:nvSpPr>
        <p:spPr>
          <a:xfrm>
            <a:off x="685800" y="1124744"/>
            <a:ext cx="7772400" cy="5073706"/>
          </a:xfrm>
        </p:spPr>
        <p:txBody>
          <a:bodyPr/>
          <a:lstStyle/>
          <a:p>
            <a:pPr marL="609600" indent="-609600" eaLnBrk="1" hangingPunct="1">
              <a:lnSpc>
                <a:spcPct val="90000"/>
              </a:lnSpc>
              <a:spcBef>
                <a:spcPts val="600"/>
              </a:spcBef>
              <a:spcAft>
                <a:spcPts val="600"/>
              </a:spcAft>
              <a:buFontTx/>
              <a:buAutoNum type="arabicPeriod"/>
            </a:pPr>
            <a:r>
              <a:rPr lang="en-US" altLang="en-US" sz="2800" dirty="0"/>
              <a:t>Proper shipping name</a:t>
            </a:r>
          </a:p>
          <a:p>
            <a:pPr marL="609600" indent="-609600" eaLnBrk="1" hangingPunct="1">
              <a:lnSpc>
                <a:spcPct val="90000"/>
              </a:lnSpc>
              <a:spcBef>
                <a:spcPts val="600"/>
              </a:spcBef>
              <a:spcAft>
                <a:spcPts val="600"/>
              </a:spcAft>
              <a:buFontTx/>
              <a:buAutoNum type="arabicPeriod"/>
            </a:pPr>
            <a:r>
              <a:rPr lang="en-US" altLang="en-US" sz="2800" dirty="0"/>
              <a:t>Class and Sub-hazard (if applicable)</a:t>
            </a:r>
          </a:p>
          <a:p>
            <a:pPr marL="609600" indent="-609600" eaLnBrk="1" hangingPunct="1">
              <a:lnSpc>
                <a:spcPct val="90000"/>
              </a:lnSpc>
              <a:spcBef>
                <a:spcPts val="600"/>
              </a:spcBef>
              <a:spcAft>
                <a:spcPts val="600"/>
              </a:spcAft>
              <a:buFontTx/>
              <a:buAutoNum type="arabicPeriod"/>
            </a:pPr>
            <a:r>
              <a:rPr lang="en-US" altLang="en-US" sz="2800" dirty="0"/>
              <a:t>UN No.</a:t>
            </a:r>
          </a:p>
          <a:p>
            <a:pPr marL="609600" indent="-609600" eaLnBrk="1" hangingPunct="1">
              <a:lnSpc>
                <a:spcPct val="90000"/>
              </a:lnSpc>
              <a:spcBef>
                <a:spcPts val="600"/>
              </a:spcBef>
              <a:spcAft>
                <a:spcPts val="600"/>
              </a:spcAft>
              <a:buFontTx/>
              <a:buAutoNum type="arabicPeriod"/>
            </a:pPr>
            <a:r>
              <a:rPr lang="en-US" altLang="en-US" sz="2800" dirty="0"/>
              <a:t>Packing Group</a:t>
            </a:r>
          </a:p>
          <a:p>
            <a:pPr marL="609600" indent="-609600" eaLnBrk="1" hangingPunct="1">
              <a:lnSpc>
                <a:spcPct val="90000"/>
              </a:lnSpc>
              <a:spcBef>
                <a:spcPts val="600"/>
              </a:spcBef>
              <a:spcAft>
                <a:spcPts val="600"/>
              </a:spcAft>
              <a:buFontTx/>
              <a:buAutoNum type="arabicPeriod"/>
            </a:pPr>
            <a:r>
              <a:rPr lang="en-US" altLang="en-US" sz="2800" dirty="0"/>
              <a:t>Total quantity</a:t>
            </a:r>
          </a:p>
          <a:p>
            <a:pPr marL="609600" indent="-609600" eaLnBrk="1" hangingPunct="1">
              <a:lnSpc>
                <a:spcPct val="90000"/>
              </a:lnSpc>
              <a:spcBef>
                <a:spcPts val="600"/>
              </a:spcBef>
              <a:spcAft>
                <a:spcPts val="600"/>
              </a:spcAft>
              <a:buFontTx/>
              <a:buAutoNum type="arabicPeriod"/>
            </a:pPr>
            <a:r>
              <a:rPr lang="en-US" altLang="en-US" sz="2800" dirty="0"/>
              <a:t>For Bulk: (Portable)</a:t>
            </a:r>
          </a:p>
          <a:p>
            <a:pPr lvl="2" eaLnBrk="1" hangingPunct="1">
              <a:lnSpc>
                <a:spcPct val="90000"/>
              </a:lnSpc>
              <a:spcBef>
                <a:spcPts val="600"/>
              </a:spcBef>
              <a:spcAft>
                <a:spcPts val="600"/>
              </a:spcAft>
            </a:pPr>
            <a:r>
              <a:rPr lang="en-AU" altLang="en-US" sz="2000" dirty="0"/>
              <a:t>Description of each type of container e.g. ‘IBC’ and number of containers</a:t>
            </a:r>
          </a:p>
          <a:p>
            <a:pPr marL="609600" indent="-609600" eaLnBrk="1" hangingPunct="1">
              <a:lnSpc>
                <a:spcPct val="90000"/>
              </a:lnSpc>
              <a:spcBef>
                <a:spcPts val="600"/>
              </a:spcBef>
              <a:spcAft>
                <a:spcPts val="600"/>
              </a:spcAft>
              <a:buFontTx/>
              <a:buAutoNum type="arabicPeriod" startAt="7"/>
            </a:pPr>
            <a:r>
              <a:rPr lang="en-AU" altLang="en-US" sz="2800" dirty="0"/>
              <a:t>For Packages:</a:t>
            </a:r>
          </a:p>
          <a:p>
            <a:pPr lvl="2" eaLnBrk="1" hangingPunct="1">
              <a:lnSpc>
                <a:spcPct val="90000"/>
              </a:lnSpc>
              <a:spcBef>
                <a:spcPts val="600"/>
              </a:spcBef>
              <a:spcAft>
                <a:spcPts val="600"/>
              </a:spcAft>
            </a:pPr>
            <a:r>
              <a:rPr lang="en-AU" altLang="en-US" sz="2000" dirty="0"/>
              <a:t>Description of each type of package e.g. ‘drum’ and number of packages</a:t>
            </a:r>
          </a:p>
          <a:p>
            <a:pPr marL="1371600" lvl="2" indent="-457200" eaLnBrk="1" hangingPunct="1">
              <a:lnSpc>
                <a:spcPct val="90000"/>
              </a:lnSpc>
              <a:spcBef>
                <a:spcPts val="600"/>
              </a:spcBef>
              <a:spcAft>
                <a:spcPts val="600"/>
              </a:spcAft>
              <a:buFontTx/>
              <a:buNone/>
            </a:pPr>
            <a:endParaRPr lang="en-AU" altLang="en-US" sz="2000" dirty="0"/>
          </a:p>
        </p:txBody>
      </p:sp>
      <p:pic>
        <p:nvPicPr>
          <p:cNvPr id="4" name="Picture 4" descr="C:\Documents and Settings\User\My Documents\My Pictures\AEBN Logo\AEBN_A_col-4.jpg">
            <a:extLst>
              <a:ext uri="{FF2B5EF4-FFF2-40B4-BE49-F238E27FC236}">
                <a16:creationId xmlns:a16="http://schemas.microsoft.com/office/drawing/2014/main" id="{90124278-5D64-47D4-84B4-889F6844F1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2359" y="6198450"/>
            <a:ext cx="1184003" cy="4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869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1143000"/>
          </a:xfrm>
        </p:spPr>
        <p:txBody>
          <a:bodyPr/>
          <a:lstStyle/>
          <a:p>
            <a:pPr eaLnBrk="1" hangingPunct="1">
              <a:defRPr/>
            </a:pPr>
            <a:r>
              <a:rPr lang="en-US" sz="4000" dirty="0">
                <a:solidFill>
                  <a:schemeClr val="bg1">
                    <a:lumMod val="50000"/>
                    <a:lumOff val="50000"/>
                  </a:schemeClr>
                </a:solidFill>
              </a:rPr>
              <a:t>Example transport document</a:t>
            </a:r>
            <a:endParaRPr lang="en-AU" sz="4000" dirty="0">
              <a:solidFill>
                <a:schemeClr val="bg1">
                  <a:lumMod val="50000"/>
                  <a:lumOff val="50000"/>
                </a:schemeClr>
              </a:solidFill>
            </a:endParaRPr>
          </a:p>
        </p:txBody>
      </p:sp>
      <p:pic>
        <p:nvPicPr>
          <p:cNvPr id="4" name="Picture 4" descr="C:\Documents and Settings\User\My Documents\My Pictures\AEBN Logo\AEBN_A_col-4.jpg">
            <a:extLst>
              <a:ext uri="{FF2B5EF4-FFF2-40B4-BE49-F238E27FC236}">
                <a16:creationId xmlns:a16="http://schemas.microsoft.com/office/drawing/2014/main" id="{90124278-5D64-47D4-84B4-889F6844F1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2359" y="6198450"/>
            <a:ext cx="1184003" cy="4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id="{0B81C6C2-257F-4F35-BCCF-5C24B3DEEDB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452383" y="2060848"/>
            <a:ext cx="8629593" cy="3312369"/>
          </a:xfrm>
        </p:spPr>
      </p:pic>
    </p:spTree>
    <p:extLst>
      <p:ext uri="{BB962C8B-B14F-4D97-AF65-F5344CB8AC3E}">
        <p14:creationId xmlns:p14="http://schemas.microsoft.com/office/powerpoint/2010/main" val="2816281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57250" y="357188"/>
            <a:ext cx="7543800" cy="1143000"/>
          </a:xfrm>
        </p:spPr>
        <p:txBody>
          <a:bodyPr/>
          <a:lstStyle/>
          <a:p>
            <a:pPr eaLnBrk="1" hangingPunct="1">
              <a:defRPr/>
            </a:pPr>
            <a:r>
              <a:rPr lang="en-AU" sz="4000" dirty="0">
                <a:solidFill>
                  <a:schemeClr val="bg1">
                    <a:lumMod val="50000"/>
                    <a:lumOff val="50000"/>
                  </a:schemeClr>
                </a:solidFill>
              </a:rPr>
              <a:t>Emergency Information</a:t>
            </a:r>
          </a:p>
        </p:txBody>
      </p:sp>
      <p:sp>
        <p:nvSpPr>
          <p:cNvPr id="90115" name="Rectangle 3"/>
          <p:cNvSpPr>
            <a:spLocks noGrp="1" noChangeArrowheads="1"/>
          </p:cNvSpPr>
          <p:nvPr>
            <p:ph type="body" idx="1"/>
          </p:nvPr>
        </p:nvSpPr>
        <p:spPr>
          <a:xfrm>
            <a:off x="856680" y="1572196"/>
            <a:ext cx="7675760" cy="4377084"/>
          </a:xfrm>
        </p:spPr>
        <p:txBody>
          <a:bodyPr/>
          <a:lstStyle/>
          <a:p>
            <a:pPr eaLnBrk="1" hangingPunct="1">
              <a:spcBef>
                <a:spcPts val="600"/>
              </a:spcBef>
              <a:spcAft>
                <a:spcPts val="1800"/>
              </a:spcAft>
            </a:pPr>
            <a:r>
              <a:rPr lang="en-AU" altLang="en-US" dirty="0"/>
              <a:t>Approved types include:</a:t>
            </a:r>
          </a:p>
          <a:p>
            <a:pPr lvl="1" eaLnBrk="1" hangingPunct="1">
              <a:spcBef>
                <a:spcPts val="600"/>
              </a:spcBef>
              <a:spcAft>
                <a:spcPts val="1800"/>
              </a:spcAft>
            </a:pPr>
            <a:r>
              <a:rPr lang="en-AU" altLang="en-US" dirty="0"/>
              <a:t>Dangerous Goods – Initial Emergency Response Guide (HB 76:2010, SAI Global)</a:t>
            </a:r>
          </a:p>
          <a:p>
            <a:pPr lvl="1" eaLnBrk="1" hangingPunct="1">
              <a:spcBef>
                <a:spcPts val="600"/>
              </a:spcBef>
              <a:spcAft>
                <a:spcPts val="1800"/>
              </a:spcAft>
            </a:pPr>
            <a:r>
              <a:rPr lang="en-GB" dirty="0"/>
              <a:t>Australian &amp; New Zealand Emergency Response Guide Book 2021</a:t>
            </a:r>
          </a:p>
          <a:p>
            <a:pPr lvl="2" eaLnBrk="1" hangingPunct="1">
              <a:spcBef>
                <a:spcPts val="600"/>
              </a:spcBef>
              <a:spcAft>
                <a:spcPts val="1800"/>
              </a:spcAft>
            </a:pPr>
            <a:r>
              <a:rPr lang="en-GB" altLang="en-US" dirty="0"/>
              <a:t>Replaces Australian Emergency Response Guidebook 2018</a:t>
            </a:r>
          </a:p>
          <a:p>
            <a:pPr eaLnBrk="1" hangingPunct="1">
              <a:spcBef>
                <a:spcPts val="600"/>
              </a:spcBef>
              <a:spcAft>
                <a:spcPts val="1800"/>
              </a:spcAft>
            </a:pPr>
            <a:r>
              <a:rPr lang="en-GB" dirty="0">
                <a:ea typeface="+mn-ea"/>
                <a:cs typeface="+mn-cs"/>
              </a:rPr>
              <a:t>Australian emergency contact information MUST b</a:t>
            </a:r>
            <a:r>
              <a:rPr lang="en-AU" altLang="en-US" dirty="0">
                <a:ea typeface="+mn-ea"/>
                <a:cs typeface="+mn-cs"/>
              </a:rPr>
              <a:t>e included</a:t>
            </a:r>
            <a:endParaRPr lang="en-AU" altLang="en-US" dirty="0"/>
          </a:p>
        </p:txBody>
      </p:sp>
      <p:pic>
        <p:nvPicPr>
          <p:cNvPr id="901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9903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57250" y="357188"/>
            <a:ext cx="7543800" cy="1143000"/>
          </a:xfrm>
        </p:spPr>
        <p:txBody>
          <a:bodyPr/>
          <a:lstStyle/>
          <a:p>
            <a:pPr eaLnBrk="1" hangingPunct="1">
              <a:defRPr/>
            </a:pPr>
            <a:r>
              <a:rPr lang="en-GB" sz="4000" dirty="0">
                <a:solidFill>
                  <a:schemeClr val="bg1">
                    <a:lumMod val="50000"/>
                    <a:lumOff val="50000"/>
                  </a:schemeClr>
                </a:solidFill>
              </a:rPr>
              <a:t>Dangerous Goods – Initial Emergency Response Guide</a:t>
            </a:r>
            <a:endParaRPr lang="en-AU" sz="4000" dirty="0">
              <a:solidFill>
                <a:schemeClr val="bg1">
                  <a:lumMod val="50000"/>
                  <a:lumOff val="50000"/>
                </a:schemeClr>
              </a:solidFill>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5400000">
            <a:off x="264283" y="2274590"/>
            <a:ext cx="5081591" cy="360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139236" y="2269957"/>
            <a:ext cx="5042391" cy="3600000"/>
          </a:xfrm>
          <a:prstGeom prst="rect">
            <a:avLst/>
          </a:prstGeom>
        </p:spPr>
      </p:pic>
    </p:spTree>
    <p:extLst>
      <p:ext uri="{BB962C8B-B14F-4D97-AF65-F5344CB8AC3E}">
        <p14:creationId xmlns:p14="http://schemas.microsoft.com/office/powerpoint/2010/main" val="7563707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57250" y="357188"/>
            <a:ext cx="7543800" cy="1143000"/>
          </a:xfrm>
        </p:spPr>
        <p:txBody>
          <a:bodyPr/>
          <a:lstStyle/>
          <a:p>
            <a:pPr eaLnBrk="1" hangingPunct="1">
              <a:defRPr/>
            </a:pPr>
            <a:r>
              <a:rPr lang="en-GB" sz="3200" dirty="0">
                <a:solidFill>
                  <a:schemeClr val="bg1">
                    <a:lumMod val="50000"/>
                    <a:lumOff val="50000"/>
                  </a:schemeClr>
                </a:solidFill>
              </a:rPr>
              <a:t>Australian &amp; New Zealand Emergency Response Guide Book 2021</a:t>
            </a:r>
            <a:endParaRPr lang="en-AU" sz="3200" dirty="0">
              <a:solidFill>
                <a:schemeClr val="bg1">
                  <a:lumMod val="50000"/>
                  <a:lumOff val="50000"/>
                </a:schemeClr>
              </a:solidFill>
            </a:endParaRPr>
          </a:p>
        </p:txBody>
      </p:sp>
      <p:grpSp>
        <p:nvGrpSpPr>
          <p:cNvPr id="4" name="Group 3">
            <a:extLst>
              <a:ext uri="{FF2B5EF4-FFF2-40B4-BE49-F238E27FC236}">
                <a16:creationId xmlns:a16="http://schemas.microsoft.com/office/drawing/2014/main" id="{1E3ECACA-6166-44DC-B3EF-9EEFEEBFA0DB}"/>
              </a:ext>
            </a:extLst>
          </p:cNvPr>
          <p:cNvGrpSpPr/>
          <p:nvPr/>
        </p:nvGrpSpPr>
        <p:grpSpPr>
          <a:xfrm>
            <a:off x="929520" y="1481845"/>
            <a:ext cx="7284960" cy="5040000"/>
            <a:chOff x="984203" y="1481845"/>
            <a:chExt cx="7284960" cy="5040000"/>
          </a:xfrm>
        </p:grpSpPr>
        <p:pic>
          <p:nvPicPr>
            <p:cNvPr id="2" name="Picture 1">
              <a:extLst>
                <a:ext uri="{FF2B5EF4-FFF2-40B4-BE49-F238E27FC236}">
                  <a16:creationId xmlns:a16="http://schemas.microsoft.com/office/drawing/2014/main" id="{BB40BEE6-B9D0-44CF-A8F9-ADB8EEE8441E}"/>
                </a:ext>
              </a:extLst>
            </p:cNvPr>
            <p:cNvPicPr>
              <a:picLocks noChangeAspect="1"/>
            </p:cNvPicPr>
            <p:nvPr/>
          </p:nvPicPr>
          <p:blipFill>
            <a:blip r:embed="rId3"/>
            <a:stretch>
              <a:fillRect/>
            </a:stretch>
          </p:blipFill>
          <p:spPr>
            <a:xfrm>
              <a:off x="984203" y="1481845"/>
              <a:ext cx="3587797" cy="5040000"/>
            </a:xfrm>
            <a:prstGeom prst="rect">
              <a:avLst/>
            </a:prstGeom>
          </p:spPr>
        </p:pic>
        <p:pic>
          <p:nvPicPr>
            <p:cNvPr id="3" name="Picture 2">
              <a:extLst>
                <a:ext uri="{FF2B5EF4-FFF2-40B4-BE49-F238E27FC236}">
                  <a16:creationId xmlns:a16="http://schemas.microsoft.com/office/drawing/2014/main" id="{5441E8E7-0DED-4905-ACB0-12A0295D952B}"/>
                </a:ext>
              </a:extLst>
            </p:cNvPr>
            <p:cNvPicPr>
              <a:picLocks noChangeAspect="1"/>
            </p:cNvPicPr>
            <p:nvPr/>
          </p:nvPicPr>
          <p:blipFill>
            <a:blip r:embed="rId4"/>
            <a:stretch>
              <a:fillRect/>
            </a:stretch>
          </p:blipFill>
          <p:spPr>
            <a:xfrm>
              <a:off x="4650364" y="1481845"/>
              <a:ext cx="3618799" cy="5040000"/>
            </a:xfrm>
            <a:prstGeom prst="rect">
              <a:avLst/>
            </a:prstGeom>
          </p:spPr>
        </p:pic>
      </p:grpSp>
    </p:spTree>
    <p:extLst>
      <p:ext uri="{BB962C8B-B14F-4D97-AF65-F5344CB8AC3E}">
        <p14:creationId xmlns:p14="http://schemas.microsoft.com/office/powerpoint/2010/main" val="104570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ating A Team">
  <a:themeElements>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Motivating A T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76200" cap="flat" cmpd="sng" algn="ctr">
          <a:solidFill>
            <a:schemeClr val="accent6"/>
          </a:solidFill>
          <a:prstDash val="solid"/>
          <a:miter lim="800000"/>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Motivating A Team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Motivating A Team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2753</TotalTime>
  <Words>5567</Words>
  <Application>Microsoft Office PowerPoint</Application>
  <PresentationFormat>On-screen Show (4:3)</PresentationFormat>
  <Paragraphs>978</Paragraphs>
  <Slides>118</Slides>
  <Notes>96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118</vt:i4>
      </vt:variant>
    </vt:vector>
  </HeadingPairs>
  <TitlesOfParts>
    <vt:vector size="127" baseType="lpstr">
      <vt:lpstr>Arial</vt:lpstr>
      <vt:lpstr>Arial Black</vt:lpstr>
      <vt:lpstr>Arial Narrow</vt:lpstr>
      <vt:lpstr>Calibri</vt:lpstr>
      <vt:lpstr>Calibri Light</vt:lpstr>
      <vt:lpstr>Impact</vt:lpstr>
      <vt:lpstr>Times New Roman</vt:lpstr>
      <vt:lpstr>Wingdings</vt:lpstr>
      <vt:lpstr>Motivating A Team</vt:lpstr>
      <vt:lpstr>AEBN SERIES 2:  Dangerous Goods and Hazardous Substances Workshop Webinar  28 July 2022  Presented by   Australian Environment Business Network (AEBN)    www.aebn.com.au</vt:lpstr>
      <vt:lpstr>Webinar Housekeeping – please read!</vt:lpstr>
      <vt:lpstr>PowerPoint Presentation</vt:lpstr>
      <vt:lpstr>Agenda</vt:lpstr>
      <vt:lpstr>Legislative Framework</vt:lpstr>
      <vt:lpstr>LEGISLATIVE FRAMEWORK - VICTORIA</vt:lpstr>
      <vt:lpstr>Hazardous Substances</vt:lpstr>
      <vt:lpstr>Safe Work Australia</vt:lpstr>
      <vt:lpstr>Transport of Dangerous Goods</vt:lpstr>
      <vt:lpstr>Hazardous Substances</vt:lpstr>
      <vt:lpstr>Safety Data Sheet (SDS)</vt:lpstr>
      <vt:lpstr>GHS</vt:lpstr>
      <vt:lpstr>Australian Dangerous Goods Code Edition 7.7 (ADG7.7)</vt:lpstr>
      <vt:lpstr>PowerPoint Presentation</vt:lpstr>
      <vt:lpstr>Changes in ADG7.5</vt:lpstr>
      <vt:lpstr>  Changes in ADG7.6     </vt:lpstr>
      <vt:lpstr>Changes in ADG7.7</vt:lpstr>
      <vt:lpstr>Dangerous Goods in the Workplace</vt:lpstr>
      <vt:lpstr>Duties of manufacturers and suppliers</vt:lpstr>
      <vt:lpstr>Duties of Occupier (or PCBU)</vt:lpstr>
      <vt:lpstr>Dangerous Goods Register</vt:lpstr>
      <vt:lpstr>DG &amp; Hazardous Substance Register</vt:lpstr>
      <vt:lpstr>Threshold Quantities (Victoria)</vt:lpstr>
      <vt:lpstr>Schedule 2 (extract)</vt:lpstr>
      <vt:lpstr>Threshold Quantities – WHS States</vt:lpstr>
      <vt:lpstr>WHS Regs Schedule 11 (extract)</vt:lpstr>
      <vt:lpstr>Threshold Quantities – WA</vt:lpstr>
      <vt:lpstr>Threshold Quantities – WA (Schedule 1)</vt:lpstr>
      <vt:lpstr>NZ HSW (HS) Regs</vt:lpstr>
      <vt:lpstr>Quantity Measurement Bulk</vt:lpstr>
      <vt:lpstr>Quantity Measurement Packaged</vt:lpstr>
      <vt:lpstr>Quantity Measurement - Articles</vt:lpstr>
      <vt:lpstr>Minor Storage</vt:lpstr>
      <vt:lpstr>Placard Quantities</vt:lpstr>
      <vt:lpstr>Manifest Quantity</vt:lpstr>
      <vt:lpstr>Dangerous Goods Manifest</vt:lpstr>
      <vt:lpstr>Fire Protection Quantity (VIC only)</vt:lpstr>
      <vt:lpstr>DFES Emergency Response Guides (FES-ERGs – WA only)</vt:lpstr>
      <vt:lpstr>Segregation</vt:lpstr>
      <vt:lpstr>PowerPoint Presentation</vt:lpstr>
      <vt:lpstr>Segregation</vt:lpstr>
      <vt:lpstr>Segregation</vt:lpstr>
      <vt:lpstr>Bunding – Package Storage</vt:lpstr>
      <vt:lpstr>Bunding – Bulk Storage</vt:lpstr>
      <vt:lpstr>Other matters to consider</vt:lpstr>
      <vt:lpstr>Segregation Exercise</vt:lpstr>
      <vt:lpstr>Placarding for Storage</vt:lpstr>
      <vt:lpstr>Outer Warning Placard</vt:lpstr>
      <vt:lpstr>Package Store Placard</vt:lpstr>
      <vt:lpstr>Bulk Tank Placard</vt:lpstr>
      <vt:lpstr>Combustible Liquid Placard (GHS: Flammable Liquid Category 4)</vt:lpstr>
      <vt:lpstr>New Zealand Signage Format</vt:lpstr>
      <vt:lpstr>PowerPoint Presentation</vt:lpstr>
      <vt:lpstr>Road and Rail Transport</vt:lpstr>
      <vt:lpstr>ADG uses container based approach</vt:lpstr>
      <vt:lpstr>MEGCs</vt:lpstr>
      <vt:lpstr>Aggregate Quantity</vt:lpstr>
      <vt:lpstr>Segregation in Placarded Loads</vt:lpstr>
      <vt:lpstr>Licencing</vt:lpstr>
      <vt:lpstr>Placard load (other than LQ/DC)</vt:lpstr>
      <vt:lpstr>Placarding of Package Vehicles</vt:lpstr>
      <vt:lpstr>Vehicle Placarding – Packaged DGs</vt:lpstr>
      <vt:lpstr>Placarding of Bulk Vehicles</vt:lpstr>
      <vt:lpstr>Placarded Bulk Vehicles</vt:lpstr>
      <vt:lpstr>Vehicle Placarding Bulk DGs (including IBCs)</vt:lpstr>
      <vt:lpstr>Emergency Information Panel (EIP)</vt:lpstr>
      <vt:lpstr>Emergency Information Panel (EIP)</vt:lpstr>
      <vt:lpstr>Placarding Mixed Load Vehicles</vt:lpstr>
      <vt:lpstr>Use of Multi-Load EIPs</vt:lpstr>
      <vt:lpstr>Mixed Load EIP</vt:lpstr>
      <vt:lpstr>Placements of EIPs</vt:lpstr>
      <vt:lpstr>EIPs on Bulk Containers</vt:lpstr>
      <vt:lpstr>Placarding Bulk Containers</vt:lpstr>
      <vt:lpstr>Placarding Freight Containers carrying a Placard Load</vt:lpstr>
      <vt:lpstr>Removal of EIPs</vt:lpstr>
      <vt:lpstr>PowerPoint Presentation</vt:lpstr>
      <vt:lpstr>NZ Road Transport Placards</vt:lpstr>
      <vt:lpstr>Container Placarding for transport by sea and air</vt:lpstr>
      <vt:lpstr>Container Placarding for transport by sea and air</vt:lpstr>
      <vt:lpstr>Limited &amp; Excepted Quantities</vt:lpstr>
      <vt:lpstr>Limited &amp; Excepted Quantities</vt:lpstr>
      <vt:lpstr>Limited &amp; Excepted Quantities</vt:lpstr>
      <vt:lpstr>Limited &amp; Excepted Quantities &amp; Concessional Limited Quantities</vt:lpstr>
      <vt:lpstr>ADG7.7 simplifies Limited Quantity requirements further</vt:lpstr>
      <vt:lpstr>Domestic Consumable DGs</vt:lpstr>
      <vt:lpstr>Placard load – LQ or DC</vt:lpstr>
      <vt:lpstr>Overpacks</vt:lpstr>
      <vt:lpstr>Overpacks</vt:lpstr>
      <vt:lpstr>Overpacks</vt:lpstr>
      <vt:lpstr>Intermediate packaging</vt:lpstr>
      <vt:lpstr>Intermediate packaging</vt:lpstr>
      <vt:lpstr>Shipping Documentation</vt:lpstr>
      <vt:lpstr>Shipping Documentation (Cont…)</vt:lpstr>
      <vt:lpstr>Shipping Documentation (Cont…)</vt:lpstr>
      <vt:lpstr>Product Information</vt:lpstr>
      <vt:lpstr>Example transport document</vt:lpstr>
      <vt:lpstr>Emergency Information</vt:lpstr>
      <vt:lpstr>Dangerous Goods – Initial Emergency Response Guide</vt:lpstr>
      <vt:lpstr>Australian &amp; New Zealand Emergency Response Guide Book 2021</vt:lpstr>
      <vt:lpstr>Transfer of Bulk Dangerous Goods</vt:lpstr>
      <vt:lpstr>Transfer of Bulk Dangerous Goods</vt:lpstr>
      <vt:lpstr>Ullage Space in Container</vt:lpstr>
      <vt:lpstr>Ullage Space in Container</vt:lpstr>
      <vt:lpstr>Positioning of Vehicle</vt:lpstr>
      <vt:lpstr>Before Transfer</vt:lpstr>
      <vt:lpstr>Hoses</vt:lpstr>
      <vt:lpstr>Ignition Sources</vt:lpstr>
      <vt:lpstr>Ignition Sources during Transfer</vt:lpstr>
      <vt:lpstr>Electrical Bonding – Class 3</vt:lpstr>
      <vt:lpstr>Vehicle Engines</vt:lpstr>
      <vt:lpstr>During Transfer</vt:lpstr>
      <vt:lpstr>After Transfer</vt:lpstr>
      <vt:lpstr>URL - additional information </vt:lpstr>
      <vt:lpstr>URL - additional information </vt:lpstr>
      <vt:lpstr>Australian &amp; New Zealand Standards</vt:lpstr>
      <vt:lpstr>Sources of information</vt:lpstr>
      <vt:lpstr>Sources of information</vt:lpstr>
      <vt:lpstr>AEBN SERIES 2:  Dangerous Goods and Hazardous Substances Workshop Webinar  28 July 2022  Presented by   Australian Environment Business Network (AEBN) National Office 100 Douglas Pde Williamstown Vic 3016  (PO Box 588 Altona Vic 3018)  T +61 3 9397 2511  |  E aebn@aebn.com.au     www.aebn.com.au</vt:lpstr>
    </vt:vector>
  </TitlesOfParts>
  <Company>EPA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AustralianEnvironmentBusinessNetwork(AEBN)</dc:creator>
  <cp:lastModifiedBy>tina newton</cp:lastModifiedBy>
  <cp:revision>775</cp:revision>
  <dcterms:created xsi:type="dcterms:W3CDTF">2007-05-21T04:15:25Z</dcterms:created>
  <dcterms:modified xsi:type="dcterms:W3CDTF">2022-07-21T02:48:58Z</dcterms:modified>
</cp:coreProperties>
</file>