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handoutMasterIdLst>
    <p:handoutMasterId r:id="rId113"/>
  </p:handoutMasterIdLst>
  <p:sldIdLst>
    <p:sldId id="542" r:id="rId2"/>
    <p:sldId id="509" r:id="rId3"/>
    <p:sldId id="541" r:id="rId4"/>
    <p:sldId id="352" r:id="rId5"/>
    <p:sldId id="353" r:id="rId6"/>
    <p:sldId id="258" r:id="rId7"/>
    <p:sldId id="462" r:id="rId8"/>
    <p:sldId id="354" r:id="rId9"/>
    <p:sldId id="465" r:id="rId10"/>
    <p:sldId id="466" r:id="rId11"/>
    <p:sldId id="356" r:id="rId12"/>
    <p:sldId id="357" r:id="rId13"/>
    <p:sldId id="359" r:id="rId14"/>
    <p:sldId id="360" r:id="rId15"/>
    <p:sldId id="510" r:id="rId16"/>
    <p:sldId id="363" r:id="rId17"/>
    <p:sldId id="364" r:id="rId18"/>
    <p:sldId id="365" r:id="rId19"/>
    <p:sldId id="489" r:id="rId20"/>
    <p:sldId id="366" r:id="rId21"/>
    <p:sldId id="367" r:id="rId22"/>
    <p:sldId id="368" r:id="rId23"/>
    <p:sldId id="369" r:id="rId24"/>
    <p:sldId id="370" r:id="rId25"/>
    <p:sldId id="371" r:id="rId26"/>
    <p:sldId id="372" r:id="rId27"/>
    <p:sldId id="373" r:id="rId28"/>
    <p:sldId id="374" r:id="rId29"/>
    <p:sldId id="483" r:id="rId30"/>
    <p:sldId id="532" r:id="rId31"/>
    <p:sldId id="461" r:id="rId32"/>
    <p:sldId id="456" r:id="rId33"/>
    <p:sldId id="386" r:id="rId34"/>
    <p:sldId id="387" r:id="rId35"/>
    <p:sldId id="388" r:id="rId36"/>
    <p:sldId id="390" r:id="rId37"/>
    <p:sldId id="391" r:id="rId38"/>
    <p:sldId id="392" r:id="rId39"/>
    <p:sldId id="394" r:id="rId40"/>
    <p:sldId id="395" r:id="rId41"/>
    <p:sldId id="485" r:id="rId42"/>
    <p:sldId id="539" r:id="rId43"/>
    <p:sldId id="537" r:id="rId44"/>
    <p:sldId id="538" r:id="rId45"/>
    <p:sldId id="379" r:id="rId46"/>
    <p:sldId id="380" r:id="rId47"/>
    <p:sldId id="381" r:id="rId48"/>
    <p:sldId id="382" r:id="rId49"/>
    <p:sldId id="383" r:id="rId50"/>
    <p:sldId id="384" r:id="rId51"/>
    <p:sldId id="490" r:id="rId52"/>
    <p:sldId id="511" r:id="rId53"/>
    <p:sldId id="507" r:id="rId54"/>
    <p:sldId id="533" r:id="rId55"/>
    <p:sldId id="534" r:id="rId56"/>
    <p:sldId id="535" r:id="rId57"/>
    <p:sldId id="491" r:id="rId58"/>
    <p:sldId id="492" r:id="rId59"/>
    <p:sldId id="531" r:id="rId60"/>
    <p:sldId id="508" r:id="rId61"/>
    <p:sldId id="397" r:id="rId62"/>
    <p:sldId id="398" r:id="rId63"/>
    <p:sldId id="399" r:id="rId64"/>
    <p:sldId id="469" r:id="rId65"/>
    <p:sldId id="400" r:id="rId66"/>
    <p:sldId id="401" r:id="rId67"/>
    <p:sldId id="402" r:id="rId68"/>
    <p:sldId id="403" r:id="rId69"/>
    <p:sldId id="404" r:id="rId70"/>
    <p:sldId id="405" r:id="rId71"/>
    <p:sldId id="406" r:id="rId72"/>
    <p:sldId id="512" r:id="rId73"/>
    <p:sldId id="463" r:id="rId74"/>
    <p:sldId id="409" r:id="rId75"/>
    <p:sldId id="452" r:id="rId76"/>
    <p:sldId id="513" r:id="rId77"/>
    <p:sldId id="514" r:id="rId78"/>
    <p:sldId id="515" r:id="rId79"/>
    <p:sldId id="516" r:id="rId80"/>
    <p:sldId id="536" r:id="rId81"/>
    <p:sldId id="517" r:id="rId82"/>
    <p:sldId id="518" r:id="rId83"/>
    <p:sldId id="519" r:id="rId84"/>
    <p:sldId id="520" r:id="rId85"/>
    <p:sldId id="521" r:id="rId86"/>
    <p:sldId id="522" r:id="rId87"/>
    <p:sldId id="523" r:id="rId88"/>
    <p:sldId id="524" r:id="rId89"/>
    <p:sldId id="525" r:id="rId90"/>
    <p:sldId id="431" r:id="rId91"/>
    <p:sldId id="526" r:id="rId92"/>
    <p:sldId id="432" r:id="rId93"/>
    <p:sldId id="527" r:id="rId94"/>
    <p:sldId id="528" r:id="rId95"/>
    <p:sldId id="529" r:id="rId96"/>
    <p:sldId id="440" r:id="rId97"/>
    <p:sldId id="441" r:id="rId98"/>
    <p:sldId id="480" r:id="rId99"/>
    <p:sldId id="442" r:id="rId100"/>
    <p:sldId id="455" r:id="rId101"/>
    <p:sldId id="445" r:id="rId102"/>
    <p:sldId id="447" r:id="rId103"/>
    <p:sldId id="448" r:id="rId104"/>
    <p:sldId id="449" r:id="rId105"/>
    <p:sldId id="457" r:id="rId106"/>
    <p:sldId id="540" r:id="rId107"/>
    <p:sldId id="358" r:id="rId108"/>
    <p:sldId id="349" r:id="rId109"/>
    <p:sldId id="350" r:id="rId110"/>
    <p:sldId id="543" r:id="rId111"/>
  </p:sldIdLst>
  <p:sldSz cx="9144000" cy="6858000" type="screen4x3"/>
  <p:notesSz cx="6858000" cy="9947275"/>
  <p:defaultTextStyle>
    <a:defPPr>
      <a:defRPr lang="en-AU"/>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BFC4EB"/>
    <a:srgbClr val="00CCFF"/>
    <a:srgbClr val="B0B6E6"/>
    <a:srgbClr val="FFFFCC"/>
    <a:srgbClr val="838DD7"/>
    <a:srgbClr val="FF99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07" autoAdjust="0"/>
  </p:normalViewPr>
  <p:slideViewPr>
    <p:cSldViewPr>
      <p:cViewPr varScale="1">
        <p:scale>
          <a:sx n="62" d="100"/>
          <a:sy n="62" d="100"/>
        </p:scale>
        <p:origin x="142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87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4275" name="Rectangle 3"/>
          <p:cNvSpPr>
            <a:spLocks noGrp="1" noChangeArrowheads="1"/>
          </p:cNvSpPr>
          <p:nvPr>
            <p:ph type="dt" sz="quarter" idx="1"/>
          </p:nvPr>
        </p:nvSpPr>
        <p:spPr bwMode="auto">
          <a:xfrm>
            <a:off x="388620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54276" name="Rectangle 4"/>
          <p:cNvSpPr>
            <a:spLocks noGrp="1" noChangeArrowheads="1"/>
          </p:cNvSpPr>
          <p:nvPr>
            <p:ph type="ftr" sz="quarter" idx="2"/>
          </p:nvPr>
        </p:nvSpPr>
        <p:spPr bwMode="auto">
          <a:xfrm>
            <a:off x="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4277" name="Rectangle 5"/>
          <p:cNvSpPr>
            <a:spLocks noGrp="1" noChangeArrowheads="1"/>
          </p:cNvSpPr>
          <p:nvPr>
            <p:ph type="sldNum" sz="quarter" idx="3"/>
          </p:nvPr>
        </p:nvSpPr>
        <p:spPr bwMode="auto">
          <a:xfrm>
            <a:off x="388620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10E50DD0-9152-4657-BE1C-EA1D85DC9D0C}" type="slidenum">
              <a:rPr lang="en-AU" altLang="en-US"/>
              <a:pPr/>
              <a:t>‹#›</a:t>
            </a:fld>
            <a:endParaRPr lang="en-AU"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98788"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dirty="0"/>
          </a:p>
        </p:txBody>
      </p:sp>
      <p:sp>
        <p:nvSpPr>
          <p:cNvPr id="59395" name="Rectangle 3"/>
          <p:cNvSpPr>
            <a:spLocks noGrp="1" noChangeArrowheads="1"/>
          </p:cNvSpPr>
          <p:nvPr>
            <p:ph type="dt" idx="1"/>
          </p:nvPr>
        </p:nvSpPr>
        <p:spPr bwMode="auto">
          <a:xfrm>
            <a:off x="3921125" y="0"/>
            <a:ext cx="2921000"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dirty="0"/>
          </a:p>
        </p:txBody>
      </p:sp>
      <p:sp>
        <p:nvSpPr>
          <p:cNvPr id="119812" name="Rectangle 4"/>
          <p:cNvSpPr>
            <a:spLocks noGrp="1" noRot="1" noChangeAspect="1" noChangeArrowheads="1" noTextEdit="1"/>
          </p:cNvSpPr>
          <p:nvPr>
            <p:ph type="sldImg" idx="2"/>
          </p:nvPr>
        </p:nvSpPr>
        <p:spPr bwMode="auto">
          <a:xfrm>
            <a:off x="927100" y="763588"/>
            <a:ext cx="4987925" cy="3741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22338" y="4733925"/>
            <a:ext cx="4997450" cy="450532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9398" name="Rectangle 6"/>
          <p:cNvSpPr>
            <a:spLocks noGrp="1" noChangeArrowheads="1"/>
          </p:cNvSpPr>
          <p:nvPr>
            <p:ph type="ftr" sz="quarter" idx="4"/>
          </p:nvPr>
        </p:nvSpPr>
        <p:spPr bwMode="auto">
          <a:xfrm>
            <a:off x="0" y="9467850"/>
            <a:ext cx="2998788"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dirty="0"/>
          </a:p>
        </p:txBody>
      </p:sp>
      <p:sp>
        <p:nvSpPr>
          <p:cNvPr id="59399" name="Rectangle 7"/>
          <p:cNvSpPr>
            <a:spLocks noGrp="1" noChangeArrowheads="1"/>
          </p:cNvSpPr>
          <p:nvPr>
            <p:ph type="sldNum" sz="quarter" idx="5"/>
          </p:nvPr>
        </p:nvSpPr>
        <p:spPr bwMode="auto">
          <a:xfrm>
            <a:off x="3921125" y="9467850"/>
            <a:ext cx="2921000"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CD15A9C5-3248-4865-A975-A208C9C899D4}" type="slidenum">
              <a:rPr lang="en-AU" altLang="en-US"/>
              <a:pPr/>
              <a:t>‹#›</a:t>
            </a:fld>
            <a:endParaRPr lang="en-AU"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a:t>
            </a:fld>
            <a:endParaRPr lang="en-AU" altLang="en-US" sz="1200" dirty="0"/>
          </a:p>
        </p:txBody>
      </p:sp>
    </p:spTree>
    <p:extLst>
      <p:ext uri="{BB962C8B-B14F-4D97-AF65-F5344CB8AC3E}">
        <p14:creationId xmlns:p14="http://schemas.microsoft.com/office/powerpoint/2010/main" val="1063536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1ADCA98-19E1-4043-87D1-85CE9B9C16A6}" type="slidenum">
              <a:rPr lang="en-AU" altLang="en-US" sz="1200"/>
              <a:pPr algn="r" eaLnBrk="1" hangingPunct="1"/>
              <a:t>15</a:t>
            </a:fld>
            <a:endParaRPr lang="en-AU" altLang="en-US" sz="1200" dirty="0"/>
          </a:p>
        </p:txBody>
      </p:sp>
      <p:sp>
        <p:nvSpPr>
          <p:cNvPr id="1280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179160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7CC8D38-DFDE-44E2-A5E2-DDE29EBE6D5F}" type="slidenum">
              <a:rPr lang="en-AU" altLang="en-US" sz="1200"/>
              <a:pPr algn="r" eaLnBrk="1" hangingPunct="1"/>
              <a:t>16</a:t>
            </a:fld>
            <a:endParaRPr lang="en-AU" altLang="en-US" sz="1200" dirty="0"/>
          </a:p>
        </p:txBody>
      </p:sp>
      <p:sp>
        <p:nvSpPr>
          <p:cNvPr id="13005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407194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D6A9FDB-81D9-41D3-9168-C7A1321B0929}" type="slidenum">
              <a:rPr lang="en-AU" altLang="en-US" sz="1200"/>
              <a:pPr algn="r" eaLnBrk="1" hangingPunct="1"/>
              <a:t>17</a:t>
            </a:fld>
            <a:endParaRPr lang="en-AU" altLang="en-US" sz="1200" dirty="0"/>
          </a:p>
        </p:txBody>
      </p:sp>
      <p:sp>
        <p:nvSpPr>
          <p:cNvPr id="13107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1076"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05118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18</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83456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04B801F-23B3-4BAA-988C-D995F1EB2669}" type="slidenum">
              <a:rPr lang="en-AU" altLang="en-US" sz="1200"/>
              <a:pPr algn="r" eaLnBrk="1" hangingPunct="1"/>
              <a:t>19</a:t>
            </a:fld>
            <a:endParaRPr lang="en-AU" altLang="en-US" sz="1200" dirty="0"/>
          </a:p>
        </p:txBody>
      </p:sp>
      <p:sp>
        <p:nvSpPr>
          <p:cNvPr id="1320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788497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A33B791-5D3D-4F41-9959-65912E2569C6}" type="slidenum">
              <a:rPr lang="en-AU" altLang="en-US" smtClean="0"/>
              <a:pPr defTabSz="914400">
                <a:spcBef>
                  <a:spcPct val="0"/>
                </a:spcBef>
              </a:pPr>
              <a:t>21</a:t>
            </a:fld>
            <a:endParaRPr lang="en-AU" altLang="en-US" dirty="0"/>
          </a:p>
        </p:txBody>
      </p:sp>
    </p:spTree>
    <p:extLst>
      <p:ext uri="{BB962C8B-B14F-4D97-AF65-F5344CB8AC3E}">
        <p14:creationId xmlns:p14="http://schemas.microsoft.com/office/powerpoint/2010/main" val="24820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9CCCD08-091F-431F-9C01-709AC92F5E3A}" type="slidenum">
              <a:rPr lang="en-AU" altLang="en-US"/>
              <a:pPr algn="r" eaLnBrk="1" hangingPunct="1">
                <a:spcBef>
                  <a:spcPct val="0"/>
                </a:spcBef>
              </a:pPr>
              <a:t>22</a:t>
            </a:fld>
            <a:endParaRPr lang="en-AU" altLang="en-US" dirty="0"/>
          </a:p>
        </p:txBody>
      </p:sp>
      <p:sp>
        <p:nvSpPr>
          <p:cNvPr id="450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7935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E069C3-111A-436E-A505-E809F0C5B5AD}" type="slidenum">
              <a:rPr lang="en-AU" altLang="en-US" smtClean="0"/>
              <a:pPr>
                <a:spcBef>
                  <a:spcPct val="0"/>
                </a:spcBef>
              </a:pPr>
              <a:t>23</a:t>
            </a:fld>
            <a:endParaRPr lang="en-AU" altLang="en-US" dirty="0"/>
          </a:p>
        </p:txBody>
      </p:sp>
    </p:spTree>
    <p:extLst>
      <p:ext uri="{BB962C8B-B14F-4D97-AF65-F5344CB8AC3E}">
        <p14:creationId xmlns:p14="http://schemas.microsoft.com/office/powerpoint/2010/main" val="4286111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C8FAB65-AA00-4B90-BD46-19A03F312B4D}" type="slidenum">
              <a:rPr lang="en-AU" altLang="en-US"/>
              <a:pPr algn="r" eaLnBrk="1" hangingPunct="1">
                <a:spcBef>
                  <a:spcPct val="0"/>
                </a:spcBef>
              </a:pPr>
              <a:t>34</a:t>
            </a:fld>
            <a:endParaRPr lang="en-AU" altLang="en-US" dirty="0"/>
          </a:p>
        </p:txBody>
      </p:sp>
      <p:sp>
        <p:nvSpPr>
          <p:cNvPr id="348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62242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35</a:t>
            </a:fld>
            <a:endParaRPr lang="en-AU" altLang="en-US" dirty="0"/>
          </a:p>
        </p:txBody>
      </p:sp>
    </p:spTree>
    <p:extLst>
      <p:ext uri="{BB962C8B-B14F-4D97-AF65-F5344CB8AC3E}">
        <p14:creationId xmlns:p14="http://schemas.microsoft.com/office/powerpoint/2010/main" val="11507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DDFCB2E-19BA-43D7-B872-32B52830B2E6}" type="slidenum">
              <a:rPr lang="en-AU" altLang="en-US" sz="1200"/>
              <a:pPr eaLnBrk="1" hangingPunct="1"/>
              <a:t>4</a:t>
            </a:fld>
            <a:endParaRPr lang="en-AU" altLang="en-US" sz="1200" dirty="0"/>
          </a:p>
        </p:txBody>
      </p:sp>
    </p:spTree>
    <p:extLst>
      <p:ext uri="{BB962C8B-B14F-4D97-AF65-F5344CB8AC3E}">
        <p14:creationId xmlns:p14="http://schemas.microsoft.com/office/powerpoint/2010/main" val="107938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925513" y="763588"/>
            <a:ext cx="4987925" cy="3741737"/>
          </a:xfrm>
          <a:solidFill>
            <a:srgbClr val="FFFFFF"/>
          </a:solidFill>
          <a:ln/>
        </p:spPr>
      </p:sp>
      <p:sp>
        <p:nvSpPr>
          <p:cNvPr id="3686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26" tIns="45913" rIns="91826" bIns="45913"/>
          <a:lstStyle/>
          <a:p>
            <a:endParaRPr lang="en-US" altLang="en-US" dirty="0"/>
          </a:p>
        </p:txBody>
      </p:sp>
      <p:sp>
        <p:nvSpPr>
          <p:cNvPr id="3686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6" tIns="45913" rIns="91826" bIns="45913"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90B5516-92EF-40E1-B966-D06AEFC0CBBC}" type="slidenum">
              <a:rPr lang="en-AU" altLang="en-US"/>
              <a:pPr algn="r" eaLnBrk="1" hangingPunct="1">
                <a:spcBef>
                  <a:spcPct val="0"/>
                </a:spcBef>
              </a:pPr>
              <a:t>37</a:t>
            </a:fld>
            <a:endParaRPr lang="en-AU" altLang="en-US" dirty="0"/>
          </a:p>
        </p:txBody>
      </p:sp>
    </p:spTree>
    <p:extLst>
      <p:ext uri="{BB962C8B-B14F-4D97-AF65-F5344CB8AC3E}">
        <p14:creationId xmlns:p14="http://schemas.microsoft.com/office/powerpoint/2010/main" val="4187803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993775" y="768350"/>
            <a:ext cx="5114925" cy="3836988"/>
          </a:xfrm>
          <a:ln/>
        </p:spPr>
      </p:sp>
      <p:sp>
        <p:nvSpPr>
          <p:cNvPr id="64515" name="Notes Placeholder 2"/>
          <p:cNvSpPr>
            <a:spLocks noGrp="1"/>
          </p:cNvSpPr>
          <p:nvPr>
            <p:ph type="body" idx="1"/>
          </p:nvPr>
        </p:nvSpPr>
        <p:spPr>
          <a:ln/>
        </p:spPr>
        <p:txBody>
          <a:bodyPr/>
          <a:lstStyle/>
          <a:p>
            <a:pPr>
              <a:defRPr/>
            </a:pPr>
            <a:r>
              <a:rPr lang="en-AU" dirty="0"/>
              <a:t>The pictograms are the same shape as the Dangerous Goods labels (a square set at a point) and most, except the exclamation mark and the “health hazard symbol”, will be familiar. These are new symbols under the GHS to help convey health hazards that were not covered by the Dangerous Goods Code.</a:t>
            </a:r>
          </a:p>
          <a:p>
            <a:pPr>
              <a:defRPr/>
            </a:pPr>
            <a:endParaRPr lang="en-AU" dirty="0"/>
          </a:p>
          <a:p>
            <a:pPr>
              <a:defRPr/>
            </a:pPr>
            <a:r>
              <a:rPr lang="en-AU" dirty="0"/>
              <a:t>The border is red on a white background. If the product is for the domestic market only and is not for export, then the border can be black.</a:t>
            </a:r>
          </a:p>
          <a:p>
            <a:pPr>
              <a:defRPr/>
            </a:pPr>
            <a:endParaRPr lang="en-AU" dirty="0"/>
          </a:p>
          <a:p>
            <a:pPr>
              <a:defRPr/>
            </a:pPr>
            <a:r>
              <a:rPr lang="en-AU" dirty="0"/>
              <a:t>Each pictogram has an </a:t>
            </a:r>
            <a:r>
              <a:rPr lang="en-AU" i="1" dirty="0"/>
              <a:t>official name</a:t>
            </a:r>
            <a:r>
              <a:rPr lang="en-AU" dirty="0"/>
              <a:t>. The “health hazard” pictogram is colloquially known as “Star Man”, “Exploding torso” and others.</a:t>
            </a:r>
          </a:p>
          <a:p>
            <a:pPr>
              <a:defRPr/>
            </a:pPr>
            <a:endParaRPr lang="en-AU" dirty="0"/>
          </a:p>
          <a:p>
            <a:pPr>
              <a:defRPr/>
            </a:pPr>
            <a:r>
              <a:rPr lang="en-AU" dirty="0"/>
              <a:t>Priority rules: Rules for prioritising pictograms to preserve space on label and to prevent possible contradiction of information.</a:t>
            </a:r>
          </a:p>
          <a:p>
            <a:pPr marL="177735" indent="-177735">
              <a:buFont typeface="Arial" pitchFamily="34" charset="0"/>
              <a:buChar char="•"/>
              <a:defRPr/>
            </a:pPr>
            <a:r>
              <a:rPr lang="en-AU" dirty="0"/>
              <a:t>If </a:t>
            </a:r>
            <a:r>
              <a:rPr lang="en-AU" i="1" dirty="0"/>
              <a:t>skull and crossbones </a:t>
            </a:r>
            <a:r>
              <a:rPr lang="en-AU" dirty="0"/>
              <a:t>appears</a:t>
            </a:r>
            <a:r>
              <a:rPr lang="en-AU" i="1" dirty="0"/>
              <a:t>, exclamation mark </a:t>
            </a:r>
            <a:r>
              <a:rPr lang="en-AU" dirty="0"/>
              <a:t>will not appear</a:t>
            </a:r>
            <a:r>
              <a:rPr lang="en-AU" i="1" dirty="0"/>
              <a:t>.</a:t>
            </a:r>
          </a:p>
          <a:p>
            <a:pPr marL="177735" indent="-177735">
              <a:buFont typeface="Arial" pitchFamily="34" charset="0"/>
              <a:buChar char="•"/>
              <a:defRPr/>
            </a:pPr>
            <a:r>
              <a:rPr lang="en-AU" dirty="0"/>
              <a:t>If </a:t>
            </a:r>
            <a:r>
              <a:rPr lang="en-AU" i="1" dirty="0"/>
              <a:t>corrosive</a:t>
            </a:r>
            <a:r>
              <a:rPr lang="en-AU" dirty="0"/>
              <a:t> appears, </a:t>
            </a:r>
            <a:r>
              <a:rPr lang="en-AU" i="1" dirty="0"/>
              <a:t>exclamation mark </a:t>
            </a:r>
            <a:r>
              <a:rPr lang="en-AU" dirty="0"/>
              <a:t>will not appear for skin or eye irritation.</a:t>
            </a:r>
          </a:p>
          <a:p>
            <a:pPr marL="177735" indent="-177735">
              <a:buFont typeface="Arial" pitchFamily="34" charset="0"/>
              <a:buChar char="•"/>
              <a:defRPr/>
            </a:pPr>
            <a:r>
              <a:rPr lang="en-AU" dirty="0"/>
              <a:t>If </a:t>
            </a:r>
            <a:r>
              <a:rPr lang="en-AU" i="1" dirty="0"/>
              <a:t>health hazard </a:t>
            </a:r>
            <a:r>
              <a:rPr lang="en-AU" dirty="0"/>
              <a:t>appears for respiratory sensitisation, </a:t>
            </a:r>
            <a:r>
              <a:rPr lang="en-AU" i="1" dirty="0"/>
              <a:t>exclamation mark </a:t>
            </a:r>
            <a:r>
              <a:rPr lang="en-AU" dirty="0"/>
              <a:t>will not appear for skin sensitisation or skin or eye irritation.</a:t>
            </a:r>
          </a:p>
          <a:p>
            <a:pPr marL="177735" indent="-177735">
              <a:buFont typeface="Arial" pitchFamily="34" charset="0"/>
              <a:buChar char="•"/>
              <a:defRPr/>
            </a:pPr>
            <a:r>
              <a:rPr lang="en-AU" dirty="0"/>
              <a:t>If a transport pictogram appears, the equivalent GHS pictogram will not appear.</a:t>
            </a: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B82740-F1EB-4688-A5D5-A29880A96F49}" type="slidenum">
              <a:rPr lang="en-AU" altLang="en-US" smtClean="0">
                <a:latin typeface="Arial" panose="020B0604020202020204" pitchFamily="34" charset="0"/>
              </a:rPr>
              <a:pPr>
                <a:spcBef>
                  <a:spcPct val="0"/>
                </a:spcBef>
              </a:pPr>
              <a:t>38</a:t>
            </a:fld>
            <a:endParaRPr lang="en-AU" altLang="en-US" dirty="0">
              <a:latin typeface="Arial" panose="020B0604020202020204" pitchFamily="34" charset="0"/>
            </a:endParaRPr>
          </a:p>
        </p:txBody>
      </p:sp>
    </p:spTree>
    <p:extLst>
      <p:ext uri="{BB962C8B-B14F-4D97-AF65-F5344CB8AC3E}">
        <p14:creationId xmlns:p14="http://schemas.microsoft.com/office/powerpoint/2010/main" val="169132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993775" y="768350"/>
            <a:ext cx="5114925" cy="3836988"/>
          </a:xfrm>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Manufacturers and importer can continue to use the dangerous goods diamonds on labels if they wish.</a:t>
            </a:r>
          </a:p>
          <a:p>
            <a:endParaRPr lang="en-AU" altLang="en-US" dirty="0"/>
          </a:p>
          <a:p>
            <a:r>
              <a:rPr lang="en-AU" altLang="en-US" dirty="0"/>
              <a:t>Of course, depending on transport requirements it may be mandatory to have the dangerous goods pictogram on the container.</a:t>
            </a:r>
          </a:p>
          <a:p>
            <a:endParaRPr lang="en-AU" altLang="en-US" dirty="0"/>
          </a:p>
          <a:p>
            <a:r>
              <a:rPr lang="en-AU" altLang="en-US" dirty="0"/>
              <a:t>Note there is no dangerous goods equivalent of the exclamation mark and the health hazards symbols.</a:t>
            </a:r>
          </a:p>
          <a:p>
            <a:endParaRPr lang="en-AU" altLang="en-US" dirty="0"/>
          </a:p>
          <a:p>
            <a:r>
              <a:rPr lang="en-AU" altLang="en-US" dirty="0"/>
              <a:t>Note that DG class 7 (radioactive) is not covered by GHS. Neither is 6.2 (infectious substances).</a:t>
            </a:r>
          </a:p>
          <a:p>
            <a:endParaRPr lang="en-AU" altLang="en-US" dirty="0"/>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3BAAACA-F672-46D3-A026-E9AA1B4DA425}" type="slidenum">
              <a:rPr lang="en-AU" altLang="en-US" smtClean="0">
                <a:latin typeface="Arial" panose="020B0604020202020204" pitchFamily="34" charset="0"/>
              </a:rPr>
              <a:pPr>
                <a:spcBef>
                  <a:spcPct val="0"/>
                </a:spcBef>
              </a:pPr>
              <a:t>39</a:t>
            </a:fld>
            <a:endParaRPr lang="en-AU" altLang="en-US" dirty="0">
              <a:latin typeface="Arial" panose="020B0604020202020204" pitchFamily="34" charset="0"/>
            </a:endParaRPr>
          </a:p>
        </p:txBody>
      </p:sp>
    </p:spTree>
    <p:extLst>
      <p:ext uri="{BB962C8B-B14F-4D97-AF65-F5344CB8AC3E}">
        <p14:creationId xmlns:p14="http://schemas.microsoft.com/office/powerpoint/2010/main" val="164706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93775" y="768350"/>
            <a:ext cx="5114925" cy="3836988"/>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Although the workplace label may change, the placard symbol will not. Therefore, in emergency situations, fire crews and response personnel will still have the information to deal with the situation.</a:t>
            </a:r>
          </a:p>
          <a:p>
            <a:endParaRPr lang="en-AU" altLang="en-US" dirty="0"/>
          </a:p>
          <a:p>
            <a:r>
              <a:rPr lang="en-AU" altLang="en-US" dirty="0"/>
              <a:t>Manufacturers can choose to put the dangerous goods symbol on labelling.</a:t>
            </a: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91C256-621B-4075-9E7D-828BB75C3441}" type="slidenum">
              <a:rPr lang="en-AU" altLang="en-US" smtClean="0">
                <a:latin typeface="Arial" panose="020B0604020202020204" pitchFamily="34" charset="0"/>
              </a:rPr>
              <a:pPr>
                <a:spcBef>
                  <a:spcPct val="0"/>
                </a:spcBef>
              </a:pPr>
              <a:t>40</a:t>
            </a:fld>
            <a:endParaRPr lang="en-AU" altLang="en-US" dirty="0">
              <a:latin typeface="Arial" panose="020B0604020202020204" pitchFamily="34" charset="0"/>
            </a:endParaRPr>
          </a:p>
        </p:txBody>
      </p:sp>
    </p:spTree>
    <p:extLst>
      <p:ext uri="{BB962C8B-B14F-4D97-AF65-F5344CB8AC3E}">
        <p14:creationId xmlns:p14="http://schemas.microsoft.com/office/powerpoint/2010/main" val="56700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B04D25-C740-4EEA-BAB8-9F9FEEF83A78}" type="slidenum">
              <a:rPr lang="en-AU" altLang="en-US" smtClean="0"/>
              <a:pPr defTabSz="914400">
                <a:spcBef>
                  <a:spcPct val="0"/>
                </a:spcBef>
              </a:pPr>
              <a:t>45</a:t>
            </a:fld>
            <a:endParaRPr lang="en-AU" altLang="en-US" dirty="0"/>
          </a:p>
        </p:txBody>
      </p:sp>
    </p:spTree>
    <p:extLst>
      <p:ext uri="{BB962C8B-B14F-4D97-AF65-F5344CB8AC3E}">
        <p14:creationId xmlns:p14="http://schemas.microsoft.com/office/powerpoint/2010/main" val="3910270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46</a:t>
            </a:fld>
            <a:endParaRPr lang="en-AU" altLang="en-US" dirty="0"/>
          </a:p>
        </p:txBody>
      </p:sp>
    </p:spTree>
    <p:extLst>
      <p:ext uri="{BB962C8B-B14F-4D97-AF65-F5344CB8AC3E}">
        <p14:creationId xmlns:p14="http://schemas.microsoft.com/office/powerpoint/2010/main" val="87932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A04D81D-435B-4F33-94AB-C57C9A5E0E42}" type="slidenum">
              <a:rPr lang="en-AU" altLang="en-US" smtClean="0"/>
              <a:pPr defTabSz="914400">
                <a:spcBef>
                  <a:spcPct val="0"/>
                </a:spcBef>
              </a:pPr>
              <a:t>47</a:t>
            </a:fld>
            <a:endParaRPr lang="en-AU" altLang="en-US" dirty="0"/>
          </a:p>
        </p:txBody>
      </p:sp>
    </p:spTree>
    <p:extLst>
      <p:ext uri="{BB962C8B-B14F-4D97-AF65-F5344CB8AC3E}">
        <p14:creationId xmlns:p14="http://schemas.microsoft.com/office/powerpoint/2010/main" val="91279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15A9C5-3248-4865-A975-A208C9C899D4}" type="slidenum">
              <a:rPr lang="en-AU" altLang="en-US" smtClean="0"/>
              <a:pPr/>
              <a:t>54</a:t>
            </a:fld>
            <a:endParaRPr lang="en-AU" altLang="en-US" dirty="0"/>
          </a:p>
        </p:txBody>
      </p:sp>
    </p:spTree>
    <p:extLst>
      <p:ext uri="{BB962C8B-B14F-4D97-AF65-F5344CB8AC3E}">
        <p14:creationId xmlns:p14="http://schemas.microsoft.com/office/powerpoint/2010/main" val="631433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07A35-38C3-410D-84E5-327C2E7EB95C}" type="slidenum">
              <a:rPr lang="en-AU" altLang="en-US" smtClean="0"/>
              <a:pPr>
                <a:spcBef>
                  <a:spcPct val="0"/>
                </a:spcBef>
              </a:pPr>
              <a:t>59</a:t>
            </a:fld>
            <a:endParaRPr lang="en-AU" altLang="en-US"/>
          </a:p>
        </p:txBody>
      </p:sp>
    </p:spTree>
    <p:extLst>
      <p:ext uri="{BB962C8B-B14F-4D97-AF65-F5344CB8AC3E}">
        <p14:creationId xmlns:p14="http://schemas.microsoft.com/office/powerpoint/2010/main" val="348194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B1EAA-6CE2-40E1-8CCC-B0DFC9E87813}" type="slidenum">
              <a:rPr lang="en-AU" altLang="en-US" smtClean="0"/>
              <a:pPr>
                <a:spcBef>
                  <a:spcPct val="0"/>
                </a:spcBef>
              </a:pPr>
              <a:t>60</a:t>
            </a:fld>
            <a:endParaRPr lang="en-AU" altLang="en-US"/>
          </a:p>
        </p:txBody>
      </p:sp>
    </p:spTree>
    <p:extLst>
      <p:ext uri="{BB962C8B-B14F-4D97-AF65-F5344CB8AC3E}">
        <p14:creationId xmlns:p14="http://schemas.microsoft.com/office/powerpoint/2010/main" val="41246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4" tIns="45931" rIns="91864" bIns="45931"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0D78227-E012-434C-AD56-A94F592F24CE}" type="slidenum">
              <a:rPr lang="en-AU" altLang="en-US" sz="1200"/>
              <a:pPr algn="r" eaLnBrk="1" hangingPunct="1"/>
              <a:t>5</a:t>
            </a:fld>
            <a:endParaRPr lang="en-AU" altLang="en-US" sz="1200" dirty="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86245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62</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615713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63</a:t>
            </a:fld>
            <a:endParaRPr lang="en-AU" altLang="en-US" dirty="0"/>
          </a:p>
        </p:txBody>
      </p:sp>
    </p:spTree>
    <p:extLst>
      <p:ext uri="{BB962C8B-B14F-4D97-AF65-F5344CB8AC3E}">
        <p14:creationId xmlns:p14="http://schemas.microsoft.com/office/powerpoint/2010/main" val="3943841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New Roman" panose="02020603050405020304" pitchFamily="18" charset="0"/>
              </a:defRPr>
            </a:lvl1pPr>
            <a:lvl2pPr marL="742950" indent="-285750" defTabSz="912813">
              <a:spcBef>
                <a:spcPct val="30000"/>
              </a:spcBef>
              <a:defRPr sz="1200">
                <a:solidFill>
                  <a:schemeClr val="tx1"/>
                </a:solidFill>
                <a:latin typeface="Times New Roman" panose="02020603050405020304" pitchFamily="18" charset="0"/>
              </a:defRPr>
            </a:lvl2pPr>
            <a:lvl3pPr marL="1143000" indent="-228600" defTabSz="912813">
              <a:spcBef>
                <a:spcPct val="30000"/>
              </a:spcBef>
              <a:defRPr sz="1200">
                <a:solidFill>
                  <a:schemeClr val="tx1"/>
                </a:solidFill>
                <a:latin typeface="Times New Roman" panose="02020603050405020304" pitchFamily="18" charset="0"/>
              </a:defRPr>
            </a:lvl3pPr>
            <a:lvl4pPr marL="1600200" indent="-228600" defTabSz="912813">
              <a:spcBef>
                <a:spcPct val="30000"/>
              </a:spcBef>
              <a:defRPr sz="1200">
                <a:solidFill>
                  <a:schemeClr val="tx1"/>
                </a:solidFill>
                <a:latin typeface="Times New Roman" panose="02020603050405020304" pitchFamily="18" charset="0"/>
              </a:defRPr>
            </a:lvl4pPr>
            <a:lvl5pPr marL="2057400" indent="-228600" defTabSz="912813">
              <a:spcBef>
                <a:spcPct val="30000"/>
              </a:spcBef>
              <a:defRPr sz="1200">
                <a:solidFill>
                  <a:schemeClr val="tx1"/>
                </a:solidFill>
                <a:latin typeface="Times New Roman" panose="02020603050405020304" pitchFamily="18" charset="0"/>
              </a:defRPr>
            </a:lvl5pPr>
            <a:lvl6pPr marL="2514600" indent="-228600" defTabSz="9128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28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28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28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3183D-256A-4023-8ECB-DDA37CBC3C52}" type="slidenum">
              <a:rPr lang="en-AU" altLang="en-US" smtClean="0"/>
              <a:pPr>
                <a:spcBef>
                  <a:spcPct val="0"/>
                </a:spcBef>
              </a:pPr>
              <a:t>64</a:t>
            </a:fld>
            <a:endParaRPr lang="en-AU" altLang="en-US" dirty="0"/>
          </a:p>
        </p:txBody>
      </p:sp>
    </p:spTree>
    <p:extLst>
      <p:ext uri="{BB962C8B-B14F-4D97-AF65-F5344CB8AC3E}">
        <p14:creationId xmlns:p14="http://schemas.microsoft.com/office/powerpoint/2010/main" val="3670048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925513" y="763588"/>
            <a:ext cx="4989512" cy="3741737"/>
          </a:xfrm>
          <a:solidFill>
            <a:srgbClr val="FFFFFF"/>
          </a:solidFill>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53252"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EB3B014-D834-4CC4-9E28-770D69684639}" type="slidenum">
              <a:rPr lang="en-AU" altLang="en-US"/>
              <a:pPr algn="r" eaLnBrk="1" hangingPunct="1">
                <a:spcBef>
                  <a:spcPct val="0"/>
                </a:spcBef>
              </a:pPr>
              <a:t>65</a:t>
            </a:fld>
            <a:endParaRPr lang="en-AU" altLang="en-US" dirty="0"/>
          </a:p>
        </p:txBody>
      </p:sp>
    </p:spTree>
    <p:extLst>
      <p:ext uri="{BB962C8B-B14F-4D97-AF65-F5344CB8AC3E}">
        <p14:creationId xmlns:p14="http://schemas.microsoft.com/office/powerpoint/2010/main" val="344835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66</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656475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6D7534B-C9FD-47D0-9C49-E07BFADB9D25}" type="slidenum">
              <a:rPr lang="en-AU" altLang="en-US"/>
              <a:pPr algn="r" eaLnBrk="1" hangingPunct="1">
                <a:spcBef>
                  <a:spcPct val="0"/>
                </a:spcBef>
              </a:pPr>
              <a:t>67</a:t>
            </a:fld>
            <a:endParaRPr lang="en-AU" altLang="en-US" dirty="0"/>
          </a:p>
        </p:txBody>
      </p:sp>
      <p:sp>
        <p:nvSpPr>
          <p:cNvPr id="552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662405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6514B84-DA36-4405-A899-76092C108245}" type="slidenum">
              <a:rPr lang="en-AU" altLang="en-US"/>
              <a:pPr algn="r" eaLnBrk="1" hangingPunct="1">
                <a:spcBef>
                  <a:spcPct val="0"/>
                </a:spcBef>
              </a:pPr>
              <a:t>68</a:t>
            </a:fld>
            <a:endParaRPr lang="en-AU" altLang="en-US" dirty="0"/>
          </a:p>
        </p:txBody>
      </p:sp>
      <p:sp>
        <p:nvSpPr>
          <p:cNvPr id="593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42487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1243B35-8F86-488C-A1F8-FE3232E27127}" type="slidenum">
              <a:rPr lang="en-AU" altLang="en-US" smtClean="0"/>
              <a:pPr defTabSz="914400">
                <a:spcBef>
                  <a:spcPct val="0"/>
                </a:spcBef>
              </a:pPr>
              <a:t>69</a:t>
            </a:fld>
            <a:endParaRPr lang="en-AU" alt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UN number is a number designated by the UN for each chemical</a:t>
            </a:r>
          </a:p>
          <a:p>
            <a:pPr eaLnBrk="1" hangingPunct="1"/>
            <a:endParaRPr lang="en-US" altLang="en-US" dirty="0"/>
          </a:p>
          <a:p>
            <a:pPr eaLnBrk="1" hangingPunct="1"/>
            <a:r>
              <a:rPr lang="en-US" altLang="en-US" dirty="0"/>
              <a:t>This UN number can also be used where there are formulations and these form part of the groups that have NOS on the end of them</a:t>
            </a:r>
          </a:p>
          <a:p>
            <a:pPr eaLnBrk="1" hangingPunct="1"/>
            <a:endParaRPr lang="en-US" altLang="en-US" dirty="0"/>
          </a:p>
          <a:p>
            <a:pPr eaLnBrk="1" hangingPunct="1"/>
            <a:r>
              <a:rPr lang="en-US" altLang="en-US" dirty="0"/>
              <a:t>NOS meaning ..........</a:t>
            </a:r>
          </a:p>
          <a:p>
            <a:pPr eaLnBrk="1" hangingPunct="1"/>
            <a:endParaRPr lang="en-US" altLang="en-US" dirty="0"/>
          </a:p>
          <a:p>
            <a:pPr eaLnBrk="1" hangingPunct="1"/>
            <a:r>
              <a:rPr lang="en-US" altLang="en-US" dirty="0"/>
              <a:t>Proper Shipping Name is the UN designated name for the product and it is the name in the product list which is in capitals</a:t>
            </a:r>
          </a:p>
          <a:p>
            <a:pPr eaLnBrk="1" hangingPunct="1"/>
            <a:endParaRPr lang="en-US" altLang="en-US" dirty="0"/>
          </a:p>
          <a:p>
            <a:pPr eaLnBrk="1" hangingPunct="1"/>
            <a:r>
              <a:rPr lang="en-US" altLang="en-US" dirty="0"/>
              <a:t>Class has already been discussed.</a:t>
            </a:r>
          </a:p>
          <a:p>
            <a:pPr eaLnBrk="1" hangingPunct="1"/>
            <a:endParaRPr lang="en-US" altLang="en-US" dirty="0"/>
          </a:p>
          <a:p>
            <a:pPr eaLnBrk="1" hangingPunct="1"/>
            <a:r>
              <a:rPr lang="en-US" altLang="en-US" dirty="0"/>
              <a:t>Sub risk - In some cases a chemical can have one or more sub hazard  as well as a major risk factor.</a:t>
            </a:r>
          </a:p>
          <a:p>
            <a:pPr eaLnBrk="1" hangingPunct="1"/>
            <a:endParaRPr lang="en-US" altLang="en-US" dirty="0"/>
          </a:p>
          <a:p>
            <a:pPr eaLnBrk="1" hangingPunct="1"/>
            <a:r>
              <a:rPr lang="en-US" altLang="en-US" dirty="0"/>
              <a:t>e.g. Draw on board.</a:t>
            </a:r>
          </a:p>
        </p:txBody>
      </p:sp>
    </p:spTree>
    <p:extLst>
      <p:ext uri="{BB962C8B-B14F-4D97-AF65-F5344CB8AC3E}">
        <p14:creationId xmlns:p14="http://schemas.microsoft.com/office/powerpoint/2010/main" val="3336569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5C0A922-0F9E-4093-BDC9-8C96030BA1C4}" type="slidenum">
              <a:rPr lang="en-AU" altLang="en-US" smtClean="0"/>
              <a:pPr defTabSz="914400">
                <a:spcBef>
                  <a:spcPct val="0"/>
                </a:spcBef>
              </a:pPr>
              <a:t>70</a:t>
            </a:fld>
            <a:endParaRPr lang="en-AU" altLang="en-US"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r>
              <a:rPr lang="en-US" altLang="en-US" dirty="0"/>
              <a:t>Show the students the class chart on the wall and explain to</a:t>
            </a:r>
          </a:p>
          <a:p>
            <a:pPr eaLnBrk="1" hangingPunct="1"/>
            <a:r>
              <a:rPr lang="en-US" altLang="en-US" dirty="0"/>
              <a:t>them the changes in some of the class descriptions e.g. poison</a:t>
            </a:r>
          </a:p>
          <a:p>
            <a:pPr eaLnBrk="1" hangingPunct="1"/>
            <a:r>
              <a:rPr lang="en-US" altLang="en-US" dirty="0"/>
              <a:t>Show the video on classes</a:t>
            </a:r>
          </a:p>
        </p:txBody>
      </p:sp>
    </p:spTree>
    <p:extLst>
      <p:ext uri="{BB962C8B-B14F-4D97-AF65-F5344CB8AC3E}">
        <p14:creationId xmlns:p14="http://schemas.microsoft.com/office/powerpoint/2010/main" val="87657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BDBAFA4B-C2B0-4999-99AA-171B6D1FA918}" type="slidenum">
              <a:rPr lang="en-AU" altLang="en-US" smtClean="0"/>
              <a:pPr defTabSz="914400">
                <a:spcBef>
                  <a:spcPct val="0"/>
                </a:spcBef>
              </a:pPr>
              <a:t>71</a:t>
            </a:fld>
            <a:endParaRPr lang="en-AU" altLang="en-US" dirty="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84937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5A8CEE10-5DBB-4B85-A419-5D46CA0CE2F1}" type="slidenum">
              <a:rPr lang="en-AU" altLang="en-US" sz="1200"/>
              <a:pPr algn="r" eaLnBrk="1" hangingPunct="1"/>
              <a:t>6</a:t>
            </a:fld>
            <a:endParaRPr lang="en-AU" altLang="en-US" sz="1200" dirty="0"/>
          </a:p>
        </p:txBody>
      </p:sp>
      <p:sp>
        <p:nvSpPr>
          <p:cNvPr id="1013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endParaRPr lang="en-US" altLang="en-US" dirty="0"/>
          </a:p>
        </p:txBody>
      </p:sp>
    </p:spTree>
    <p:extLst>
      <p:ext uri="{BB962C8B-B14F-4D97-AF65-F5344CB8AC3E}">
        <p14:creationId xmlns:p14="http://schemas.microsoft.com/office/powerpoint/2010/main" val="3583533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645154A-7BA2-4B4F-A7F6-5F8A24945663}" type="slidenum">
              <a:rPr lang="en-AU" altLang="en-US"/>
              <a:pPr algn="r" eaLnBrk="1" hangingPunct="1">
                <a:spcBef>
                  <a:spcPct val="0"/>
                </a:spcBef>
              </a:pPr>
              <a:t>72</a:t>
            </a:fld>
            <a:endParaRPr lang="en-AU" altLang="en-US" dirty="0"/>
          </a:p>
        </p:txBody>
      </p:sp>
      <p:sp>
        <p:nvSpPr>
          <p:cNvPr id="9011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48556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C26EE42-E14D-467C-87AD-20E62A1776BA}" type="slidenum">
              <a:rPr lang="en-AU" altLang="en-US"/>
              <a:pPr algn="r" eaLnBrk="1" hangingPunct="1">
                <a:spcBef>
                  <a:spcPct val="0"/>
                </a:spcBef>
              </a:pPr>
              <a:t>74</a:t>
            </a:fld>
            <a:endParaRPr lang="en-AU" altLang="en-US" dirty="0"/>
          </a:p>
        </p:txBody>
      </p:sp>
      <p:sp>
        <p:nvSpPr>
          <p:cNvPr id="9421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04715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4B24FC1-7097-41DB-9B84-9A53F06647B3}" type="slidenum">
              <a:rPr lang="en-AU" altLang="en-US"/>
              <a:pPr algn="r" eaLnBrk="1" hangingPunct="1">
                <a:spcBef>
                  <a:spcPct val="0"/>
                </a:spcBef>
              </a:pPr>
              <a:t>76</a:t>
            </a:fld>
            <a:endParaRPr lang="en-AU" altLang="en-US" dirty="0"/>
          </a:p>
        </p:txBody>
      </p:sp>
      <p:sp>
        <p:nvSpPr>
          <p:cNvPr id="9625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179690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560E6DA-37E4-4B3E-AA90-FC052803BFFA}" type="slidenum">
              <a:rPr lang="en-AU" altLang="en-US"/>
              <a:pPr algn="r" eaLnBrk="1" hangingPunct="1">
                <a:spcBef>
                  <a:spcPct val="0"/>
                </a:spcBef>
              </a:pPr>
              <a:t>77</a:t>
            </a:fld>
            <a:endParaRPr lang="en-AU" altLang="en-US" dirty="0"/>
          </a:p>
        </p:txBody>
      </p:sp>
      <p:sp>
        <p:nvSpPr>
          <p:cNvPr id="1024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227303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E8791C2-D539-49BD-BB6C-1DA68D49404A}" type="slidenum">
              <a:rPr lang="en-AU" altLang="en-US"/>
              <a:pPr algn="r" eaLnBrk="1" hangingPunct="1">
                <a:spcBef>
                  <a:spcPct val="0"/>
                </a:spcBef>
              </a:pPr>
              <a:t>78</a:t>
            </a:fld>
            <a:endParaRPr lang="en-AU" altLang="en-US" dirty="0"/>
          </a:p>
        </p:txBody>
      </p:sp>
      <p:sp>
        <p:nvSpPr>
          <p:cNvPr id="10854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9330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79</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8378549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006A036-6812-4086-859B-0C00602036CC}" type="slidenum">
              <a:rPr lang="en-AU" altLang="en-US"/>
              <a:pPr algn="r" eaLnBrk="1" hangingPunct="1">
                <a:spcBef>
                  <a:spcPct val="0"/>
                </a:spcBef>
              </a:pPr>
              <a:t>80</a:t>
            </a:fld>
            <a:endParaRPr lang="en-AU" altLang="en-US" dirty="0"/>
          </a:p>
        </p:txBody>
      </p:sp>
      <p:sp>
        <p:nvSpPr>
          <p:cNvPr id="110595"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928769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4C5EFC4-EBA9-4B5D-B2B4-B384537AE8A4}" type="slidenum">
              <a:rPr lang="en-AU" altLang="en-US"/>
              <a:pPr algn="r" eaLnBrk="1" hangingPunct="1">
                <a:spcBef>
                  <a:spcPct val="0"/>
                </a:spcBef>
              </a:pPr>
              <a:t>81</a:t>
            </a:fld>
            <a:endParaRPr lang="en-AU" altLang="en-US" dirty="0"/>
          </a:p>
        </p:txBody>
      </p:sp>
      <p:sp>
        <p:nvSpPr>
          <p:cNvPr id="11469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0" indent="0" eaLnBrk="1" hangingPunct="1">
              <a:lnSpc>
                <a:spcPct val="90000"/>
              </a:lnSpc>
              <a:buNone/>
            </a:pPr>
            <a:r>
              <a:rPr lang="en-US" altLang="en-US" sz="1400" dirty="0"/>
              <a:t>The UN defines a spontaneously combustible material as either of the following:</a:t>
            </a:r>
            <a:endParaRPr lang="en-US" dirty="0"/>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pyrophoric material</a:t>
            </a:r>
            <a:r>
              <a:rPr lang="en-US" altLang="en-US" sz="1200" dirty="0"/>
              <a:t> is a liquid or solid that even in small quantities and without external ignition source can ignite within five minutes after coming in contact with air.</a:t>
            </a:r>
          </a:p>
          <a:p>
            <a:pPr marL="609600" indent="-609600" eaLnBrk="1" hangingPunct="1">
              <a:lnSpc>
                <a:spcPct val="90000"/>
              </a:lnSpc>
              <a:buFont typeface="Wingdings" panose="05000000000000000000" pitchFamily="2" charset="2"/>
              <a:buAutoNum type="arabicPeriod"/>
            </a:pPr>
            <a:r>
              <a:rPr lang="en-US" altLang="en-US" sz="1200" dirty="0"/>
              <a:t>A </a:t>
            </a:r>
            <a:r>
              <a:rPr lang="en-US" altLang="en-US" sz="1200" dirty="0">
                <a:solidFill>
                  <a:schemeClr val="hlink"/>
                </a:solidFill>
              </a:rPr>
              <a:t>self-heating material</a:t>
            </a:r>
            <a:r>
              <a:rPr lang="en-US" altLang="en-US" sz="1200" dirty="0"/>
              <a:t> is a material that when in contact with air and without an energy supply is liable to self heat.</a:t>
            </a:r>
          </a:p>
        </p:txBody>
      </p:sp>
    </p:spTree>
    <p:extLst>
      <p:ext uri="{BB962C8B-B14F-4D97-AF65-F5344CB8AC3E}">
        <p14:creationId xmlns:p14="http://schemas.microsoft.com/office/powerpoint/2010/main" val="2711438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1F09C28-FF18-459F-808C-23D18502E303}" type="slidenum">
              <a:rPr lang="en-AU" altLang="en-US"/>
              <a:pPr algn="r" eaLnBrk="1" hangingPunct="1">
                <a:spcBef>
                  <a:spcPct val="0"/>
                </a:spcBef>
              </a:pPr>
              <a:t>82</a:t>
            </a:fld>
            <a:endParaRPr lang="en-AU" altLang="en-US" dirty="0"/>
          </a:p>
        </p:txBody>
      </p:sp>
      <p:sp>
        <p:nvSpPr>
          <p:cNvPr id="11673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3126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7B40D98-320C-45C9-A4B6-3BFCC1AEFB67}" type="slidenum">
              <a:rPr lang="en-AU" altLang="en-US"/>
              <a:pPr algn="r" eaLnBrk="1" hangingPunct="1">
                <a:spcBef>
                  <a:spcPct val="0"/>
                </a:spcBef>
              </a:pPr>
              <a:t>83</a:t>
            </a:fld>
            <a:endParaRPr lang="en-AU" altLang="en-US" dirty="0"/>
          </a:p>
        </p:txBody>
      </p:sp>
      <p:sp>
        <p:nvSpPr>
          <p:cNvPr id="11878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295624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98DA5E5-4800-4E11-B212-A10504B4990F}" type="slidenum">
              <a:rPr lang="en-AU" altLang="en-US" sz="1200"/>
              <a:pPr algn="r" eaLnBrk="1" hangingPunct="1"/>
              <a:t>8</a:t>
            </a:fld>
            <a:endParaRPr lang="en-AU" altLang="en-US" sz="1200" dirty="0"/>
          </a:p>
        </p:txBody>
      </p:sp>
      <p:sp>
        <p:nvSpPr>
          <p:cNvPr id="12390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3126851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925513" y="763588"/>
            <a:ext cx="4989512" cy="3741737"/>
          </a:xfrm>
          <a:solidFill>
            <a:srgbClr val="FFFFFF"/>
          </a:solidFill>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dirty="0"/>
          </a:p>
        </p:txBody>
      </p:sp>
      <p:sp>
        <p:nvSpPr>
          <p:cNvPr id="122884"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18C60AB1-A5FB-4EBA-92FD-E026BB0725D8}" type="slidenum">
              <a:rPr lang="en-AU" altLang="en-US"/>
              <a:pPr algn="r" eaLnBrk="1" hangingPunct="1">
                <a:spcBef>
                  <a:spcPct val="0"/>
                </a:spcBef>
              </a:pPr>
              <a:t>84</a:t>
            </a:fld>
            <a:endParaRPr lang="en-AU" altLang="en-US" dirty="0"/>
          </a:p>
        </p:txBody>
      </p:sp>
    </p:spTree>
    <p:extLst>
      <p:ext uri="{BB962C8B-B14F-4D97-AF65-F5344CB8AC3E}">
        <p14:creationId xmlns:p14="http://schemas.microsoft.com/office/powerpoint/2010/main" val="1376550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FE66FCC-A409-40D0-B9BF-9D3CBB9E768F}" type="slidenum">
              <a:rPr lang="en-AU" altLang="en-US"/>
              <a:pPr algn="r" eaLnBrk="1" hangingPunct="1">
                <a:spcBef>
                  <a:spcPct val="0"/>
                </a:spcBef>
              </a:pPr>
              <a:t>85</a:t>
            </a:fld>
            <a:endParaRPr lang="en-AU" altLang="en-US"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marL="457200" indent="-457200" eaLnBrk="1" hangingPunct="1">
              <a:lnSpc>
                <a:spcPct val="90000"/>
              </a:lnSpc>
              <a:buFontTx/>
              <a:buNone/>
            </a:pPr>
            <a:r>
              <a:rPr lang="en-US" altLang="en-US" sz="1200" dirty="0"/>
              <a:t>The UN defines Toxic Substance 6.1 as follows:</a:t>
            </a:r>
          </a:p>
          <a:p>
            <a:pPr marL="457200" indent="-457200" eaLnBrk="1" hangingPunct="1">
              <a:lnSpc>
                <a:spcPct val="90000"/>
              </a:lnSpc>
              <a:buFontTx/>
              <a:buAutoNum type="arabicPeriod"/>
            </a:pPr>
            <a:r>
              <a:rPr lang="en-US" altLang="en-US" sz="1200" dirty="0"/>
              <a:t>A toxic material is a material (other than a gas) that is known to be toxic to humans, or</a:t>
            </a:r>
          </a:p>
          <a:p>
            <a:pPr marL="457200" indent="-457200" eaLnBrk="1" hangingPunct="1">
              <a:lnSpc>
                <a:spcPct val="90000"/>
              </a:lnSpc>
              <a:buFontTx/>
              <a:buAutoNum type="arabicPeriod"/>
            </a:pPr>
            <a:r>
              <a:rPr lang="en-US" altLang="en-US" sz="1200" dirty="0"/>
              <a:t>Is presumed to be toxic because of data obtained from tests performed on animals, or</a:t>
            </a:r>
          </a:p>
          <a:p>
            <a:pPr marL="457200" indent="-457200" eaLnBrk="1" hangingPunct="1">
              <a:lnSpc>
                <a:spcPct val="90000"/>
              </a:lnSpc>
              <a:buFontTx/>
              <a:buAutoNum type="arabicPeriod"/>
            </a:pPr>
            <a:r>
              <a:rPr lang="en-US" altLang="en-US" sz="1200" dirty="0"/>
              <a:t>Is an irritating material with properties similar to tear gas and causes extreme irritation, especially within confined spaces.</a:t>
            </a:r>
          </a:p>
        </p:txBody>
      </p:sp>
    </p:spTree>
    <p:extLst>
      <p:ext uri="{BB962C8B-B14F-4D97-AF65-F5344CB8AC3E}">
        <p14:creationId xmlns:p14="http://schemas.microsoft.com/office/powerpoint/2010/main" val="4184795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00FE52-5110-401D-A3CA-47288E846BE5}" type="slidenum">
              <a:rPr lang="en-AU" altLang="en-US"/>
              <a:pPr algn="r" eaLnBrk="1" hangingPunct="1">
                <a:spcBef>
                  <a:spcPct val="0"/>
                </a:spcBef>
              </a:pPr>
              <a:t>86</a:t>
            </a:fld>
            <a:endParaRPr lang="en-AU" altLang="en-US" dirty="0"/>
          </a:p>
        </p:txBody>
      </p:sp>
      <p:sp>
        <p:nvSpPr>
          <p:cNvPr id="12902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902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3056387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34BC8B9-71F5-43A3-B711-FD46C4DF02CA}" type="slidenum">
              <a:rPr lang="en-AU" altLang="en-US"/>
              <a:pPr algn="r" eaLnBrk="1" hangingPunct="1">
                <a:spcBef>
                  <a:spcPct val="0"/>
                </a:spcBef>
              </a:pPr>
              <a:t>87</a:t>
            </a:fld>
            <a:endParaRPr lang="en-AU" altLang="en-US" dirty="0"/>
          </a:p>
        </p:txBody>
      </p:sp>
      <p:sp>
        <p:nvSpPr>
          <p:cNvPr id="13312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spcBef>
                <a:spcPts val="0"/>
              </a:spcBef>
              <a:spcAft>
                <a:spcPts val="2400"/>
              </a:spcAft>
            </a:pPr>
            <a:r>
              <a:rPr lang="en-US" altLang="en-US" sz="2400" dirty="0"/>
              <a:t>A radioactive material is any material or any combination of materials that spontaneously emits ionizing radiation having a specific activity greater than 70 Becquerels per gram.</a:t>
            </a:r>
          </a:p>
          <a:p>
            <a:pPr lvl="1" eaLnBrk="1" hangingPunct="1">
              <a:spcBef>
                <a:spcPts val="0"/>
              </a:spcBef>
              <a:spcAft>
                <a:spcPts val="2400"/>
              </a:spcAft>
            </a:pPr>
            <a:r>
              <a:rPr lang="en-US" altLang="en-US" sz="2000" dirty="0">
                <a:latin typeface="Tahoma" panose="020B0604030504040204" pitchFamily="34" charset="0"/>
              </a:rPr>
              <a:t>Measured with a Geiger Counter.</a:t>
            </a:r>
          </a:p>
          <a:p>
            <a:pPr eaLnBrk="1" hangingPunct="1">
              <a:spcBef>
                <a:spcPts val="0"/>
              </a:spcBef>
              <a:spcAft>
                <a:spcPts val="2400"/>
              </a:spcAft>
            </a:pPr>
            <a:r>
              <a:rPr lang="en-US" altLang="en-US" sz="2400" dirty="0"/>
              <a:t>Radioactive White-I, Yellow-II, and Yellow-III alerts emergency response workers to increasing radioactivity.</a:t>
            </a:r>
          </a:p>
          <a:p>
            <a:pPr eaLnBrk="1" hangingPunct="1">
              <a:spcBef>
                <a:spcPts val="0"/>
              </a:spcBef>
              <a:spcAft>
                <a:spcPts val="2400"/>
              </a:spcAft>
            </a:pPr>
            <a:r>
              <a:rPr lang="en-US" altLang="en-US" sz="2400" dirty="0"/>
              <a:t>White-I is the least radioactive and Yellow-III is the most radioactive.</a:t>
            </a:r>
          </a:p>
          <a:p>
            <a:pPr eaLnBrk="1" hangingPunct="1"/>
            <a:endParaRPr lang="en-US" altLang="en-US" dirty="0"/>
          </a:p>
        </p:txBody>
      </p:sp>
    </p:spTree>
    <p:extLst>
      <p:ext uri="{BB962C8B-B14F-4D97-AF65-F5344CB8AC3E}">
        <p14:creationId xmlns:p14="http://schemas.microsoft.com/office/powerpoint/2010/main" val="2796458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88</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4070083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2F74560-1E6E-42CD-A9F4-1F632C69D0BC}" type="slidenum">
              <a:rPr lang="en-AU" altLang="en-US"/>
              <a:pPr algn="r" eaLnBrk="1" hangingPunct="1">
                <a:spcBef>
                  <a:spcPct val="0"/>
                </a:spcBef>
              </a:pPr>
              <a:t>89</a:t>
            </a:fld>
            <a:endParaRPr lang="en-AU" altLang="en-US" dirty="0"/>
          </a:p>
        </p:txBody>
      </p:sp>
      <p:sp>
        <p:nvSpPr>
          <p:cNvPr id="13721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139050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552AD06-75EC-4DA6-BAA9-8B80AAA0D770}" type="slidenum">
              <a:rPr lang="en-AU" altLang="en-US"/>
              <a:pPr algn="r" eaLnBrk="1" hangingPunct="1">
                <a:spcBef>
                  <a:spcPct val="0"/>
                </a:spcBef>
              </a:pPr>
              <a:t>90</a:t>
            </a:fld>
            <a:endParaRPr lang="en-AU" altLang="en-US" dirty="0"/>
          </a:p>
        </p:txBody>
      </p:sp>
      <p:sp>
        <p:nvSpPr>
          <p:cNvPr id="13926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lIns="91839" tIns="45920" rIns="91839" bIns="45920"/>
          <a:lstStyle/>
          <a:p>
            <a:pPr eaLnBrk="1" hangingPunct="1"/>
            <a:endParaRPr lang="en-US" altLang="en-US" dirty="0"/>
          </a:p>
        </p:txBody>
      </p:sp>
    </p:spTree>
    <p:extLst>
      <p:ext uri="{BB962C8B-B14F-4D97-AF65-F5344CB8AC3E}">
        <p14:creationId xmlns:p14="http://schemas.microsoft.com/office/powerpoint/2010/main" val="1848591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E4EC9B1A-6740-4655-B18A-51989A042164}" type="slidenum">
              <a:rPr lang="en-AU" altLang="en-US" smtClean="0"/>
              <a:pPr defTabSz="914400">
                <a:spcBef>
                  <a:spcPct val="0"/>
                </a:spcBef>
              </a:pPr>
              <a:t>91</a:t>
            </a:fld>
            <a:endParaRPr lang="en-AU" altLang="en-US" dirty="0"/>
          </a:p>
        </p:txBody>
      </p:sp>
    </p:spTree>
    <p:extLst>
      <p:ext uri="{BB962C8B-B14F-4D97-AF65-F5344CB8AC3E}">
        <p14:creationId xmlns:p14="http://schemas.microsoft.com/office/powerpoint/2010/main" val="23680057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F41C993-6351-4B9F-96D9-ECA0FD26D0BA}" type="slidenum">
              <a:rPr lang="en-AU" altLang="en-US" smtClean="0"/>
              <a:pPr defTabSz="914400">
                <a:spcBef>
                  <a:spcPct val="0"/>
                </a:spcBef>
              </a:pPr>
              <a:t>92</a:t>
            </a:fld>
            <a:endParaRPr lang="en-AU" altLang="en-US" dirty="0"/>
          </a:p>
        </p:txBody>
      </p:sp>
    </p:spTree>
    <p:extLst>
      <p:ext uri="{BB962C8B-B14F-4D97-AF65-F5344CB8AC3E}">
        <p14:creationId xmlns:p14="http://schemas.microsoft.com/office/powerpoint/2010/main" val="925257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93</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61129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9</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1410477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94</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937612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2A820F7-7537-4604-B2D8-A225B59FF4C2}" type="slidenum">
              <a:rPr lang="en-AU" altLang="en-US" smtClean="0"/>
              <a:pPr defTabSz="914400">
                <a:spcBef>
                  <a:spcPct val="0"/>
                </a:spcBef>
              </a:pPr>
              <a:t>96</a:t>
            </a:fld>
            <a:endParaRPr lang="en-AU" altLang="en-US" dirty="0"/>
          </a:p>
        </p:txBody>
      </p:sp>
    </p:spTree>
    <p:extLst>
      <p:ext uri="{BB962C8B-B14F-4D97-AF65-F5344CB8AC3E}">
        <p14:creationId xmlns:p14="http://schemas.microsoft.com/office/powerpoint/2010/main" val="941311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344999EF-3F24-4208-A0C9-AF894A1EB349}" type="slidenum">
              <a:rPr lang="en-AU" altLang="en-US" smtClean="0"/>
              <a:pPr defTabSz="914400">
                <a:spcBef>
                  <a:spcPct val="0"/>
                </a:spcBef>
              </a:pPr>
              <a:t>97</a:t>
            </a:fld>
            <a:endParaRPr lang="en-AU" altLang="en-US" dirty="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230410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29C873E8-B1D0-4F0E-9A01-577D0E179545}" type="slidenum">
              <a:rPr lang="en-AU" altLang="en-US" smtClean="0"/>
              <a:pPr defTabSz="914400">
                <a:spcBef>
                  <a:spcPct val="0"/>
                </a:spcBef>
              </a:pPr>
              <a:t>99</a:t>
            </a:fld>
            <a:endParaRPr lang="en-AU" altLang="en-US" dirty="0"/>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020981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AE5B3E28-1F77-44E2-AC19-67447018750C}" type="slidenum">
              <a:rPr lang="en-AU" altLang="en-US" smtClean="0"/>
              <a:pPr defTabSz="914400">
                <a:spcBef>
                  <a:spcPct val="0"/>
                </a:spcBef>
              </a:pPr>
              <a:t>100</a:t>
            </a:fld>
            <a:endParaRPr lang="en-AU" altLang="en-US" dirty="0"/>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3518318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78A050BF-8523-4D6D-A362-A6F5200C6902}" type="slidenum">
              <a:rPr lang="en-AU" altLang="en-US" smtClean="0"/>
              <a:pPr defTabSz="914400">
                <a:spcBef>
                  <a:spcPct val="0"/>
                </a:spcBef>
              </a:pPr>
              <a:t>101</a:t>
            </a:fld>
            <a:endParaRPr lang="en-AU" altLang="en-US" dirty="0"/>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1900" dirty="0"/>
              <a:t>ONE SHOULD ALWAYS PACK GOODS EVEN IF THEY ARE FOR STORAGE ONLY IN SAFE WELL MARKED PACKAGING.</a:t>
            </a:r>
          </a:p>
        </p:txBody>
      </p:sp>
    </p:spTree>
    <p:extLst>
      <p:ext uri="{BB962C8B-B14F-4D97-AF65-F5344CB8AC3E}">
        <p14:creationId xmlns:p14="http://schemas.microsoft.com/office/powerpoint/2010/main" val="26231656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7089AC9-0252-45A9-A0CB-90AEACC99758}" type="slidenum">
              <a:rPr lang="en-AU" altLang="en-US" smtClean="0"/>
              <a:pPr defTabSz="914400">
                <a:spcBef>
                  <a:spcPct val="0"/>
                </a:spcBef>
              </a:pPr>
              <a:t>102</a:t>
            </a:fld>
            <a:endParaRPr lang="en-AU" altLang="en-US" dirty="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38674960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9403DFD0-C08B-4F25-9024-2EA9EFF2BAE8}" type="slidenum">
              <a:rPr lang="en-AU" altLang="en-US" smtClean="0"/>
              <a:pPr defTabSz="914400">
                <a:spcBef>
                  <a:spcPct val="0"/>
                </a:spcBef>
              </a:pPr>
              <a:t>103</a:t>
            </a:fld>
            <a:endParaRPr lang="en-AU" altLang="en-US" dirty="0"/>
          </a:p>
        </p:txBody>
      </p:sp>
    </p:spTree>
    <p:extLst>
      <p:ext uri="{BB962C8B-B14F-4D97-AF65-F5344CB8AC3E}">
        <p14:creationId xmlns:p14="http://schemas.microsoft.com/office/powerpoint/2010/main" val="19440126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15FFF99C-AE51-461D-A028-92541D2BC362}" type="slidenum">
              <a:rPr lang="en-AU" altLang="en-US" smtClean="0"/>
              <a:pPr defTabSz="914400">
                <a:spcBef>
                  <a:spcPct val="0"/>
                </a:spcBef>
              </a:pPr>
              <a:t>104</a:t>
            </a:fld>
            <a:endParaRPr lang="en-AU" altLang="en-US" dirty="0"/>
          </a:p>
        </p:txBody>
      </p:sp>
    </p:spTree>
    <p:extLst>
      <p:ext uri="{BB962C8B-B14F-4D97-AF65-F5344CB8AC3E}">
        <p14:creationId xmlns:p14="http://schemas.microsoft.com/office/powerpoint/2010/main" val="1545809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105</a:t>
            </a:fld>
            <a:endParaRPr lang="en-AU" altLang="en-US" sz="1200" dirty="0"/>
          </a:p>
        </p:txBody>
      </p:sp>
    </p:spTree>
    <p:extLst>
      <p:ext uri="{BB962C8B-B14F-4D97-AF65-F5344CB8AC3E}">
        <p14:creationId xmlns:p14="http://schemas.microsoft.com/office/powerpoint/2010/main" val="203648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BBA51BA-57A7-43AA-8A51-AC68048E852F}" type="slidenum">
              <a:rPr lang="en-AU" altLang="en-US" sz="1200"/>
              <a:pPr algn="r" eaLnBrk="1" hangingPunct="1"/>
              <a:t>10</a:t>
            </a:fld>
            <a:endParaRPr lang="en-AU" altLang="en-US" sz="1200" dirty="0"/>
          </a:p>
        </p:txBody>
      </p:sp>
      <p:sp>
        <p:nvSpPr>
          <p:cNvPr id="124931"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r>
              <a:rPr lang="en-US" altLang="en-US" dirty="0"/>
              <a:t>Example of a dangerous good.</a:t>
            </a:r>
          </a:p>
          <a:p>
            <a:pPr eaLnBrk="1" hangingPunct="1"/>
            <a:endParaRPr lang="en-US" altLang="en-US" dirty="0"/>
          </a:p>
          <a:p>
            <a:pPr eaLnBrk="1" hangingPunct="1"/>
            <a:r>
              <a:rPr lang="en-US" altLang="en-US" dirty="0"/>
              <a:t>Flammable Liquid</a:t>
            </a:r>
          </a:p>
          <a:p>
            <a:pPr eaLnBrk="1" hangingPunct="1"/>
            <a:endParaRPr lang="en-US" altLang="en-US" dirty="0"/>
          </a:p>
          <a:p>
            <a:pPr eaLnBrk="1" hangingPunct="1"/>
            <a:r>
              <a:rPr lang="en-US" altLang="en-US" dirty="0"/>
              <a:t>Explain what a flash point is and its impact on how dangerous a chemical will be</a:t>
            </a:r>
          </a:p>
          <a:p>
            <a:pPr eaLnBrk="1" hangingPunct="1"/>
            <a:endParaRPr lang="en-US" altLang="en-US" dirty="0"/>
          </a:p>
          <a:p>
            <a:pPr eaLnBrk="1" hangingPunct="1"/>
            <a:r>
              <a:rPr lang="en-US" altLang="en-US" dirty="0"/>
              <a:t>All dangerous goods have a un number. If they do not then they are not a dangerous good.</a:t>
            </a:r>
          </a:p>
        </p:txBody>
      </p:sp>
    </p:spTree>
    <p:extLst>
      <p:ext uri="{BB962C8B-B14F-4D97-AF65-F5344CB8AC3E}">
        <p14:creationId xmlns:p14="http://schemas.microsoft.com/office/powerpoint/2010/main" val="3361709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106</a:t>
            </a:fld>
            <a:endParaRPr lang="en-AU" altLang="en-US" sz="1200" dirty="0"/>
          </a:p>
        </p:txBody>
      </p:sp>
    </p:spTree>
    <p:extLst>
      <p:ext uri="{BB962C8B-B14F-4D97-AF65-F5344CB8AC3E}">
        <p14:creationId xmlns:p14="http://schemas.microsoft.com/office/powerpoint/2010/main" val="28412330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942975" y="744538"/>
            <a:ext cx="4973638" cy="3730625"/>
          </a:xfrm>
          <a:solidFill>
            <a:srgbClr val="FFFFFF"/>
          </a:solidFill>
          <a:ln/>
        </p:spPr>
      </p:sp>
      <p:sp>
        <p:nvSpPr>
          <p:cNvPr id="190467"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0468"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278C7AB-C0F2-4F6F-96E5-ACDD5E370568}" type="slidenum">
              <a:rPr lang="en-AU" altLang="en-US" sz="1300"/>
              <a:pPr algn="r" eaLnBrk="1" hangingPunct="1"/>
              <a:t>108</a:t>
            </a:fld>
            <a:endParaRPr lang="en-AU" altLang="en-US" sz="1300" dirty="0"/>
          </a:p>
        </p:txBody>
      </p:sp>
    </p:spTree>
    <p:extLst>
      <p:ext uri="{BB962C8B-B14F-4D97-AF65-F5344CB8AC3E}">
        <p14:creationId xmlns:p14="http://schemas.microsoft.com/office/powerpoint/2010/main" val="18292167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942975" y="744538"/>
            <a:ext cx="4973638" cy="3730625"/>
          </a:xfrm>
          <a:solidFill>
            <a:srgbClr val="FFFFFF"/>
          </a:solidFill>
          <a:ln/>
        </p:spPr>
      </p:sp>
      <p:sp>
        <p:nvSpPr>
          <p:cNvPr id="191491" name="Notes Placeholder 2"/>
          <p:cNvSpPr>
            <a:spLocks noGrp="1"/>
          </p:cNvSpPr>
          <p:nvPr>
            <p:ph type="body" idx="1"/>
          </p:nvPr>
        </p:nvSpPr>
        <p:spPr>
          <a:xfrm>
            <a:off x="914400" y="4724400"/>
            <a:ext cx="5029200"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6010" tIns="48005" rIns="96010" bIns="48005"/>
          <a:lstStyle/>
          <a:p>
            <a:pPr eaLnBrk="1" hangingPunct="1"/>
            <a:endParaRPr lang="en-US" altLang="en-US" dirty="0"/>
          </a:p>
        </p:txBody>
      </p:sp>
      <p:sp>
        <p:nvSpPr>
          <p:cNvPr id="191492" name="Slide Number Placeholder 3"/>
          <p:cNvSpPr txBox="1">
            <a:spLocks noGrp="1"/>
          </p:cNvSpPr>
          <p:nvPr/>
        </p:nvSpPr>
        <p:spPr bwMode="auto">
          <a:xfrm>
            <a:off x="3887788" y="9448800"/>
            <a:ext cx="29702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10" tIns="48005" rIns="96010" bIns="48005" anchor="b"/>
          <a:lstStyle>
            <a:lvl1pPr defTabSz="958850" eaLnBrk="0" hangingPunct="0">
              <a:defRPr sz="2800">
                <a:solidFill>
                  <a:schemeClr val="tx1"/>
                </a:solidFill>
                <a:latin typeface="Times New Roman" panose="02020603050405020304" pitchFamily="18" charset="0"/>
              </a:defRPr>
            </a:lvl1pPr>
            <a:lvl2pPr marL="742950" indent="-285750" defTabSz="958850" eaLnBrk="0" hangingPunct="0">
              <a:defRPr sz="2800">
                <a:solidFill>
                  <a:schemeClr val="tx1"/>
                </a:solidFill>
                <a:latin typeface="Times New Roman" panose="02020603050405020304" pitchFamily="18" charset="0"/>
              </a:defRPr>
            </a:lvl2pPr>
            <a:lvl3pPr marL="1143000" indent="-228600" defTabSz="958850" eaLnBrk="0" hangingPunct="0">
              <a:defRPr sz="2800">
                <a:solidFill>
                  <a:schemeClr val="tx1"/>
                </a:solidFill>
                <a:latin typeface="Times New Roman" panose="02020603050405020304" pitchFamily="18" charset="0"/>
              </a:defRPr>
            </a:lvl3pPr>
            <a:lvl4pPr marL="1600200" indent="-228600" defTabSz="958850" eaLnBrk="0" hangingPunct="0">
              <a:defRPr sz="2800">
                <a:solidFill>
                  <a:schemeClr val="tx1"/>
                </a:solidFill>
                <a:latin typeface="Times New Roman" panose="02020603050405020304" pitchFamily="18" charset="0"/>
              </a:defRPr>
            </a:lvl4pPr>
            <a:lvl5pPr marL="2057400" indent="-228600" defTabSz="958850" eaLnBrk="0" hangingPunct="0">
              <a:defRPr sz="2800">
                <a:solidFill>
                  <a:schemeClr val="tx1"/>
                </a:solidFill>
                <a:latin typeface="Times New Roman" panose="02020603050405020304" pitchFamily="18" charset="0"/>
              </a:defRPr>
            </a:lvl5pPr>
            <a:lvl6pPr marL="2514600" indent="-228600" defTabSz="95885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885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885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885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8349359-2F5A-4B34-AC41-FFE9015805F4}" type="slidenum">
              <a:rPr lang="en-AU" altLang="en-US" sz="1300"/>
              <a:pPr algn="r" eaLnBrk="1" hangingPunct="1"/>
              <a:t>109</a:t>
            </a:fld>
            <a:endParaRPr lang="en-AU" altLang="en-US" sz="1300" dirty="0"/>
          </a:p>
        </p:txBody>
      </p:sp>
    </p:spTree>
    <p:extLst>
      <p:ext uri="{BB962C8B-B14F-4D97-AF65-F5344CB8AC3E}">
        <p14:creationId xmlns:p14="http://schemas.microsoft.com/office/powerpoint/2010/main" val="1480568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110</a:t>
            </a:fld>
            <a:endParaRPr lang="en-AU" altLang="en-US" sz="1200" dirty="0"/>
          </a:p>
        </p:txBody>
      </p:sp>
    </p:spTree>
    <p:extLst>
      <p:ext uri="{BB962C8B-B14F-4D97-AF65-F5344CB8AC3E}">
        <p14:creationId xmlns:p14="http://schemas.microsoft.com/office/powerpoint/2010/main" val="2845207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0F63B2C-134C-4B0F-80B2-9F4A00FF7BA3}" type="slidenum">
              <a:rPr lang="en-AU" altLang="en-US"/>
              <a:pPr algn="r" eaLnBrk="1" hangingPunct="1">
                <a:spcBef>
                  <a:spcPct val="0"/>
                </a:spcBef>
              </a:pPr>
              <a:t>13</a:t>
            </a:fld>
            <a:endParaRPr lang="en-AU" altLang="en-US" dirty="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extLst>
      <p:ext uri="{BB962C8B-B14F-4D97-AF65-F5344CB8AC3E}">
        <p14:creationId xmlns:p14="http://schemas.microsoft.com/office/powerpoint/2010/main" val="1156962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D901EC80-DFE2-4CD4-859C-6FAA04E6E5A5}" type="slidenum">
              <a:rPr lang="en-AU" altLang="en-US" sz="1200"/>
              <a:pPr algn="r" eaLnBrk="1" hangingPunct="1"/>
              <a:t>14</a:t>
            </a:fld>
            <a:endParaRPr lang="en-AU" altLang="en-US" sz="1200" dirty="0"/>
          </a:p>
        </p:txBody>
      </p:sp>
      <p:sp>
        <p:nvSpPr>
          <p:cNvPr id="1269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6980" name="Rectangle 3"/>
          <p:cNvSpPr>
            <a:spLocks noGrp="1" noChangeArrowheads="1"/>
          </p:cNvSpPr>
          <p:nvPr>
            <p:ph type="body" idx="1"/>
          </p:nvPr>
        </p:nvSpPr>
        <p:spPr>
          <a:solidFill>
            <a:srgbClr val="FFFFFF"/>
          </a:solidFill>
          <a:ln>
            <a:solidFill>
              <a:srgbClr val="000000"/>
            </a:solidFill>
          </a:ln>
        </p:spPr>
        <p:txBody>
          <a:bodyPr lIns="91850" tIns="45924" rIns="91850" bIns="45924"/>
          <a:lstStyle/>
          <a:p>
            <a:pPr eaLnBrk="1" hangingPunct="1"/>
            <a:endParaRPr lang="en-US" altLang="en-US" dirty="0"/>
          </a:p>
        </p:txBody>
      </p:sp>
    </p:spTree>
    <p:extLst>
      <p:ext uri="{BB962C8B-B14F-4D97-AF65-F5344CB8AC3E}">
        <p14:creationId xmlns:p14="http://schemas.microsoft.com/office/powerpoint/2010/main" val="293317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9"/>
          <p:cNvSpPr>
            <a:spLocks noGrp="1" noChangeArrowheads="1"/>
          </p:cNvSpPr>
          <p:nvPr>
            <p:ph type="sldNum" sz="quarter" idx="12"/>
          </p:nvPr>
        </p:nvSpPr>
        <p:spPr>
          <a:ln/>
        </p:spPr>
        <p:txBody>
          <a:bodyPr/>
          <a:lstStyle>
            <a:lvl1pPr>
              <a:defRPr/>
            </a:lvl1pPr>
          </a:lstStyle>
          <a:p>
            <a:fld id="{3E2D611B-4476-4615-B68C-4C0A4219FEDA}" type="slidenum">
              <a:rPr lang="en-US" altLang="en-US"/>
              <a:pPr/>
              <a:t>‹#›</a:t>
            </a:fld>
            <a:endParaRPr lang="en-US" altLang="en-US" dirty="0"/>
          </a:p>
        </p:txBody>
      </p:sp>
    </p:spTree>
    <p:extLst>
      <p:ext uri="{BB962C8B-B14F-4D97-AF65-F5344CB8AC3E}">
        <p14:creationId xmlns:p14="http://schemas.microsoft.com/office/powerpoint/2010/main" val="26667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AutoShape 2"/>
          <p:cNvSpPr>
            <a:spLocks noChangeAspect="1" noChangeArrowheads="1"/>
          </p:cNvSpPr>
          <p:nvPr userDrawn="1"/>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4101"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10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dirty="0"/>
          </a:p>
        </p:txBody>
      </p:sp>
      <p:sp>
        <p:nvSpPr>
          <p:cNvPr id="8" name="Rectangle 8"/>
          <p:cNvSpPr>
            <a:spLocks noGrp="1" noChangeArrowheads="1"/>
          </p:cNvSpPr>
          <p:nvPr>
            <p:ph type="ftr" sz="quarter" idx="11"/>
          </p:nvPr>
        </p:nvSpPr>
        <p:spPr/>
        <p:txBody>
          <a:bodyPr/>
          <a:lstStyle>
            <a:lvl1pPr>
              <a:defRPr/>
            </a:lvl1pPr>
          </a:lstStyle>
          <a:p>
            <a:pPr>
              <a:defRPr/>
            </a:pPr>
            <a:endParaRPr lang="en-US" altLang="en-US" dirty="0"/>
          </a:p>
        </p:txBody>
      </p:sp>
      <p:sp>
        <p:nvSpPr>
          <p:cNvPr id="9" name="Rectangle 9"/>
          <p:cNvSpPr>
            <a:spLocks noGrp="1" noChangeArrowheads="1"/>
          </p:cNvSpPr>
          <p:nvPr>
            <p:ph type="sldNum" sz="quarter" idx="12"/>
          </p:nvPr>
        </p:nvSpPr>
        <p:spPr/>
        <p:txBody>
          <a:bodyPr/>
          <a:lstStyle>
            <a:lvl1pPr>
              <a:defRPr/>
            </a:lvl1pPr>
          </a:lstStyle>
          <a:p>
            <a:fld id="{886B5F6E-DB06-48F7-BB58-53C4C4CAC3C9}" type="slidenum">
              <a:rPr lang="en-US" altLang="en-US"/>
              <a:pPr/>
              <a:t>‹#›</a:t>
            </a:fld>
            <a:endParaRPr lang="en-US" altLang="en-US" dirty="0"/>
          </a:p>
        </p:txBody>
      </p:sp>
    </p:spTree>
    <p:extLst>
      <p:ext uri="{BB962C8B-B14F-4D97-AF65-F5344CB8AC3E}">
        <p14:creationId xmlns:p14="http://schemas.microsoft.com/office/powerpoint/2010/main" val="2139818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9"/>
          <p:cNvSpPr>
            <a:spLocks noGrp="1" noChangeArrowheads="1"/>
          </p:cNvSpPr>
          <p:nvPr>
            <p:ph type="sldNum" sz="quarter" idx="12"/>
          </p:nvPr>
        </p:nvSpPr>
        <p:spPr>
          <a:ln/>
        </p:spPr>
        <p:txBody>
          <a:bodyPr/>
          <a:lstStyle>
            <a:lvl1pPr>
              <a:defRPr/>
            </a:lvl1pPr>
          </a:lstStyle>
          <a:p>
            <a:fld id="{DFE367C7-108E-4DEE-8585-C0B9DC287417}" type="slidenum">
              <a:rPr lang="en-US" altLang="en-US"/>
              <a:pPr/>
              <a:t>‹#›</a:t>
            </a:fld>
            <a:endParaRPr lang="en-US" altLang="en-US" dirty="0"/>
          </a:p>
        </p:txBody>
      </p:sp>
    </p:spTree>
    <p:extLst>
      <p:ext uri="{BB962C8B-B14F-4D97-AF65-F5344CB8AC3E}">
        <p14:creationId xmlns:p14="http://schemas.microsoft.com/office/powerpoint/2010/main" val="238594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p:txBody>
          <a:bodyPr/>
          <a:lstStyle>
            <a:lvl1pPr>
              <a:defRPr/>
            </a:lvl1pPr>
          </a:lstStyle>
          <a:p>
            <a:pPr>
              <a:defRPr/>
            </a:pPr>
            <a:endParaRPr lang="en-AU" dirty="0"/>
          </a:p>
        </p:txBody>
      </p:sp>
      <p:sp>
        <p:nvSpPr>
          <p:cNvPr id="4" name="Rectangle 5"/>
          <p:cNvSpPr>
            <a:spLocks noGrp="1" noChangeArrowheads="1"/>
          </p:cNvSpPr>
          <p:nvPr>
            <p:ph type="ftr" sz="quarter" idx="11"/>
          </p:nvPr>
        </p:nvSpPr>
        <p:spPr/>
        <p:txBody>
          <a:bodyPr/>
          <a:lstStyle>
            <a:lvl1pPr>
              <a:defRPr/>
            </a:lvl1pPr>
          </a:lstStyle>
          <a:p>
            <a:pPr>
              <a:defRPr/>
            </a:pPr>
            <a:endParaRPr lang="en-AU" dirty="0"/>
          </a:p>
        </p:txBody>
      </p:sp>
      <p:sp>
        <p:nvSpPr>
          <p:cNvPr id="5" name="Rectangle 6"/>
          <p:cNvSpPr>
            <a:spLocks noGrp="1" noChangeArrowheads="1"/>
          </p:cNvSpPr>
          <p:nvPr>
            <p:ph type="sldNum" sz="quarter" idx="12"/>
          </p:nvPr>
        </p:nvSpPr>
        <p:spPr/>
        <p:txBody>
          <a:bodyPr/>
          <a:lstStyle>
            <a:lvl1pPr>
              <a:defRPr/>
            </a:lvl1pPr>
          </a:lstStyle>
          <a:p>
            <a:fld id="{6AF3B2E5-ED9A-4491-A8F3-AD22EA5BABB2}" type="slidenum">
              <a:rPr lang="en-AU" altLang="en-US"/>
              <a:pPr/>
              <a:t>‹#›</a:t>
            </a:fld>
            <a:endParaRPr lang="en-AU" altLang="en-US" dirty="0"/>
          </a:p>
        </p:txBody>
      </p:sp>
    </p:spTree>
    <p:extLst>
      <p:ext uri="{BB962C8B-B14F-4D97-AF65-F5344CB8AC3E}">
        <p14:creationId xmlns:p14="http://schemas.microsoft.com/office/powerpoint/2010/main" val="1521271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9"/>
          <p:cNvSpPr>
            <a:spLocks noGrp="1" noChangeArrowheads="1"/>
          </p:cNvSpPr>
          <p:nvPr>
            <p:ph type="sldNum" sz="quarter" idx="12"/>
          </p:nvPr>
        </p:nvSpPr>
        <p:spPr>
          <a:ln/>
        </p:spPr>
        <p:txBody>
          <a:bodyPr/>
          <a:lstStyle>
            <a:lvl1pPr>
              <a:defRPr/>
            </a:lvl1pPr>
          </a:lstStyle>
          <a:p>
            <a:fld id="{E77B9101-1066-4644-8CAD-3DEA793FE114}" type="slidenum">
              <a:rPr lang="en-US" altLang="en-US"/>
              <a:pPr/>
              <a:t>‹#›</a:t>
            </a:fld>
            <a:endParaRPr lang="en-US" altLang="en-US" dirty="0"/>
          </a:p>
        </p:txBody>
      </p:sp>
    </p:spTree>
    <p:extLst>
      <p:ext uri="{BB962C8B-B14F-4D97-AF65-F5344CB8AC3E}">
        <p14:creationId xmlns:p14="http://schemas.microsoft.com/office/powerpoint/2010/main" val="89609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685800" y="1981200"/>
            <a:ext cx="7772400" cy="4114800"/>
          </a:xfrm>
        </p:spPr>
        <p:txBody>
          <a:bodyPr/>
          <a:lstStyle/>
          <a:p>
            <a:pPr lvl="0"/>
            <a:endParaRPr lang="en-AU" noProof="0" dirty="0"/>
          </a:p>
        </p:txBody>
      </p:sp>
      <p:sp>
        <p:nvSpPr>
          <p:cNvPr id="4" name="Rectangle 4"/>
          <p:cNvSpPr>
            <a:spLocks noGrp="1" noChangeArrowheads="1"/>
          </p:cNvSpPr>
          <p:nvPr>
            <p:ph type="dt" sz="half" idx="10"/>
          </p:nvPr>
        </p:nvSpPr>
        <p:spPr/>
        <p:txBody>
          <a:bodyPr/>
          <a:lstStyle>
            <a:lvl1pPr>
              <a:defRPr/>
            </a:lvl1pPr>
          </a:lstStyle>
          <a:p>
            <a:pPr>
              <a:defRPr/>
            </a:pPr>
            <a:endParaRPr lang="en-AU" dirty="0"/>
          </a:p>
        </p:txBody>
      </p:sp>
      <p:sp>
        <p:nvSpPr>
          <p:cNvPr id="5" name="Rectangle 5"/>
          <p:cNvSpPr>
            <a:spLocks noGrp="1" noChangeArrowheads="1"/>
          </p:cNvSpPr>
          <p:nvPr>
            <p:ph type="ftr" sz="quarter" idx="11"/>
          </p:nvPr>
        </p:nvSpPr>
        <p:spPr/>
        <p:txBody>
          <a:bodyPr/>
          <a:lstStyle>
            <a:lvl1pPr>
              <a:defRPr/>
            </a:lvl1pPr>
          </a:lstStyle>
          <a:p>
            <a:pPr>
              <a:defRPr/>
            </a:pPr>
            <a:endParaRPr lang="en-AU" dirty="0"/>
          </a:p>
        </p:txBody>
      </p:sp>
      <p:sp>
        <p:nvSpPr>
          <p:cNvPr id="6" name="Rectangle 6"/>
          <p:cNvSpPr>
            <a:spLocks noGrp="1" noChangeArrowheads="1"/>
          </p:cNvSpPr>
          <p:nvPr>
            <p:ph type="sldNum" sz="quarter" idx="12"/>
          </p:nvPr>
        </p:nvSpPr>
        <p:spPr/>
        <p:txBody>
          <a:bodyPr/>
          <a:lstStyle>
            <a:lvl1pPr>
              <a:defRPr/>
            </a:lvl1pPr>
          </a:lstStyle>
          <a:p>
            <a:pPr>
              <a:defRPr/>
            </a:pPr>
            <a:fld id="{15309CCB-DCE2-4CE0-B8A6-9A41B405ED88}" type="slidenum">
              <a:rPr lang="en-AU" altLang="en-US"/>
              <a:pPr>
                <a:defRPr/>
              </a:pPr>
              <a:t>‹#›</a:t>
            </a:fld>
            <a:endParaRPr lang="en-AU" altLang="en-US" dirty="0"/>
          </a:p>
        </p:txBody>
      </p:sp>
    </p:spTree>
    <p:extLst>
      <p:ext uri="{BB962C8B-B14F-4D97-AF65-F5344CB8AC3E}">
        <p14:creationId xmlns:p14="http://schemas.microsoft.com/office/powerpoint/2010/main" val="23202583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AutoShape 2"/>
          <p:cNvSpPr>
            <a:spLocks noChangeAspect="1" noChangeArrowheads="1"/>
          </p:cNvSpPr>
          <p:nvPr/>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dirty="0">
              <a:latin typeface="Arial" pitchFamily="34" charset="0"/>
            </a:endParaRPr>
          </a:p>
        </p:txBody>
      </p:sp>
      <p:sp>
        <p:nvSpPr>
          <p:cNvPr id="102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102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11269"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9"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buFontTx/>
              <a:buNone/>
              <a:defRPr sz="1400">
                <a:latin typeface="Arial" charset="0"/>
              </a:defRPr>
            </a:lvl1pPr>
          </a:lstStyle>
          <a:p>
            <a:pPr>
              <a:defRPr/>
            </a:pPr>
            <a:endParaRPr lang="en-US" altLang="en-US" dirty="0"/>
          </a:p>
        </p:txBody>
      </p:sp>
      <p:sp>
        <p:nvSpPr>
          <p:cNvPr id="3080"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latin typeface="Arial" charset="0"/>
              </a:defRPr>
            </a:lvl1pPr>
          </a:lstStyle>
          <a:p>
            <a:pPr>
              <a:defRPr/>
            </a:pPr>
            <a:endParaRPr lang="en-US" altLang="en-US" dirty="0"/>
          </a:p>
        </p:txBody>
      </p:sp>
      <p:sp>
        <p:nvSpPr>
          <p:cNvPr id="3081"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C5BCBA4C-EA12-4F91-8B55-E7003790A26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8" r:id="rId4"/>
    <p:sldLayoutId id="2147484170" r:id="rId5"/>
    <p:sldLayoutId id="2147484171" r:id="rId6"/>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ebn.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8" Type="http://schemas.openxmlformats.org/officeDocument/2006/relationships/hyperlink" Target="https://apvma.gov.au/registrations-and-permits/labelling-codes" TargetMode="External"/><Relationship Id="rId3" Type="http://schemas.openxmlformats.org/officeDocument/2006/relationships/hyperlink" Target="http://www.ntc.gov.au/heavy-vehicles/safety/australian-dangerous-goods-code/" TargetMode="External"/><Relationship Id="rId7" Type="http://schemas.openxmlformats.org/officeDocument/2006/relationships/hyperlink" Target="https://www.unece.org/trans/danger/publi/ghs/ghs_welcome_e.html"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hyperlink" Target="https://unece.org/info/publications/pub/364867" TargetMode="External"/><Relationship Id="rId5" Type="http://schemas.openxmlformats.org/officeDocument/2006/relationships/hyperlink" Target="http://www.legislation.vic.gov.au/" TargetMode="External"/><Relationship Id="rId10" Type="http://schemas.openxmlformats.org/officeDocument/2006/relationships/image" Target="../media/image6.jpeg"/><Relationship Id="rId4" Type="http://schemas.openxmlformats.org/officeDocument/2006/relationships/hyperlink" Target="http://www.safeworkaustralia.gov.au/" TargetMode="External"/><Relationship Id="rId9" Type="http://schemas.openxmlformats.org/officeDocument/2006/relationships/hyperlink" Target="https://www.tga.gov.au/publication/poisons-standard-susmp"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epa.govt.nz/industry-areas/hazardous-substances/new-zealands-new-hazard-classification-system/" TargetMode="External"/><Relationship Id="rId7" Type="http://schemas.openxmlformats.org/officeDocument/2006/relationships/hyperlink" Target="https://www.legislation.govt.nz/"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nzta.govt.nz/resources/rules/dangerous-goods-2005-index/" TargetMode="External"/><Relationship Id="rId5" Type="http://schemas.openxmlformats.org/officeDocument/2006/relationships/hyperlink" Target="https://www.hazardoussubstances.govt.nz/" TargetMode="External"/><Relationship Id="rId4" Type="http://schemas.openxmlformats.org/officeDocument/2006/relationships/hyperlink" Target="https://www.worksafe.govt.nz/topic-and-industry/hazardous-substances/" TargetMode="External"/><Relationship Id="rId9" Type="http://schemas.openxmlformats.org/officeDocument/2006/relationships/image" Target="../media/image39.png"/></Relationships>
</file>

<file path=ppt/slides/_rels/slide10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mailto:aebn@aebn.com.au"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www.aebn.com.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8.wm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legislation.govt.nz/regulation/public/2017/0131/latest/DLM7309401.html?search=ta_regulation%40regulation_H_rc%40rinf%40rnif_an%40bn%40rn_25_a&amp;p=2" TargetMode="External"/><Relationship Id="rId2" Type="http://schemas.openxmlformats.org/officeDocument/2006/relationships/hyperlink" Target="https://www.standards.govt.nz/shop/nzs-54332020/" TargetMode="Externa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unece.org/ghs-rev7-2017"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unece.org/trans/danger/publi/ghs/ghs_rev03/03files_e.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6.jpeg"/><Relationship Id="rId2" Type="http://schemas.openxmlformats.org/officeDocument/2006/relationships/notesSlide" Target="../notesSlides/notesSlide22.xml"/><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58.jpeg"/><Relationship Id="rId4" Type="http://schemas.openxmlformats.org/officeDocument/2006/relationships/image" Target="../media/image50.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G19t5Hljtbc" TargetMode="External"/><Relationship Id="rId7" Type="http://schemas.openxmlformats.org/officeDocument/2006/relationships/image" Target="../media/image6.jpeg"/><Relationship Id="rId2" Type="http://schemas.openxmlformats.org/officeDocument/2006/relationships/hyperlink" Target="https://www.safeworkaustralia.gov.au/ghs-7-transition" TargetMode="External"/><Relationship Id="rId1" Type="http://schemas.openxmlformats.org/officeDocument/2006/relationships/slideLayout" Target="../slideLayouts/slideLayout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hyperlink" Target="https://www.safeworkaustralia.gov.au/doc/changes-chemical-classifications-and-labelling-under-ghs-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pa.govt.nz/assets/Uploads/Documents/Hazardous-Substances/GHS2/HSNO-GHS7_Correlation_Table.pdf" TargetMode="External"/><Relationship Id="rId2" Type="http://schemas.openxmlformats.org/officeDocument/2006/relationships/hyperlink" Target="https://www.epa.govt.nz/industry-areas/hazardous-substances/new-zealands-new-hazard-classification-system/" TargetMode="Externa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SDSs/Sodium%20Nitrate%20SDS%20Redox.Pdf" TargetMode="External"/><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63.wmf"/><Relationship Id="rId4"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jpe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6.jpeg"/></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6.jpeg"/><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jpeg"/></Relationships>
</file>

<file path=ppt/slides/_rels/slide9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9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1988840"/>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27 July 2022</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chemeClr val="tx1"/>
                </a:solidFill>
                <a:hlinkClick r:id="rId3">
                  <a:extLst>
                    <a:ext uri="{A12FA001-AC4F-418D-AE19-62706E023703}">
                      <ahyp:hlinkClr xmlns:ahyp="http://schemas.microsoft.com/office/drawing/2018/hyperlinkcolor" val="tx"/>
                    </a:ext>
                  </a:extLst>
                </a:hlinkClick>
              </a:rPr>
              <a:t>www.aebn.com.au</a:t>
            </a:r>
            <a:endParaRPr lang="en-US" altLang="en-US" sz="1400" b="1" dirty="0">
              <a:solidFill>
                <a:schemeClr val="tx1"/>
              </a:solidFill>
            </a:endParaRPr>
          </a:p>
        </p:txBody>
      </p:sp>
      <p:pic>
        <p:nvPicPr>
          <p:cNvPr id="14339"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597155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14312"/>
            <a:ext cx="6984776" cy="1414488"/>
          </a:xfrm>
        </p:spPr>
        <p:txBody>
          <a:bodyPr/>
          <a:lstStyle/>
          <a:p>
            <a:pPr eaLnBrk="1" hangingPunct="1">
              <a:defRPr/>
            </a:pPr>
            <a:r>
              <a:rPr lang="en-US" sz="3600" kern="1200" dirty="0">
                <a:solidFill>
                  <a:schemeClr val="bg1">
                    <a:lumMod val="50000"/>
                    <a:lumOff val="50000"/>
                  </a:schemeClr>
                </a:solidFill>
                <a:latin typeface="+mn-lt"/>
                <a:ea typeface="+mn-ea"/>
                <a:cs typeface="+mn-cs"/>
              </a:rPr>
              <a:t>Dangerous Goods vs. Hazardous Substances vs. Hazardous Chemicals </a:t>
            </a:r>
            <a:r>
              <a:rPr lang="en-US" sz="1400" i="1" kern="1200" dirty="0">
                <a:solidFill>
                  <a:schemeClr val="bg1">
                    <a:lumMod val="50000"/>
                    <a:lumOff val="50000"/>
                  </a:schemeClr>
                </a:solidFill>
                <a:latin typeface="+mn-lt"/>
                <a:ea typeface="+mn-ea"/>
                <a:cs typeface="+mn-cs"/>
              </a:rPr>
              <a:t>(Cont…)</a:t>
            </a:r>
          </a:p>
        </p:txBody>
      </p:sp>
      <p:sp>
        <p:nvSpPr>
          <p:cNvPr id="1028" name="Rectangle 3"/>
          <p:cNvSpPr>
            <a:spLocks noGrp="1" noChangeArrowheads="1"/>
          </p:cNvSpPr>
          <p:nvPr>
            <p:ph idx="4294967295"/>
          </p:nvPr>
        </p:nvSpPr>
        <p:spPr>
          <a:xfrm>
            <a:off x="644460" y="1988840"/>
            <a:ext cx="7543800" cy="4141144"/>
          </a:xfrm>
        </p:spPr>
        <p:txBody>
          <a:bodyPr/>
          <a:lstStyle/>
          <a:p>
            <a:pPr eaLnBrk="1" hangingPunct="1"/>
            <a:r>
              <a:rPr lang="en-US" altLang="en-US" sz="2400" dirty="0"/>
              <a:t>It is confusing!</a:t>
            </a:r>
          </a:p>
          <a:p>
            <a:pPr eaLnBrk="1" hangingPunct="1"/>
            <a:r>
              <a:rPr lang="en-US" altLang="en-US" sz="2400" dirty="0"/>
              <a:t>In this workshop, I will mainly use Victorian terminology, i.e.</a:t>
            </a:r>
          </a:p>
          <a:p>
            <a:pPr lvl="1" eaLnBrk="1" hangingPunct="1"/>
            <a:r>
              <a:rPr lang="en-US" altLang="en-US" sz="2000" dirty="0"/>
              <a:t>Dangerous Goods – as classified under the </a:t>
            </a:r>
            <a:r>
              <a:rPr lang="en-US" altLang="en-US" sz="2000" i="1" dirty="0"/>
              <a:t>Australian Code for the Transport of Dangerous Goods by Road &amp; Rail (ADG Code</a:t>
            </a:r>
            <a:r>
              <a:rPr lang="en-US" altLang="en-US" sz="2000" dirty="0"/>
              <a:t>), whether in the workplace or during transport</a:t>
            </a:r>
          </a:p>
          <a:p>
            <a:pPr lvl="1" eaLnBrk="1" hangingPunct="1"/>
            <a:r>
              <a:rPr lang="en-US" altLang="en-US" sz="2000" dirty="0"/>
              <a:t>Hazardous Substances – as classified under the </a:t>
            </a:r>
            <a:r>
              <a:rPr lang="en-US" altLang="en-US" sz="2000" i="1" dirty="0"/>
              <a:t>Globally Harmonized System for the Classification and Labelling of Chemicals (GHS)</a:t>
            </a:r>
            <a:endParaRPr lang="en-US" altLang="en-US" sz="2400" i="1"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649064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100" y="404664"/>
            <a:ext cx="7543800" cy="1143000"/>
          </a:xfrm>
        </p:spPr>
        <p:txBody>
          <a:bodyPr/>
          <a:lstStyle/>
          <a:p>
            <a:pPr eaLnBrk="1" hangingPunct="1">
              <a:lnSpc>
                <a:spcPct val="100000"/>
              </a:lnSpc>
              <a:defRPr/>
            </a:pPr>
            <a:r>
              <a:rPr lang="en-US" sz="3200" kern="1200" dirty="0">
                <a:solidFill>
                  <a:schemeClr val="bg1">
                    <a:lumMod val="50000"/>
                    <a:lumOff val="50000"/>
                  </a:schemeClr>
                </a:solidFill>
                <a:latin typeface="+mn-lt"/>
                <a:ea typeface="+mn-ea"/>
                <a:cs typeface="+mn-cs"/>
              </a:rPr>
              <a:t>SUSMP (Poisons Schedule)</a:t>
            </a:r>
            <a:br>
              <a:rPr lang="en-US" sz="3200" kern="1200" dirty="0">
                <a:solidFill>
                  <a:schemeClr val="bg1">
                    <a:lumMod val="50000"/>
                    <a:lumOff val="50000"/>
                  </a:schemeClr>
                </a:solidFill>
                <a:latin typeface="+mn-lt"/>
                <a:ea typeface="+mn-ea"/>
                <a:cs typeface="+mn-cs"/>
              </a:rPr>
            </a:br>
            <a:r>
              <a:rPr lang="en-AU" sz="1400" kern="1200" dirty="0">
                <a:solidFill>
                  <a:schemeClr val="bg1">
                    <a:lumMod val="50000"/>
                    <a:lumOff val="50000"/>
                  </a:schemeClr>
                </a:solidFill>
                <a:latin typeface="+mn-lt"/>
                <a:ea typeface="+mn-ea"/>
                <a:cs typeface="+mn-cs"/>
              </a:rPr>
              <a:t>Standard for the Uniform Scheduling of Medicines and Poisons</a:t>
            </a:r>
            <a:endParaRPr lang="en-AU" sz="1600" kern="1200" dirty="0">
              <a:solidFill>
                <a:schemeClr val="bg1">
                  <a:lumMod val="50000"/>
                  <a:lumOff val="50000"/>
                </a:schemeClr>
              </a:solidFill>
              <a:latin typeface="+mn-lt"/>
              <a:ea typeface="+mn-ea"/>
              <a:cs typeface="+mn-cs"/>
            </a:endParaRPr>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9806"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674181697"/>
              </p:ext>
            </p:extLst>
          </p:nvPr>
        </p:nvGraphicFramePr>
        <p:xfrm>
          <a:off x="467544" y="1835111"/>
          <a:ext cx="8532000" cy="4048460"/>
        </p:xfrm>
        <a:graphic>
          <a:graphicData uri="http://schemas.openxmlformats.org/drawingml/2006/table">
            <a:tbl>
              <a:tblPr firstRow="1" firstCol="1" bandRow="1">
                <a:tableStyleId>{F5AB1C69-6EDB-4FF4-983F-18BD219EF322}</a:tableStyleId>
              </a:tblPr>
              <a:tblGrid>
                <a:gridCol w="1575487">
                  <a:extLst>
                    <a:ext uri="{9D8B030D-6E8A-4147-A177-3AD203B41FA5}">
                      <a16:colId xmlns:a16="http://schemas.microsoft.com/office/drawing/2014/main" val="1868138102"/>
                    </a:ext>
                  </a:extLst>
                </a:gridCol>
                <a:gridCol w="6956513">
                  <a:extLst>
                    <a:ext uri="{9D8B030D-6E8A-4147-A177-3AD203B41FA5}">
                      <a16:colId xmlns:a16="http://schemas.microsoft.com/office/drawing/2014/main" val="3800083909"/>
                    </a:ext>
                  </a:extLst>
                </a:gridCol>
              </a:tblGrid>
              <a:tr h="404846">
                <a:tc>
                  <a:txBody>
                    <a:bodyPr/>
                    <a:lstStyle/>
                    <a:p>
                      <a:pPr>
                        <a:lnSpc>
                          <a:spcPts val="1200"/>
                        </a:lnSpc>
                        <a:spcBef>
                          <a:spcPts val="1200"/>
                        </a:spcBef>
                        <a:spcAft>
                          <a:spcPts val="1200"/>
                        </a:spcAft>
                      </a:pPr>
                      <a:r>
                        <a:rPr lang="en-AU" sz="1800" dirty="0">
                          <a:effectLst/>
                          <a:latin typeface="+mn-lt"/>
                          <a:ea typeface="Cambria" panose="02040503050406030204" pitchFamily="18" charset="0"/>
                        </a:rPr>
                        <a:t>Schedule</a:t>
                      </a:r>
                    </a:p>
                  </a:txBody>
                  <a:tcPr marL="68580" marR="68580" marT="0" marB="0" anchor="ctr"/>
                </a:tc>
                <a:tc>
                  <a:txBody>
                    <a:bodyPr/>
                    <a:lstStyle/>
                    <a:p>
                      <a:pPr>
                        <a:lnSpc>
                          <a:spcPts val="1200"/>
                        </a:lnSpc>
                        <a:spcBef>
                          <a:spcPts val="1200"/>
                        </a:spcBef>
                        <a:spcAft>
                          <a:spcPts val="1200"/>
                        </a:spcAft>
                      </a:pPr>
                      <a:r>
                        <a:rPr lang="en-AU" sz="1800" dirty="0">
                          <a:effectLst/>
                          <a:latin typeface="+mn-lt"/>
                          <a:ea typeface="Cambria" panose="02040503050406030204" pitchFamily="18" charset="0"/>
                        </a:rPr>
                        <a:t>Description</a:t>
                      </a:r>
                    </a:p>
                  </a:txBody>
                  <a:tcPr marL="68580" marR="68580" marT="0" marB="0" anchor="ctr"/>
                </a:tc>
                <a:extLst>
                  <a:ext uri="{0D108BD9-81ED-4DB2-BD59-A6C34878D82A}">
                    <a16:rowId xmlns:a16="http://schemas.microsoft.com/office/drawing/2014/main" val="339014777"/>
                  </a:ext>
                </a:extLst>
              </a:tr>
              <a:tr h="404846">
                <a:tc>
                  <a:txBody>
                    <a:bodyPr/>
                    <a:lstStyle/>
                    <a:p>
                      <a:pPr>
                        <a:lnSpc>
                          <a:spcPts val="1200"/>
                        </a:lnSpc>
                        <a:spcBef>
                          <a:spcPts val="1200"/>
                        </a:spcBef>
                        <a:spcAft>
                          <a:spcPts val="1200"/>
                        </a:spcAft>
                      </a:pPr>
                      <a:r>
                        <a:rPr lang="en-AU" sz="1400" dirty="0">
                          <a:effectLst/>
                        </a:rPr>
                        <a:t>Schedule 2.</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dirty="0">
                          <a:effectLst/>
                        </a:rPr>
                        <a:t>Pharmacy Medicine</a:t>
                      </a:r>
                      <a:endParaRPr lang="en-AU" sz="1800" dirty="0">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590554748"/>
                  </a:ext>
                </a:extLst>
              </a:tr>
              <a:tr h="404846">
                <a:tc>
                  <a:txBody>
                    <a:bodyPr/>
                    <a:lstStyle/>
                    <a:p>
                      <a:pPr>
                        <a:lnSpc>
                          <a:spcPts val="1200"/>
                        </a:lnSpc>
                        <a:spcBef>
                          <a:spcPts val="1200"/>
                        </a:spcBef>
                        <a:spcAft>
                          <a:spcPts val="1200"/>
                        </a:spcAft>
                      </a:pPr>
                      <a:r>
                        <a:rPr lang="en-AU" sz="1400" dirty="0">
                          <a:effectLst/>
                        </a:rPr>
                        <a:t>Schedule 3.</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Pharmacist Only Medicine</a:t>
                      </a:r>
                    </a:p>
                  </a:txBody>
                  <a:tcPr marL="68580" marR="68580" marT="0" marB="0" anchor="ctr"/>
                </a:tc>
                <a:extLst>
                  <a:ext uri="{0D108BD9-81ED-4DB2-BD59-A6C34878D82A}">
                    <a16:rowId xmlns:a16="http://schemas.microsoft.com/office/drawing/2014/main" val="2698930838"/>
                  </a:ext>
                </a:extLst>
              </a:tr>
              <a:tr h="404846">
                <a:tc>
                  <a:txBody>
                    <a:bodyPr/>
                    <a:lstStyle/>
                    <a:p>
                      <a:pPr>
                        <a:lnSpc>
                          <a:spcPts val="1200"/>
                        </a:lnSpc>
                        <a:spcBef>
                          <a:spcPts val="1200"/>
                        </a:spcBef>
                        <a:spcAft>
                          <a:spcPts val="1200"/>
                        </a:spcAft>
                      </a:pPr>
                      <a:r>
                        <a:rPr lang="en-AU" sz="1400" dirty="0">
                          <a:effectLst/>
                        </a:rPr>
                        <a:t>Schedule 4.</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a:lnSpc>
                          <a:spcPts val="1200"/>
                        </a:lnSpc>
                        <a:spcBef>
                          <a:spcPts val="1200"/>
                        </a:spcBef>
                        <a:spcAft>
                          <a:spcPts val="1200"/>
                        </a:spcAft>
                      </a:pPr>
                      <a:r>
                        <a:rPr lang="en-AU" sz="1400" kern="1200" dirty="0">
                          <a:solidFill>
                            <a:schemeClr val="dk1"/>
                          </a:solidFill>
                          <a:effectLst/>
                          <a:latin typeface="+mn-lt"/>
                          <a:ea typeface="+mn-ea"/>
                          <a:cs typeface="+mn-cs"/>
                        </a:rPr>
                        <a:t>Prescription Only Medicine, or Prescription Animal Remedy</a:t>
                      </a:r>
                    </a:p>
                  </a:txBody>
                  <a:tcPr marL="68580" marR="68580" marT="0" marB="0" anchor="ctr"/>
                </a:tc>
                <a:extLst>
                  <a:ext uri="{0D108BD9-81ED-4DB2-BD59-A6C34878D82A}">
                    <a16:rowId xmlns:a16="http://schemas.microsoft.com/office/drawing/2014/main" val="2773435669"/>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5.</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Caution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819546547"/>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6.</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740400713"/>
                  </a:ext>
                </a:extLst>
              </a:tr>
              <a:tr h="404846">
                <a:tc>
                  <a:txBody>
                    <a:bodyPr/>
                    <a:lstStyle/>
                    <a:p>
                      <a:pPr>
                        <a:lnSpc>
                          <a:spcPts val="1200"/>
                        </a:lnSpc>
                        <a:spcBef>
                          <a:spcPts val="1200"/>
                        </a:spcBef>
                        <a:spcAft>
                          <a:spcPts val="1200"/>
                        </a:spcAft>
                      </a:pPr>
                      <a:r>
                        <a:rPr lang="en-AU" sz="1400" b="1" kern="1200" dirty="0">
                          <a:solidFill>
                            <a:schemeClr val="lt1"/>
                          </a:solidFill>
                          <a:effectLst/>
                          <a:latin typeface="+mn-lt"/>
                          <a:ea typeface="+mn-ea"/>
                          <a:cs typeface="+mn-cs"/>
                        </a:rPr>
                        <a:t>Schedule 7.</a:t>
                      </a:r>
                    </a:p>
                  </a:txBody>
                  <a:tcPr marL="68580" marR="68580" marT="0" marB="0" anchor="ctr"/>
                </a:tc>
                <a:tc>
                  <a:txBody>
                    <a:bodyPr/>
                    <a:lstStyle/>
                    <a:p>
                      <a:pPr>
                        <a:lnSpc>
                          <a:spcPts val="1200"/>
                        </a:lnSpc>
                        <a:spcBef>
                          <a:spcPts val="1200"/>
                        </a:spcBef>
                        <a:spcAft>
                          <a:spcPts val="1200"/>
                        </a:spcAft>
                      </a:pPr>
                      <a:r>
                        <a:rPr lang="en-AU" sz="2000" b="1" dirty="0">
                          <a:solidFill>
                            <a:schemeClr val="bg1"/>
                          </a:solidFill>
                          <a:effectLst/>
                        </a:rPr>
                        <a:t>Dangerous Poison</a:t>
                      </a:r>
                      <a:endParaRPr lang="en-AU" sz="2800" b="1" dirty="0">
                        <a:solidFill>
                          <a:schemeClr val="bg1"/>
                        </a:solidFill>
                        <a:effectLst/>
                        <a:latin typeface="Times New Roman" panose="020206030504050203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2861400005"/>
                  </a:ext>
                </a:extLst>
              </a:tr>
              <a:tr h="404846">
                <a:tc>
                  <a:txBody>
                    <a:bodyPr/>
                    <a:lstStyle/>
                    <a:p>
                      <a:pPr>
                        <a:lnSpc>
                          <a:spcPts val="1200"/>
                        </a:lnSpc>
                        <a:spcBef>
                          <a:spcPts val="1200"/>
                        </a:spcBef>
                        <a:spcAft>
                          <a:spcPts val="1200"/>
                        </a:spcAft>
                      </a:pPr>
                      <a:r>
                        <a:rPr lang="en-AU" sz="1400" dirty="0">
                          <a:effectLst/>
                        </a:rPr>
                        <a:t>Schedule 8.</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Controlled Drug</a:t>
                      </a:r>
                    </a:p>
                  </a:txBody>
                  <a:tcPr marL="68580" marR="68580" marT="0" marB="0" anchor="ctr"/>
                </a:tc>
                <a:extLst>
                  <a:ext uri="{0D108BD9-81ED-4DB2-BD59-A6C34878D82A}">
                    <a16:rowId xmlns:a16="http://schemas.microsoft.com/office/drawing/2014/main" val="653595689"/>
                  </a:ext>
                </a:extLst>
              </a:tr>
              <a:tr h="404846">
                <a:tc>
                  <a:txBody>
                    <a:bodyPr/>
                    <a:lstStyle/>
                    <a:p>
                      <a:pPr>
                        <a:lnSpc>
                          <a:spcPts val="1200"/>
                        </a:lnSpc>
                        <a:spcBef>
                          <a:spcPts val="1200"/>
                        </a:spcBef>
                        <a:spcAft>
                          <a:spcPts val="1200"/>
                        </a:spcAft>
                      </a:pPr>
                      <a:r>
                        <a:rPr lang="en-AU" sz="1400" dirty="0">
                          <a:effectLst/>
                        </a:rPr>
                        <a:t>Schedule 9.</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Prohibited Substance</a:t>
                      </a:r>
                    </a:p>
                  </a:txBody>
                  <a:tcPr marL="68580" marR="68580" marT="0" marB="0" anchor="ctr"/>
                </a:tc>
                <a:extLst>
                  <a:ext uri="{0D108BD9-81ED-4DB2-BD59-A6C34878D82A}">
                    <a16:rowId xmlns:a16="http://schemas.microsoft.com/office/drawing/2014/main" val="808568620"/>
                  </a:ext>
                </a:extLst>
              </a:tr>
              <a:tr h="404846">
                <a:tc>
                  <a:txBody>
                    <a:bodyPr/>
                    <a:lstStyle/>
                    <a:p>
                      <a:pPr>
                        <a:lnSpc>
                          <a:spcPts val="1200"/>
                        </a:lnSpc>
                        <a:spcBef>
                          <a:spcPts val="1200"/>
                        </a:spcBef>
                        <a:spcAft>
                          <a:spcPts val="1200"/>
                        </a:spcAft>
                      </a:pPr>
                      <a:r>
                        <a:rPr lang="en-AU" sz="1400" dirty="0">
                          <a:effectLst/>
                        </a:rPr>
                        <a:t>Schedule 10</a:t>
                      </a:r>
                      <a:endParaRPr lang="en-AU" sz="1800" dirty="0">
                        <a:effectLst/>
                        <a:latin typeface="Times New Roman" panose="02020603050405020304" pitchFamily="18" charset="0"/>
                        <a:ea typeface="Cambria" panose="02040503050406030204" pitchFamily="18" charset="0"/>
                      </a:endParaRPr>
                    </a:p>
                  </a:txBody>
                  <a:tcPr marL="68580" marR="68580" marT="0" marB="0" anchor="ctr"/>
                </a:tc>
                <a:tc>
                  <a:txBody>
                    <a:bodyPr/>
                    <a:lstStyle/>
                    <a:p>
                      <a:pPr marL="0" algn="l" defTabSz="914400" rtl="0" eaLnBrk="1" latinLnBrk="0" hangingPunct="1">
                        <a:lnSpc>
                          <a:spcPts val="1200"/>
                        </a:lnSpc>
                        <a:spcBef>
                          <a:spcPts val="1200"/>
                        </a:spcBef>
                        <a:spcAft>
                          <a:spcPts val="1200"/>
                        </a:spcAft>
                      </a:pPr>
                      <a:r>
                        <a:rPr lang="en-AU" sz="1400" kern="1200" dirty="0">
                          <a:solidFill>
                            <a:schemeClr val="dk1"/>
                          </a:solidFill>
                          <a:effectLst/>
                          <a:latin typeface="+mn-lt"/>
                          <a:ea typeface="+mn-ea"/>
                          <a:cs typeface="+mn-cs"/>
                        </a:rPr>
                        <a:t>Substances of such danger to health as to warrant prohibition of sale, supply and use</a:t>
                      </a:r>
                    </a:p>
                  </a:txBody>
                  <a:tcPr marL="68580" marR="68580" marT="0" marB="0" anchor="ctr"/>
                </a:tc>
                <a:extLst>
                  <a:ext uri="{0D108BD9-81ED-4DB2-BD59-A6C34878D82A}">
                    <a16:rowId xmlns:a16="http://schemas.microsoft.com/office/drawing/2014/main" val="1486208048"/>
                  </a:ext>
                </a:extLst>
              </a:tr>
            </a:tbl>
          </a:graphicData>
        </a:graphic>
      </p:graphicFrame>
      <p:sp>
        <p:nvSpPr>
          <p:cNvPr id="4" name="TextBox 3"/>
          <p:cNvSpPr txBox="1"/>
          <p:nvPr/>
        </p:nvSpPr>
        <p:spPr>
          <a:xfrm>
            <a:off x="467544" y="6022731"/>
            <a:ext cx="6552729" cy="646331"/>
          </a:xfrm>
          <a:prstGeom prst="rect">
            <a:avLst/>
          </a:prstGeom>
          <a:noFill/>
        </p:spPr>
        <p:txBody>
          <a:bodyPr wrap="square" rtlCol="0">
            <a:spAutoFit/>
          </a:bodyPr>
          <a:lstStyle/>
          <a:p>
            <a:r>
              <a:rPr lang="en-AU" sz="1800" dirty="0">
                <a:latin typeface="+mn-lt"/>
              </a:rPr>
              <a:t>A Health Department Poisons License may be required to manufacture, store, supply or use certain Schedule 7 poisons </a:t>
            </a:r>
          </a:p>
        </p:txBody>
      </p:sp>
    </p:spTree>
    <p:extLst>
      <p:ext uri="{BB962C8B-B14F-4D97-AF65-F5344CB8AC3E}">
        <p14:creationId xmlns:p14="http://schemas.microsoft.com/office/powerpoint/2010/main" val="26993340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defRPr/>
            </a:pPr>
            <a:r>
              <a:rPr lang="en-US" sz="4000" kern="1200" dirty="0">
                <a:solidFill>
                  <a:schemeClr val="bg1">
                    <a:lumMod val="50000"/>
                    <a:lumOff val="50000"/>
                  </a:schemeClr>
                </a:solidFill>
                <a:latin typeface="+mn-lt"/>
                <a:ea typeface="+mn-ea"/>
                <a:cs typeface="+mn-cs"/>
              </a:rPr>
              <a:t>Packaging</a:t>
            </a:r>
          </a:p>
        </p:txBody>
      </p:sp>
      <p:sp>
        <p:nvSpPr>
          <p:cNvPr id="154627" name="Rectangle 3"/>
          <p:cNvSpPr>
            <a:spLocks noGrp="1" noChangeArrowheads="1"/>
          </p:cNvSpPr>
          <p:nvPr>
            <p:ph idx="1"/>
          </p:nvPr>
        </p:nvSpPr>
        <p:spPr/>
        <p:txBody>
          <a:bodyPr/>
          <a:lstStyle/>
          <a:p>
            <a:pPr eaLnBrk="1" hangingPunct="1">
              <a:spcBef>
                <a:spcPts val="0"/>
              </a:spcBef>
              <a:spcAft>
                <a:spcPts val="1800"/>
              </a:spcAft>
            </a:pPr>
            <a:r>
              <a:rPr lang="en-US" altLang="en-US" dirty="0"/>
              <a:t>Dangerous Goods for transport must be in approved packaging.  </a:t>
            </a:r>
          </a:p>
          <a:p>
            <a:pPr lvl="1" eaLnBrk="1" hangingPunct="1">
              <a:spcBef>
                <a:spcPts val="0"/>
              </a:spcBef>
              <a:spcAft>
                <a:spcPts val="1800"/>
              </a:spcAft>
              <a:buFontTx/>
              <a:buChar char="•"/>
              <a:defRPr/>
            </a:pPr>
            <a:r>
              <a:rPr lang="en-US" dirty="0"/>
              <a:t>Prescribed packaging (e.g. Gas cylinders)</a:t>
            </a:r>
          </a:p>
          <a:p>
            <a:pPr lvl="1" eaLnBrk="1" hangingPunct="1">
              <a:spcBef>
                <a:spcPts val="0"/>
              </a:spcBef>
              <a:spcAft>
                <a:spcPts val="1800"/>
              </a:spcAft>
              <a:buFontTx/>
              <a:buChar char="•"/>
              <a:defRPr/>
            </a:pPr>
            <a:r>
              <a:rPr lang="en-US" dirty="0"/>
              <a:t>Packaging that has a requirement to pass a testing standard (e.g. Steel drum)</a:t>
            </a:r>
          </a:p>
        </p:txBody>
      </p:sp>
      <p:pic>
        <p:nvPicPr>
          <p:cNvPr id="1546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0719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89084" y="609600"/>
            <a:ext cx="8278691" cy="830263"/>
          </a:xfrm>
        </p:spPr>
        <p:txBody>
          <a:bodyPr/>
          <a:lstStyle/>
          <a:p>
            <a:pPr eaLnBrk="1" hangingPunct="1">
              <a:defRPr/>
            </a:pPr>
            <a:r>
              <a:rPr lang="en-US" sz="4000" kern="1200" dirty="0">
                <a:solidFill>
                  <a:schemeClr val="bg1">
                    <a:lumMod val="50000"/>
                    <a:lumOff val="50000"/>
                  </a:schemeClr>
                </a:solidFill>
                <a:latin typeface="+mn-lt"/>
                <a:ea typeface="+mn-ea"/>
                <a:cs typeface="+mn-cs"/>
              </a:rPr>
              <a:t>Prescribed Packaging</a:t>
            </a:r>
            <a:endParaRPr lang="en-AU" sz="4000" kern="1200" dirty="0">
              <a:solidFill>
                <a:schemeClr val="bg1">
                  <a:lumMod val="50000"/>
                  <a:lumOff val="50000"/>
                </a:schemeClr>
              </a:solidFill>
              <a:latin typeface="+mn-lt"/>
              <a:ea typeface="+mn-ea"/>
              <a:cs typeface="+mn-cs"/>
            </a:endParaRPr>
          </a:p>
        </p:txBody>
      </p:sp>
      <p:sp>
        <p:nvSpPr>
          <p:cNvPr id="67587" name="Rectangle 3"/>
          <p:cNvSpPr>
            <a:spLocks noGrp="1" noChangeArrowheads="1"/>
          </p:cNvSpPr>
          <p:nvPr>
            <p:ph type="body" idx="1"/>
          </p:nvPr>
        </p:nvSpPr>
        <p:spPr>
          <a:xfrm>
            <a:off x="590549" y="1785938"/>
            <a:ext cx="8157915" cy="3657600"/>
          </a:xfrm>
        </p:spPr>
        <p:txBody>
          <a:bodyPr/>
          <a:lstStyle/>
          <a:p>
            <a:pPr marL="0" indent="12700" eaLnBrk="1" hangingPunct="1">
              <a:buFontTx/>
              <a:buNone/>
              <a:defRPr/>
            </a:pPr>
            <a:r>
              <a:rPr lang="en-US" dirty="0"/>
              <a:t>Particular forms of packaging are prescribed for some classes of Dangerous Goods</a:t>
            </a:r>
          </a:p>
          <a:p>
            <a:pPr eaLnBrk="1" hangingPunct="1">
              <a:buFontTx/>
              <a:buNone/>
              <a:defRPr/>
            </a:pPr>
            <a:endParaRPr lang="en-US" sz="1000" dirty="0"/>
          </a:p>
          <a:p>
            <a:pPr eaLnBrk="1" hangingPunct="1">
              <a:defRPr/>
            </a:pPr>
            <a:r>
              <a:rPr lang="en-US" dirty="0"/>
              <a:t>Class 2		Gases</a:t>
            </a:r>
          </a:p>
          <a:p>
            <a:pPr eaLnBrk="1" hangingPunct="1">
              <a:defRPr/>
            </a:pPr>
            <a:r>
              <a:rPr lang="en-US" dirty="0"/>
              <a:t>Division 4.1	Self-reactive substances only</a:t>
            </a:r>
          </a:p>
          <a:p>
            <a:pPr eaLnBrk="1" hangingPunct="1">
              <a:defRPr/>
            </a:pPr>
            <a:r>
              <a:rPr lang="en-US" dirty="0"/>
              <a:t>Division 5.2	Organic Peroxides</a:t>
            </a:r>
            <a:endParaRPr lang="en-AU" dirty="0"/>
          </a:p>
        </p:txBody>
      </p:sp>
      <p:pic>
        <p:nvPicPr>
          <p:cNvPr id="15872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361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379412"/>
            <a:ext cx="7772400" cy="754063"/>
          </a:xfrm>
        </p:spPr>
        <p:txBody>
          <a:bodyPr/>
          <a:lstStyle/>
          <a:p>
            <a:pPr eaLnBrk="1" hangingPunct="1">
              <a:defRPr/>
            </a:pPr>
            <a:r>
              <a:rPr lang="en-US" sz="4000" kern="1200" dirty="0">
                <a:solidFill>
                  <a:schemeClr val="bg1">
                    <a:lumMod val="50000"/>
                    <a:lumOff val="50000"/>
                  </a:schemeClr>
                </a:solidFill>
                <a:latin typeface="+mn-lt"/>
                <a:ea typeface="+mn-ea"/>
                <a:cs typeface="+mn-cs"/>
              </a:rPr>
              <a:t>Approved Package Marking</a:t>
            </a:r>
            <a:endParaRPr lang="en-AU" sz="4000" kern="1200" dirty="0">
              <a:solidFill>
                <a:schemeClr val="bg1">
                  <a:lumMod val="50000"/>
                  <a:lumOff val="50000"/>
                </a:schemeClr>
              </a:solidFill>
              <a:latin typeface="+mn-lt"/>
              <a:ea typeface="+mn-ea"/>
              <a:cs typeface="+mn-cs"/>
            </a:endParaRPr>
          </a:p>
        </p:txBody>
      </p:sp>
      <p:sp>
        <p:nvSpPr>
          <p:cNvPr id="160771" name="Rectangle 3"/>
          <p:cNvSpPr>
            <a:spLocks noChangeArrowheads="1"/>
          </p:cNvSpPr>
          <p:nvPr/>
        </p:nvSpPr>
        <p:spPr bwMode="auto">
          <a:xfrm>
            <a:off x="1157288" y="1133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graphicFrame>
        <p:nvGraphicFramePr>
          <p:cNvPr id="160772" name="Object 10"/>
          <p:cNvGraphicFramePr>
            <a:graphicFrameLocks noChangeAspect="1"/>
          </p:cNvGraphicFramePr>
          <p:nvPr/>
        </p:nvGraphicFramePr>
        <p:xfrm>
          <a:off x="785813" y="1571625"/>
          <a:ext cx="7072312" cy="4271963"/>
        </p:xfrm>
        <a:graphic>
          <a:graphicData uri="http://schemas.openxmlformats.org/presentationml/2006/ole">
            <mc:AlternateContent xmlns:mc="http://schemas.openxmlformats.org/markup-compatibility/2006">
              <mc:Choice xmlns:v="urn:schemas-microsoft-com:vml" Requires="v">
                <p:oleObj r:id="rId3" imgW="8135890" imgH="5470062" progId="">
                  <p:embed/>
                </p:oleObj>
              </mc:Choice>
              <mc:Fallback>
                <p:oleObj r:id="rId3" imgW="8135890" imgH="5470062" progId="">
                  <p:embed/>
                  <p:pic>
                    <p:nvPicPr>
                      <p:cNvPr id="16077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571625"/>
                        <a:ext cx="707231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0773"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625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06167" y="337285"/>
            <a:ext cx="7543800" cy="1143000"/>
          </a:xfrm>
        </p:spPr>
        <p:txBody>
          <a:bodyPr/>
          <a:lstStyle/>
          <a:p>
            <a:pPr eaLnBrk="1" hangingPunct="1">
              <a:defRPr/>
            </a:pPr>
            <a:r>
              <a:rPr lang="en-AU" sz="4000" kern="1200" dirty="0">
                <a:solidFill>
                  <a:schemeClr val="bg1">
                    <a:lumMod val="50000"/>
                    <a:lumOff val="50000"/>
                  </a:schemeClr>
                </a:solidFill>
                <a:latin typeface="+mn-lt"/>
                <a:ea typeface="+mn-ea"/>
                <a:cs typeface="+mn-cs"/>
              </a:rPr>
              <a:t>Other Information</a:t>
            </a:r>
          </a:p>
        </p:txBody>
      </p:sp>
      <p:pic>
        <p:nvPicPr>
          <p:cNvPr id="1628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29563" y="6242050"/>
            <a:ext cx="1066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9676" y="1174654"/>
            <a:ext cx="6885955" cy="830997"/>
          </a:xfrm>
          <a:prstGeom prst="rect">
            <a:avLst/>
          </a:prstGeom>
          <a:noFill/>
        </p:spPr>
        <p:txBody>
          <a:bodyPr wrap="square" rtlCol="0">
            <a:spAutoFit/>
          </a:bodyPr>
          <a:lstStyle/>
          <a:p>
            <a:r>
              <a:rPr lang="en-AU" sz="2400" dirty="0">
                <a:latin typeface="+mn-lt"/>
              </a:rPr>
              <a:t>ADG includes a large amount of specific detail about packaging and transport – e.g.</a:t>
            </a:r>
          </a:p>
        </p:txBody>
      </p:sp>
      <p:pic>
        <p:nvPicPr>
          <p:cNvPr id="9" name="Picture 8">
            <a:extLst>
              <a:ext uri="{FF2B5EF4-FFF2-40B4-BE49-F238E27FC236}">
                <a16:creationId xmlns:a16="http://schemas.microsoft.com/office/drawing/2014/main" id="{AB6A8E44-AA35-4E74-A1B1-968F286341D8}"/>
              </a:ext>
            </a:extLst>
          </p:cNvPr>
          <p:cNvPicPr>
            <a:picLocks noChangeAspect="1"/>
          </p:cNvPicPr>
          <p:nvPr/>
        </p:nvPicPr>
        <p:blipFill>
          <a:blip r:embed="rId4"/>
          <a:stretch>
            <a:fillRect/>
          </a:stretch>
        </p:blipFill>
        <p:spPr>
          <a:xfrm>
            <a:off x="699182" y="2117626"/>
            <a:ext cx="3839349" cy="3600000"/>
          </a:xfrm>
          <a:prstGeom prst="rect">
            <a:avLst/>
          </a:prstGeom>
        </p:spPr>
      </p:pic>
      <p:pic>
        <p:nvPicPr>
          <p:cNvPr id="12" name="Picture 11">
            <a:extLst>
              <a:ext uri="{FF2B5EF4-FFF2-40B4-BE49-F238E27FC236}">
                <a16:creationId xmlns:a16="http://schemas.microsoft.com/office/drawing/2014/main" id="{158F7533-007F-41A4-AE0E-84ABC40014B8}"/>
              </a:ext>
            </a:extLst>
          </p:cNvPr>
          <p:cNvPicPr>
            <a:picLocks noChangeAspect="1"/>
          </p:cNvPicPr>
          <p:nvPr/>
        </p:nvPicPr>
        <p:blipFill>
          <a:blip r:embed="rId5"/>
          <a:stretch>
            <a:fillRect/>
          </a:stretch>
        </p:blipFill>
        <p:spPr>
          <a:xfrm>
            <a:off x="3956363" y="5013176"/>
            <a:ext cx="5040000" cy="1138946"/>
          </a:xfrm>
          <a:prstGeom prst="rect">
            <a:avLst/>
          </a:prstGeom>
        </p:spPr>
      </p:pic>
      <p:pic>
        <p:nvPicPr>
          <p:cNvPr id="14" name="Picture 13">
            <a:extLst>
              <a:ext uri="{FF2B5EF4-FFF2-40B4-BE49-F238E27FC236}">
                <a16:creationId xmlns:a16="http://schemas.microsoft.com/office/drawing/2014/main" id="{C655C5D5-A973-4CE7-AA07-54CE6A641E99}"/>
              </a:ext>
            </a:extLst>
          </p:cNvPr>
          <p:cNvPicPr>
            <a:picLocks noChangeAspect="1"/>
          </p:cNvPicPr>
          <p:nvPr/>
        </p:nvPicPr>
        <p:blipFill>
          <a:blip r:embed="rId6"/>
          <a:stretch>
            <a:fillRect/>
          </a:stretch>
        </p:blipFill>
        <p:spPr>
          <a:xfrm>
            <a:off x="3959811" y="2958825"/>
            <a:ext cx="5040000" cy="940349"/>
          </a:xfrm>
          <a:prstGeom prst="rect">
            <a:avLst/>
          </a:prstGeom>
        </p:spPr>
      </p:pic>
    </p:spTree>
    <p:extLst>
      <p:ext uri="{BB962C8B-B14F-4D97-AF65-F5344CB8AC3E}">
        <p14:creationId xmlns:p14="http://schemas.microsoft.com/office/powerpoint/2010/main" val="12140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Australian Dangerous Goods Code (ADG )</a:t>
            </a:r>
          </a:p>
          <a:p>
            <a:pPr lvl="1">
              <a:spcBef>
                <a:spcPts val="0"/>
              </a:spcBef>
              <a:spcAft>
                <a:spcPts val="600"/>
              </a:spcAft>
            </a:pPr>
            <a:r>
              <a:rPr lang="en-GB" altLang="en-US" sz="1400" dirty="0">
                <a:cs typeface="Times New Roman" panose="02020603050405020304" pitchFamily="18" charset="0"/>
                <a:hlinkClick r:id="rId3"/>
              </a:rPr>
              <a:t>http://www.ntc.gov.au/heavy-vehicles/safety/australian-dangerous-goods-code/</a:t>
            </a:r>
            <a:endParaRPr lang="en-GB"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Safe Work Australia</a:t>
            </a:r>
          </a:p>
          <a:p>
            <a:pPr lvl="1">
              <a:spcBef>
                <a:spcPts val="0"/>
              </a:spcBef>
              <a:spcAft>
                <a:spcPts val="600"/>
              </a:spcAft>
            </a:pPr>
            <a:r>
              <a:rPr lang="en-AU" altLang="en-US" sz="1400" dirty="0">
                <a:cs typeface="Times New Roman" panose="02020603050405020304" pitchFamily="18" charset="0"/>
                <a:hlinkClick r:id="rId4"/>
              </a:rPr>
              <a:t>www.safeworkaustralia.gov.au</a:t>
            </a:r>
            <a:endParaRPr lang="en-AU" altLang="en-US" sz="14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Dangerous Goods (Storage and Handling) Regulations 2012 (VIC)</a:t>
            </a:r>
          </a:p>
          <a:p>
            <a:pPr lvl="1">
              <a:spcBef>
                <a:spcPts val="0"/>
              </a:spcBef>
              <a:spcAft>
                <a:spcPts val="600"/>
              </a:spcAft>
            </a:pPr>
            <a:r>
              <a:rPr lang="en-AU" altLang="en-US" sz="1400" dirty="0">
                <a:cs typeface="Times New Roman" panose="02020603050405020304" pitchFamily="18" charset="0"/>
                <a:hlinkClick r:id="rId5"/>
              </a:rPr>
              <a:t>www.legislation.vic.gov.au/</a:t>
            </a:r>
            <a:r>
              <a:rPr lang="en-US" altLang="en-US" sz="1400" dirty="0">
                <a:cs typeface="Times New Roman" panose="02020603050405020304" pitchFamily="18" charset="0"/>
              </a:rPr>
              <a:t> </a:t>
            </a:r>
          </a:p>
          <a:p>
            <a:pPr marL="355600" indent="-355600">
              <a:spcBef>
                <a:spcPts val="0"/>
              </a:spcBef>
              <a:spcAft>
                <a:spcPts val="600"/>
              </a:spcAft>
            </a:pPr>
            <a:r>
              <a:rPr lang="en-AU" altLang="en-US" sz="1800" dirty="0">
                <a:cs typeface="Arial" panose="020B0604020202020204" pitchFamily="34" charset="0"/>
              </a:rPr>
              <a:t>UN Model Regulations for the Transport of Dangerous Goods</a:t>
            </a:r>
          </a:p>
          <a:p>
            <a:pPr marL="755650" lvl="1" indent="-355600">
              <a:spcBef>
                <a:spcPts val="0"/>
              </a:spcBef>
              <a:spcAft>
                <a:spcPts val="600"/>
              </a:spcAft>
            </a:pPr>
            <a:r>
              <a:rPr lang="en-US" altLang="en-US" sz="1400" dirty="0">
                <a:cs typeface="Arial" panose="020B0604020202020204" pitchFamily="34" charset="0"/>
                <a:hlinkClick r:id="rId6"/>
              </a:rPr>
              <a:t>https://unece.org/info/publications/pub/364867</a:t>
            </a:r>
            <a:endParaRPr lang="en-US" altLang="en-US" sz="1400" dirty="0">
              <a:cs typeface="Arial" panose="020B0604020202020204" pitchFamily="34" charset="0"/>
            </a:endParaRPr>
          </a:p>
          <a:p>
            <a:pPr>
              <a:spcBef>
                <a:spcPts val="0"/>
              </a:spcBef>
              <a:spcAft>
                <a:spcPts val="600"/>
              </a:spcAft>
            </a:pPr>
            <a:r>
              <a:rPr lang="en-GB" altLang="en-US" sz="1800" dirty="0">
                <a:cs typeface="Times New Roman" panose="02020603050405020304" pitchFamily="18" charset="0"/>
              </a:rPr>
              <a:t>Global Harmonisation System (GHS) – UNECE</a:t>
            </a:r>
          </a:p>
          <a:p>
            <a:pPr lvl="1">
              <a:spcBef>
                <a:spcPts val="0"/>
              </a:spcBef>
              <a:spcAft>
                <a:spcPts val="600"/>
              </a:spcAft>
            </a:pPr>
            <a:r>
              <a:rPr lang="en-GB" altLang="en-US" sz="1400" dirty="0">
                <a:cs typeface="Times New Roman" panose="02020603050405020304" pitchFamily="18" charset="0"/>
                <a:hlinkClick r:id="rId7"/>
              </a:rPr>
              <a:t>https://www.unece.org/trans/danger/publi/ghs/ghs_welcome_e.html</a:t>
            </a:r>
            <a:endParaRPr lang="en-US" altLang="en-US" sz="18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Labelling of Agricultural and Veterinary chemicals</a:t>
            </a:r>
          </a:p>
          <a:p>
            <a:pPr lvl="1">
              <a:spcBef>
                <a:spcPts val="0"/>
              </a:spcBef>
              <a:spcAft>
                <a:spcPts val="600"/>
              </a:spcAft>
            </a:pPr>
            <a:r>
              <a:rPr lang="nb-NO" altLang="en-US" sz="1400" dirty="0">
                <a:cs typeface="Times New Roman" panose="02020603050405020304" pitchFamily="18" charset="0"/>
                <a:hlinkClick r:id="rId8"/>
              </a:rPr>
              <a:t>https://apvma.gov.au/registrations-and-permits/labelling-codes</a:t>
            </a:r>
            <a:endParaRPr lang="nb-NO" altLang="en-US" sz="1400" dirty="0">
              <a:cs typeface="Times New Roman" panose="02020603050405020304" pitchFamily="18" charset="0"/>
            </a:endParaRPr>
          </a:p>
          <a:p>
            <a:pPr>
              <a:spcBef>
                <a:spcPts val="0"/>
              </a:spcBef>
              <a:spcAft>
                <a:spcPts val="600"/>
              </a:spcAft>
            </a:pPr>
            <a:r>
              <a:rPr lang="en-GB" altLang="en-US" sz="1800" dirty="0">
                <a:cs typeface="Times New Roman" panose="02020603050405020304" pitchFamily="18" charset="0"/>
              </a:rPr>
              <a:t>Poisons Schedule (SUSMP)</a:t>
            </a:r>
          </a:p>
          <a:p>
            <a:pPr lvl="1">
              <a:spcBef>
                <a:spcPts val="0"/>
              </a:spcBef>
              <a:spcAft>
                <a:spcPts val="600"/>
              </a:spcAft>
            </a:pPr>
            <a:r>
              <a:rPr lang="en-GB" altLang="en-US" sz="1400" dirty="0">
                <a:cs typeface="Times New Roman" panose="02020603050405020304" pitchFamily="18" charset="0"/>
                <a:hlinkClick r:id="rId9"/>
              </a:rPr>
              <a:t>https://www.tga.gov.au/publication/poisons-standard-susmp</a:t>
            </a:r>
            <a:endParaRPr lang="en-AU" altLang="en-US" sz="1800" dirty="0"/>
          </a:p>
        </p:txBody>
      </p:sp>
      <p:pic>
        <p:nvPicPr>
          <p:cNvPr id="100356" name="Picture 4" descr="C:\Documents and Settings\User\My Documents\My Pictures\AEBN Logo\AEBN_A_col-4.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9762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EPA NZ – Hazardous substances classification</a:t>
            </a:r>
          </a:p>
          <a:p>
            <a:pPr lvl="1">
              <a:spcBef>
                <a:spcPts val="0"/>
              </a:spcBef>
              <a:spcAft>
                <a:spcPts val="600"/>
              </a:spcAft>
            </a:pPr>
            <a:r>
              <a:rPr lang="en-AU" altLang="en-US" sz="1400" dirty="0">
                <a:cs typeface="Times New Roman" panose="02020603050405020304" pitchFamily="18" charset="0"/>
                <a:hlinkClick r:id="rId3"/>
              </a:rPr>
              <a:t>https://www.epa.govt.nz/industry-areas/hazardous-substances/new-zealands-new-hazard-classification-system/</a:t>
            </a:r>
            <a:endParaRPr lang="en-AU"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WorkSafe New Zealand – Hazardous Substances</a:t>
            </a:r>
          </a:p>
          <a:p>
            <a:pPr lvl="1">
              <a:spcBef>
                <a:spcPts val="0"/>
              </a:spcBef>
              <a:spcAft>
                <a:spcPts val="600"/>
              </a:spcAft>
            </a:pPr>
            <a:r>
              <a:rPr lang="en-AU" altLang="en-US" sz="1400" dirty="0">
                <a:cs typeface="Times New Roman" panose="02020603050405020304" pitchFamily="18" charset="0"/>
                <a:hlinkClick r:id="rId4"/>
              </a:rPr>
              <a:t>https://www.worksafe.govt.nz/topic-and-industry/hazardous-substances/</a:t>
            </a:r>
            <a:endParaRPr lang="en-AU" altLang="en-US" sz="1400" dirty="0">
              <a:cs typeface="Times New Roman" panose="02020603050405020304" pitchFamily="18" charset="0"/>
            </a:endParaRPr>
          </a:p>
          <a:p>
            <a:pPr>
              <a:spcBef>
                <a:spcPts val="0"/>
              </a:spcBef>
              <a:spcAft>
                <a:spcPts val="600"/>
              </a:spcAft>
            </a:pPr>
            <a:r>
              <a:rPr lang="en-AU" sz="1800" dirty="0">
                <a:cs typeface="Times New Roman" panose="02020603050405020304" pitchFamily="18" charset="0"/>
              </a:rPr>
              <a:t>Hazardous Substances Toolbox</a:t>
            </a:r>
            <a:endParaRPr lang="en-AU" altLang="en-US" sz="1800" dirty="0">
              <a:cs typeface="Times New Roman" panose="02020603050405020304" pitchFamily="18" charset="0"/>
            </a:endParaRPr>
          </a:p>
          <a:p>
            <a:pPr lvl="1">
              <a:spcBef>
                <a:spcPts val="0"/>
              </a:spcBef>
              <a:spcAft>
                <a:spcPts val="600"/>
              </a:spcAft>
            </a:pPr>
            <a:r>
              <a:rPr lang="en-AU" altLang="en-US" sz="1400" dirty="0">
                <a:cs typeface="Times New Roman" panose="02020603050405020304" pitchFamily="18" charset="0"/>
                <a:hlinkClick r:id="rId5"/>
              </a:rPr>
              <a:t>https://www.hazardoussubstances.govt.nz/</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NZ Land Transport Agency</a:t>
            </a:r>
          </a:p>
          <a:p>
            <a:pPr marL="755650" lvl="1" indent="-355600">
              <a:spcBef>
                <a:spcPts val="0"/>
              </a:spcBef>
              <a:spcAft>
                <a:spcPts val="600"/>
              </a:spcAft>
            </a:pPr>
            <a:r>
              <a:rPr lang="en-US" altLang="en-US" sz="1400" dirty="0">
                <a:cs typeface="Arial" panose="020B0604020202020204" pitchFamily="34" charset="0"/>
                <a:hlinkClick r:id="rId6"/>
              </a:rPr>
              <a:t>https://nzta.govt.nz/resources/rules/dangerous-goods-2005-index/</a:t>
            </a:r>
            <a:endParaRPr lang="en-US" altLang="en-US" sz="1400" dirty="0">
              <a:cs typeface="Arial" panose="020B0604020202020204" pitchFamily="34" charset="0"/>
            </a:endParaRPr>
          </a:p>
          <a:p>
            <a:pPr marL="355600" indent="-355600">
              <a:spcBef>
                <a:spcPts val="0"/>
              </a:spcBef>
              <a:spcAft>
                <a:spcPts val="600"/>
              </a:spcAft>
            </a:pPr>
            <a:r>
              <a:rPr lang="en-US" altLang="en-US" sz="1800" dirty="0">
                <a:cs typeface="Arial" panose="020B0604020202020204" pitchFamily="34" charset="0"/>
              </a:rPr>
              <a:t>NZ Health and Safety at Work (Hazardous Substances) Regulations</a:t>
            </a:r>
          </a:p>
          <a:p>
            <a:pPr marL="755650" lvl="1" indent="-355600">
              <a:spcBef>
                <a:spcPts val="0"/>
              </a:spcBef>
              <a:spcAft>
                <a:spcPts val="600"/>
              </a:spcAft>
            </a:pPr>
            <a:r>
              <a:rPr lang="en-US" altLang="en-US" sz="1400" dirty="0">
                <a:cs typeface="Arial" panose="020B0604020202020204" pitchFamily="34" charset="0"/>
                <a:hlinkClick r:id="rId7"/>
              </a:rPr>
              <a:t>https://www.legislation.govt.nz/</a:t>
            </a:r>
            <a:endParaRPr lang="en-US" altLang="en-US" sz="1400" dirty="0">
              <a:cs typeface="Arial" panose="020B0604020202020204" pitchFamily="34" charset="0"/>
            </a:endParaRPr>
          </a:p>
        </p:txBody>
      </p:sp>
      <p:pic>
        <p:nvPicPr>
          <p:cNvPr id="100356" name="Picture 4" descr="C:\Documents and Settings\User\My Documents\My Pictures\AEBN Logo\AEBN_A_col-4.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F694B61D-AC91-41CD-9F7A-551E9E7E5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2088" y="3130305"/>
            <a:ext cx="1178812" cy="908720"/>
          </a:xfrm>
          <a:prstGeom prst="rect">
            <a:avLst/>
          </a:prstGeom>
        </p:spPr>
      </p:pic>
    </p:spTree>
    <p:extLst>
      <p:ext uri="{BB962C8B-B14F-4D97-AF65-F5344CB8AC3E}">
        <p14:creationId xmlns:p14="http://schemas.microsoft.com/office/powerpoint/2010/main" val="23728466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543800" cy="1143000"/>
          </a:xfrm>
        </p:spPr>
        <p:txBody>
          <a:bodyPr/>
          <a:lstStyle/>
          <a:p>
            <a:pPr eaLnBrk="1" hangingPunct="1">
              <a:defRPr/>
            </a:pPr>
            <a:r>
              <a:rPr lang="en-AU" sz="3200" dirty="0">
                <a:solidFill>
                  <a:schemeClr val="bg1">
                    <a:lumMod val="50000"/>
                    <a:lumOff val="50000"/>
                  </a:schemeClr>
                </a:solidFill>
              </a:rPr>
              <a:t>Australian &amp; New Zealand Standards</a:t>
            </a:r>
          </a:p>
        </p:txBody>
      </p:sp>
      <p:sp>
        <p:nvSpPr>
          <p:cNvPr id="3" name="Content Placeholder 2"/>
          <p:cNvSpPr>
            <a:spLocks noGrp="1"/>
          </p:cNvSpPr>
          <p:nvPr>
            <p:ph idx="1"/>
          </p:nvPr>
        </p:nvSpPr>
        <p:spPr>
          <a:xfrm>
            <a:off x="467544" y="1259632"/>
            <a:ext cx="7848872" cy="5265712"/>
          </a:xfrm>
        </p:spPr>
        <p:txBody>
          <a:bodyPr/>
          <a:lstStyle/>
          <a:p>
            <a:pPr lvl="1"/>
            <a:r>
              <a:rPr lang="en-AU" sz="1800" dirty="0"/>
              <a:t>AS 1940–2017 The storage and handling of flammable and combustible liquids</a:t>
            </a:r>
          </a:p>
          <a:p>
            <a:pPr lvl="1"/>
            <a:r>
              <a:rPr lang="en-AU" sz="1800" dirty="0"/>
              <a:t>AS/NZS 2243.10:2004 Safety in laboratories—Storage of chemicals</a:t>
            </a:r>
          </a:p>
          <a:p>
            <a:pPr lvl="1"/>
            <a:r>
              <a:rPr lang="en-AU" sz="1800" dirty="0"/>
              <a:t>AS 3780–2008 The storage and handling of corrosive substances</a:t>
            </a:r>
          </a:p>
          <a:p>
            <a:pPr lvl="1"/>
            <a:r>
              <a:rPr lang="en-AU" sz="1800" dirty="0"/>
              <a:t>AS/NZS 3833:2007 The storage and handling of mixed classes of dangerous goods, in packages and intermediate bulk containers</a:t>
            </a:r>
          </a:p>
          <a:p>
            <a:pPr lvl="1"/>
            <a:r>
              <a:rPr lang="en-AU" sz="1800" dirty="0"/>
              <a:t>AS 4332–2004 (R2016) The storage and handling of gases in cylinders</a:t>
            </a:r>
          </a:p>
          <a:p>
            <a:pPr lvl="1"/>
            <a:r>
              <a:rPr lang="en-AU" sz="1800" dirty="0"/>
              <a:t>AS/NZS 4452:1997 The storage and handling of toxic substances</a:t>
            </a:r>
          </a:p>
          <a:p>
            <a:pPr lvl="1"/>
            <a:r>
              <a:rPr lang="en-AU" sz="1800" dirty="0"/>
              <a:t>AS/NZS 4681:2000 The storage and handling of Class 9 (miscellaneous) dangerous goods and articles</a:t>
            </a:r>
          </a:p>
          <a:p>
            <a:pPr lvl="1"/>
            <a:r>
              <a:rPr lang="en-AU" sz="1800" dirty="0"/>
              <a:t>AS/NZS 5026:2012 The storage and handling of Class 4 dangerous goods</a:t>
            </a:r>
          </a:p>
          <a:p>
            <a:pPr lvl="1"/>
            <a:r>
              <a:rPr lang="en-GB" sz="1800" dirty="0"/>
              <a:t>NZS 5433:2020 Transport of dangerous goods on land</a:t>
            </a:r>
          </a:p>
          <a:p>
            <a:pPr lvl="1"/>
            <a:r>
              <a:rPr lang="en-AU" sz="1800" dirty="0"/>
              <a:t>SNZ HB 5433:2021 UN dangerous goods list</a:t>
            </a:r>
          </a:p>
        </p:txBody>
      </p:sp>
      <p:pic>
        <p:nvPicPr>
          <p:cNvPr id="4" name="Picture 4" descr="C:\Documents and Settings\User\My Documents\My Pictures\AEBN Logo\AEBN_A_col-4.jpg">
            <a:extLst>
              <a:ext uri="{FF2B5EF4-FFF2-40B4-BE49-F238E27FC236}">
                <a16:creationId xmlns:a16="http://schemas.microsoft.com/office/drawing/2014/main" id="{8FD50E06-56CE-432B-9E28-8478A5CC1A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765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a:t>
            </a:r>
            <a:endParaRPr lang="en-AU" sz="4400" kern="1200" dirty="0">
              <a:solidFill>
                <a:schemeClr val="bg1">
                  <a:lumMod val="50000"/>
                  <a:lumOff val="50000"/>
                </a:schemeClr>
              </a:solidFill>
              <a:latin typeface="+mn-lt"/>
              <a:ea typeface="+mn-ea"/>
              <a:cs typeface="+mn-cs"/>
            </a:endParaRPr>
          </a:p>
        </p:txBody>
      </p:sp>
      <p:sp>
        <p:nvSpPr>
          <p:cNvPr id="96259"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Physical inspection</a:t>
            </a:r>
          </a:p>
          <a:p>
            <a:pPr eaLnBrk="1" hangingPunct="1">
              <a:lnSpc>
                <a:spcPct val="90000"/>
              </a:lnSpc>
            </a:pPr>
            <a:r>
              <a:rPr lang="en-US" altLang="en-US" sz="2600" dirty="0"/>
              <a:t>Internal and external audits</a:t>
            </a:r>
          </a:p>
          <a:p>
            <a:pPr eaLnBrk="1" hangingPunct="1">
              <a:lnSpc>
                <a:spcPct val="90000"/>
              </a:lnSpc>
            </a:pPr>
            <a:r>
              <a:rPr lang="en-US" altLang="en-US" sz="2600" dirty="0"/>
              <a:t>Employee knowledge and expertise</a:t>
            </a:r>
          </a:p>
          <a:p>
            <a:pPr eaLnBrk="1" hangingPunct="1">
              <a:lnSpc>
                <a:spcPct val="90000"/>
              </a:lnSpc>
            </a:pPr>
            <a:r>
              <a:rPr lang="en-US" altLang="en-US" sz="2600" dirty="0"/>
              <a:t>Trade journals</a:t>
            </a:r>
          </a:p>
          <a:p>
            <a:pPr eaLnBrk="1" hangingPunct="1">
              <a:lnSpc>
                <a:spcPct val="90000"/>
              </a:lnSpc>
            </a:pPr>
            <a:r>
              <a:rPr lang="en-US" altLang="en-US" sz="2600" dirty="0"/>
              <a:t>WorkCover alerts and publications</a:t>
            </a:r>
          </a:p>
          <a:p>
            <a:pPr eaLnBrk="1" hangingPunct="1">
              <a:lnSpc>
                <a:spcPct val="90000"/>
              </a:lnSpc>
            </a:pPr>
            <a:r>
              <a:rPr lang="en-US" altLang="en-US" sz="2600" dirty="0"/>
              <a:t>Incident /injury records</a:t>
            </a:r>
          </a:p>
          <a:p>
            <a:pPr eaLnBrk="1" hangingPunct="1">
              <a:lnSpc>
                <a:spcPct val="90000"/>
              </a:lnSpc>
            </a:pPr>
            <a:r>
              <a:rPr lang="en-US" altLang="en-US" sz="2600" dirty="0"/>
              <a:t>Industry associations</a:t>
            </a:r>
            <a:endParaRPr lang="en-AU" altLang="en-US" sz="2600" dirty="0"/>
          </a:p>
        </p:txBody>
      </p:sp>
      <p:pic>
        <p:nvPicPr>
          <p:cNvPr id="962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7585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idx="4294967295"/>
          </p:nvPr>
        </p:nvSpPr>
        <p:spPr/>
        <p:txBody>
          <a:bodyPr/>
          <a:lstStyle/>
          <a:p>
            <a:pPr>
              <a:defRPr/>
            </a:pPr>
            <a:r>
              <a:rPr lang="en-US" sz="4400" kern="1200" dirty="0">
                <a:solidFill>
                  <a:schemeClr val="bg1">
                    <a:lumMod val="50000"/>
                    <a:lumOff val="50000"/>
                  </a:schemeClr>
                </a:solidFill>
                <a:latin typeface="+mn-lt"/>
                <a:ea typeface="+mn-ea"/>
                <a:cs typeface="+mn-cs"/>
              </a:rPr>
              <a:t>Sources of information </a:t>
            </a:r>
            <a:r>
              <a:rPr lang="en-US" sz="1100" i="1" kern="1200" dirty="0">
                <a:solidFill>
                  <a:schemeClr val="bg1">
                    <a:lumMod val="50000"/>
                    <a:lumOff val="50000"/>
                  </a:schemeClr>
                </a:solidFill>
                <a:latin typeface="+mn-lt"/>
                <a:ea typeface="+mn-ea"/>
                <a:cs typeface="+mn-cs"/>
              </a:rPr>
              <a:t>(Cont…)</a:t>
            </a:r>
            <a:endParaRPr lang="en-AU" sz="1100" i="1" kern="1200" dirty="0">
              <a:solidFill>
                <a:schemeClr val="bg1">
                  <a:lumMod val="50000"/>
                  <a:lumOff val="50000"/>
                </a:schemeClr>
              </a:solidFill>
              <a:latin typeface="+mn-lt"/>
              <a:ea typeface="+mn-ea"/>
              <a:cs typeface="+mn-cs"/>
            </a:endParaRPr>
          </a:p>
        </p:txBody>
      </p:sp>
      <p:sp>
        <p:nvSpPr>
          <p:cNvPr id="97283"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dirty="0"/>
              <a:t>Product information</a:t>
            </a:r>
          </a:p>
          <a:p>
            <a:pPr eaLnBrk="1" hangingPunct="1">
              <a:lnSpc>
                <a:spcPct val="90000"/>
              </a:lnSpc>
            </a:pPr>
            <a:r>
              <a:rPr lang="en-US" altLang="en-US" sz="2600" dirty="0"/>
              <a:t>Technical data sheets</a:t>
            </a:r>
          </a:p>
          <a:p>
            <a:pPr eaLnBrk="1" hangingPunct="1">
              <a:lnSpc>
                <a:spcPct val="90000"/>
              </a:lnSpc>
            </a:pPr>
            <a:r>
              <a:rPr lang="en-US" altLang="en-US" sz="2600" dirty="0"/>
              <a:t>Manufacturers instruction manuals</a:t>
            </a:r>
          </a:p>
          <a:p>
            <a:pPr eaLnBrk="1" hangingPunct="1">
              <a:lnSpc>
                <a:spcPct val="90000"/>
              </a:lnSpc>
            </a:pPr>
            <a:r>
              <a:rPr lang="en-US" altLang="en-US" sz="2600" dirty="0"/>
              <a:t>Personal contacts</a:t>
            </a:r>
          </a:p>
          <a:p>
            <a:pPr eaLnBrk="1" hangingPunct="1">
              <a:lnSpc>
                <a:spcPct val="90000"/>
              </a:lnSpc>
            </a:pPr>
            <a:r>
              <a:rPr lang="en-US" altLang="en-US" sz="2600" dirty="0"/>
              <a:t>By asking ‘What if?’</a:t>
            </a:r>
          </a:p>
          <a:p>
            <a:pPr eaLnBrk="1" hangingPunct="1">
              <a:lnSpc>
                <a:spcPct val="90000"/>
              </a:lnSpc>
            </a:pPr>
            <a:r>
              <a:rPr lang="en-US" altLang="en-US" sz="2600" dirty="0"/>
              <a:t>Brainstorming</a:t>
            </a:r>
          </a:p>
          <a:p>
            <a:pPr eaLnBrk="1" hangingPunct="1">
              <a:lnSpc>
                <a:spcPct val="90000"/>
              </a:lnSpc>
            </a:pPr>
            <a:endParaRPr lang="en-AU" altLang="en-US" sz="2600" dirty="0"/>
          </a:p>
        </p:txBody>
      </p:sp>
      <p:pic>
        <p:nvPicPr>
          <p:cNvPr id="9728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0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178" y="422331"/>
            <a:ext cx="8074261" cy="1143000"/>
          </a:xfrm>
        </p:spPr>
        <p:txBody>
          <a:bodyPr/>
          <a:lstStyle/>
          <a:p>
            <a:r>
              <a:rPr lang="en-AU" sz="4000" dirty="0">
                <a:solidFill>
                  <a:schemeClr val="bg1">
                    <a:lumMod val="50000"/>
                    <a:lumOff val="50000"/>
                  </a:schemeClr>
                </a:solidFill>
              </a:rPr>
              <a:t>Hazardous Substances that are Dangerous Goods</a:t>
            </a:r>
          </a:p>
        </p:txBody>
      </p:sp>
      <p:pic>
        <p:nvPicPr>
          <p:cNvPr id="242694" name="Picture 6" descr="https://shop.rocketindustries.com.au/attachments/Product/79903/AT%20METHANOL%2020L.jpg?ts=1407203129"/>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539552" y="2132856"/>
            <a:ext cx="237626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42698" name="Picture 10" descr="http://www.hydramet.com.au/cproot/custom/17/397/18876/Lifting%20Beam_w120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30079" y="1876078"/>
            <a:ext cx="4228121" cy="2620410"/>
          </a:xfrm>
          <a:prstGeom prst="rect">
            <a:avLst/>
          </a:prstGeom>
          <a:noFill/>
          <a:extLst>
            <a:ext uri="{909E8E84-426E-40DD-AFC4-6F175D3DCCD1}">
              <a14:hiddenFill xmlns:a14="http://schemas.microsoft.com/office/drawing/2010/main">
                <a:solidFill>
                  <a:srgbClr val="FFFFFF"/>
                </a:solidFill>
              </a14:hiddenFill>
            </a:ext>
          </a:extLst>
        </p:spPr>
      </p:pic>
      <p:pic>
        <p:nvPicPr>
          <p:cNvPr id="242700" name="Picture 12" descr="http://www.telfordindustries.com.au/system/product/img1/0000/0541/Hydrochloric_Acid_1000l_IBC_PICT0035.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43808" y="3897351"/>
            <a:ext cx="2861213" cy="28396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User\My Documents\My Pictures\AEBN Logo\AEBN_A_col-4.jpg">
            <a:extLst>
              <a:ext uri="{FF2B5EF4-FFF2-40B4-BE49-F238E27FC236}">
                <a16:creationId xmlns:a16="http://schemas.microsoft.com/office/drawing/2014/main" id="{F068F069-C771-470D-A5F4-4BADF76D237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448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2196409"/>
            <a:ext cx="7920880" cy="4320480"/>
          </a:xfrm>
        </p:spPr>
        <p:txBody>
          <a:bodyPr/>
          <a:lstStyle/>
          <a:p>
            <a:pPr algn="ctr" eaLnBrk="1" hangingPunct="1">
              <a:lnSpc>
                <a:spcPct val="100000"/>
              </a:lnSpc>
            </a:pPr>
            <a:r>
              <a:rPr lang="en-GB" altLang="en-US" sz="3200" b="1" dirty="0">
                <a:solidFill>
                  <a:srgbClr val="55F13C"/>
                </a:solidFill>
              </a:rPr>
              <a:t>AEBN SERIES 1:  Dangerous Goods, Hazardous Substances and GHS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27 July 2022</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800" dirty="0">
                <a:solidFill>
                  <a:schemeClr val="tx1"/>
                </a:solidFill>
              </a:rPr>
              <a:t>National Office</a:t>
            </a:r>
            <a:br>
              <a:rPr lang="en-US" altLang="en-US" sz="1800" dirty="0">
                <a:solidFill>
                  <a:schemeClr val="tx1"/>
                </a:solidFill>
              </a:rPr>
            </a:br>
            <a:r>
              <a:rPr lang="en-US" altLang="en-US" sz="1800" dirty="0">
                <a:solidFill>
                  <a:schemeClr val="tx1"/>
                </a:solidFill>
              </a:rPr>
              <a:t>100 Douglas Pde Williamstown Vic 3016  (PO Box 588 Altona Vic 3018)</a:t>
            </a:r>
            <a:br>
              <a:rPr lang="en-US" altLang="en-US" sz="1800" dirty="0">
                <a:solidFill>
                  <a:schemeClr val="tx1"/>
                </a:solidFill>
              </a:rPr>
            </a:br>
            <a:r>
              <a:rPr lang="en-US" altLang="en-US" sz="1800" dirty="0">
                <a:solidFill>
                  <a:schemeClr val="tx1"/>
                </a:solidFill>
              </a:rPr>
              <a:t> T +61 3 9397 2511  |  E </a:t>
            </a:r>
            <a:r>
              <a:rPr lang="en-US" altLang="en-US" sz="1800" dirty="0">
                <a:solidFill>
                  <a:srgbClr val="00B0F0"/>
                </a:solidFill>
                <a:hlinkClick r:id="rId3">
                  <a:extLst>
                    <a:ext uri="{A12FA001-AC4F-418D-AE19-62706E023703}">
                      <ahyp:hlinkClr xmlns:ahyp="http://schemas.microsoft.com/office/drawing/2018/hyperlinkcolor" val="tx"/>
                    </a:ext>
                  </a:extLst>
                </a:hlinkClick>
              </a:rPr>
              <a:t>aebn@aebn.com.au</a:t>
            </a:r>
            <a:r>
              <a:rPr lang="en-US" altLang="en-US" sz="1800" dirty="0">
                <a:solidFill>
                  <a:srgbClr val="00B0F0"/>
                </a:solidFill>
              </a:rPr>
              <a:t> </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rgbClr val="00B0F0"/>
                </a:solidFill>
                <a:hlinkClick r:id="rId4">
                  <a:extLst>
                    <a:ext uri="{A12FA001-AC4F-418D-AE19-62706E023703}">
                      <ahyp:hlinkClr xmlns:ahyp="http://schemas.microsoft.com/office/drawing/2018/hyperlinkcolor" val="tx"/>
                    </a:ext>
                  </a:extLst>
                </a:hlinkClick>
              </a:rPr>
              <a:t>www.aebn.com.au</a:t>
            </a:r>
            <a:endParaRPr lang="en-US" altLang="en-US" sz="1400" b="1" dirty="0">
              <a:solidFill>
                <a:srgbClr val="00B0F0"/>
              </a:solidFill>
            </a:endParaRPr>
          </a:p>
        </p:txBody>
      </p:sp>
      <p:pic>
        <p:nvPicPr>
          <p:cNvPr id="14339"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61531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65238"/>
            <a:ext cx="8496944" cy="1143000"/>
          </a:xfrm>
        </p:spPr>
        <p:txBody>
          <a:bodyPr/>
          <a:lstStyle/>
          <a:p>
            <a:r>
              <a:rPr lang="en-AU" sz="4000" dirty="0">
                <a:solidFill>
                  <a:schemeClr val="bg1">
                    <a:lumMod val="50000"/>
                    <a:lumOff val="50000"/>
                  </a:schemeClr>
                </a:solidFill>
              </a:rPr>
              <a:t>Hazardous Substances that are not Dangerous Goods</a:t>
            </a:r>
          </a:p>
        </p:txBody>
      </p:sp>
      <p:pic>
        <p:nvPicPr>
          <p:cNvPr id="254978" name="Picture 2" descr="http://www.ettdefenseinsight.com/wp-content/uploads/2016/04/lead-paint-epa-dang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180" y="1720877"/>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02" name="Picture 2" descr="http://img.guidechem.com/img/product/2013/3/21/borui36621380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8350" y="4076575"/>
            <a:ext cx="2914828" cy="2449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green&#10;&#10;Description automatically generated">
            <a:extLst>
              <a:ext uri="{FF2B5EF4-FFF2-40B4-BE49-F238E27FC236}">
                <a16:creationId xmlns:a16="http://schemas.microsoft.com/office/drawing/2014/main" id="{9859FB5B-2198-4CB0-9C07-F0D32777A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38909" y="1748409"/>
            <a:ext cx="2273451" cy="3264767"/>
          </a:xfrm>
          <a:prstGeom prst="rect">
            <a:avLst/>
          </a:prstGeom>
        </p:spPr>
      </p:pic>
      <p:pic>
        <p:nvPicPr>
          <p:cNvPr id="256004" name="Picture 4" descr="http://www.safetymanagementsolutions.com.au/images/Our-Services/asbestos-managemen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80833" y="5004868"/>
            <a:ext cx="4895623" cy="159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fade">
                                      <p:cBhvr>
                                        <p:cTn id="7" dur="1500"/>
                                        <p:tgtEl>
                                          <p:spTgt spid="25497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56002"/>
                                        </p:tgtEl>
                                        <p:attrNameLst>
                                          <p:attrName>style.visibility</p:attrName>
                                        </p:attrNameLst>
                                      </p:cBhvr>
                                      <p:to>
                                        <p:strVal val="visible"/>
                                      </p:to>
                                    </p:set>
                                    <p:animEffect transition="in" filter="fade">
                                      <p:cBhvr>
                                        <p:cTn id="11" dur="1500"/>
                                        <p:tgtEl>
                                          <p:spTgt spid="25600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6004"/>
                                        </p:tgtEl>
                                        <p:attrNameLst>
                                          <p:attrName>style.visibility</p:attrName>
                                        </p:attrNameLst>
                                      </p:cBhvr>
                                      <p:to>
                                        <p:strVal val="visible"/>
                                      </p:to>
                                    </p:set>
                                    <p:animEffect transition="in" filter="fade">
                                      <p:cBhvr>
                                        <p:cTn id="15" dur="1500"/>
                                        <p:tgtEl>
                                          <p:spTgt spid="256004"/>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914400" y="609600"/>
            <a:ext cx="7543800" cy="1143000"/>
          </a:xfrm>
        </p:spPr>
        <p:txBody>
          <a:bodyPr/>
          <a:lstStyle/>
          <a:p>
            <a:pPr eaLnBrk="1" hangingPunct="1">
              <a:defRPr/>
            </a:pPr>
            <a:r>
              <a:rPr lang="en-US" sz="4400" kern="1200" dirty="0">
                <a:solidFill>
                  <a:schemeClr val="bg1">
                    <a:lumMod val="50000"/>
                    <a:lumOff val="50000"/>
                  </a:schemeClr>
                </a:solidFill>
                <a:latin typeface="+mn-lt"/>
                <a:ea typeface="+mn-ea"/>
                <a:cs typeface="+mn-cs"/>
              </a:rPr>
              <a:t>Dangerous Goods</a:t>
            </a:r>
            <a:endParaRPr lang="en-AU" sz="44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28688" y="1643063"/>
            <a:ext cx="7543800" cy="3657600"/>
          </a:xfrm>
        </p:spPr>
        <p:txBody>
          <a:bodyPr/>
          <a:lstStyle/>
          <a:p>
            <a:pPr eaLnBrk="1" hangingPunct="1">
              <a:spcBef>
                <a:spcPts val="600"/>
              </a:spcBef>
            </a:pPr>
            <a:r>
              <a:rPr lang="en-US" altLang="en-US" dirty="0"/>
              <a:t>Substances which constitute a hazard from </a:t>
            </a:r>
            <a:r>
              <a:rPr lang="en-AU" altLang="en-US" b="1" dirty="0"/>
              <a:t>explosion, fire, toxicity, corrosivity or radioactivity</a:t>
            </a:r>
            <a:endParaRPr lang="en-US" altLang="en-US" b="1" dirty="0"/>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Which are identified by </a:t>
            </a:r>
            <a:r>
              <a:rPr lang="en-US" altLang="en-US" b="1" dirty="0"/>
              <a:t>Class Labels</a:t>
            </a:r>
          </a:p>
          <a:p>
            <a:pPr algn="ctr" eaLnBrk="1" hangingPunct="1">
              <a:spcBef>
                <a:spcPts val="600"/>
              </a:spcBef>
              <a:buFontTx/>
              <a:buNone/>
            </a:pPr>
            <a:r>
              <a:rPr lang="en-US" altLang="en-US" i="1" dirty="0"/>
              <a:t>and</a:t>
            </a:r>
          </a:p>
          <a:p>
            <a:pPr algn="ctr" eaLnBrk="1" hangingPunct="1">
              <a:spcBef>
                <a:spcPts val="600"/>
              </a:spcBef>
              <a:buFontTx/>
              <a:buNone/>
            </a:pPr>
            <a:r>
              <a:rPr lang="en-US" altLang="en-US" dirty="0"/>
              <a:t>Have a </a:t>
            </a:r>
            <a:r>
              <a:rPr lang="en-US" altLang="en-US" b="1" dirty="0"/>
              <a:t>UN Number</a:t>
            </a:r>
          </a:p>
          <a:p>
            <a:pPr algn="ctr" eaLnBrk="1" hangingPunct="1">
              <a:buFontTx/>
              <a:buNone/>
            </a:pPr>
            <a:endParaRPr lang="en-US" altLang="en-US" b="1" dirty="0"/>
          </a:p>
          <a:p>
            <a:pPr eaLnBrk="1" hangingPunct="1">
              <a:buFontTx/>
              <a:buNone/>
            </a:pPr>
            <a:endParaRPr lang="en-AU" altLang="en-US" b="1" dirty="0"/>
          </a:p>
        </p:txBody>
      </p:sp>
      <p:pic>
        <p:nvPicPr>
          <p:cNvPr id="2765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675" y="444658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11600" y="5300663"/>
            <a:ext cx="14366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3"/>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16763" y="444658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504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623455" y="209550"/>
            <a:ext cx="7772400" cy="1219200"/>
          </a:xfrm>
        </p:spPr>
        <p:txBody>
          <a:bodyPr/>
          <a:lstStyle/>
          <a:p>
            <a:pPr eaLnBrk="1" hangingPunct="1">
              <a:defRPr/>
            </a:pPr>
            <a:r>
              <a:rPr lang="en-US" sz="4000" dirty="0">
                <a:solidFill>
                  <a:schemeClr val="bg1">
                    <a:lumMod val="50000"/>
                    <a:lumOff val="50000"/>
                  </a:schemeClr>
                </a:solidFill>
              </a:rPr>
              <a:t>What are Dangerous Goods?</a:t>
            </a:r>
            <a:endParaRPr lang="en-AU" sz="4000" dirty="0">
              <a:solidFill>
                <a:schemeClr val="bg1">
                  <a:lumMod val="50000"/>
                  <a:lumOff val="50000"/>
                </a:schemeClr>
              </a:solidFill>
            </a:endParaRPr>
          </a:p>
        </p:txBody>
      </p:sp>
      <p:sp>
        <p:nvSpPr>
          <p:cNvPr id="231427" name="Rectangle 3"/>
          <p:cNvSpPr>
            <a:spLocks noGrp="1" noChangeArrowheads="1"/>
          </p:cNvSpPr>
          <p:nvPr>
            <p:ph type="body" idx="4294967295"/>
          </p:nvPr>
        </p:nvSpPr>
        <p:spPr>
          <a:xfrm>
            <a:off x="714375" y="1428750"/>
            <a:ext cx="7772400" cy="4495800"/>
          </a:xfrm>
        </p:spPr>
        <p:txBody>
          <a:bodyPr/>
          <a:lstStyle/>
          <a:p>
            <a:pPr eaLnBrk="1" hangingPunct="1">
              <a:lnSpc>
                <a:spcPct val="90000"/>
              </a:lnSpc>
              <a:defRPr/>
            </a:pPr>
            <a:r>
              <a:rPr lang="en-US" sz="2800" dirty="0"/>
              <a:t>Substances which can pose a threat to </a:t>
            </a:r>
          </a:p>
          <a:p>
            <a:pPr lvl="1" eaLnBrk="1" hangingPunct="1">
              <a:lnSpc>
                <a:spcPct val="90000"/>
              </a:lnSpc>
              <a:defRPr/>
            </a:pPr>
            <a:r>
              <a:rPr lang="en-US" sz="2400" dirty="0"/>
              <a:t>Persons</a:t>
            </a:r>
          </a:p>
          <a:p>
            <a:pPr lvl="1" eaLnBrk="1" hangingPunct="1">
              <a:lnSpc>
                <a:spcPct val="90000"/>
              </a:lnSpc>
              <a:defRPr/>
            </a:pPr>
            <a:r>
              <a:rPr lang="en-US" sz="2400" dirty="0"/>
              <a:t>Property</a:t>
            </a:r>
          </a:p>
          <a:p>
            <a:pPr lvl="1" eaLnBrk="1" hangingPunct="1">
              <a:lnSpc>
                <a:spcPct val="90000"/>
              </a:lnSpc>
              <a:defRPr/>
            </a:pPr>
            <a:r>
              <a:rPr lang="en-US" sz="2400" dirty="0"/>
              <a:t>The environment</a:t>
            </a:r>
          </a:p>
          <a:p>
            <a:pPr eaLnBrk="1" hangingPunct="1">
              <a:lnSpc>
                <a:spcPct val="90000"/>
              </a:lnSpc>
              <a:defRPr/>
            </a:pPr>
            <a:r>
              <a:rPr lang="en-US" sz="2800" dirty="0"/>
              <a:t>From</a:t>
            </a:r>
            <a:r>
              <a:rPr lang="en-US" sz="2400" dirty="0"/>
              <a:t> </a:t>
            </a:r>
          </a:p>
          <a:p>
            <a:pPr lvl="1" eaLnBrk="1" hangingPunct="1">
              <a:lnSpc>
                <a:spcPct val="90000"/>
              </a:lnSpc>
              <a:defRPr/>
            </a:pPr>
            <a:r>
              <a:rPr lang="en-US" sz="2400" dirty="0"/>
              <a:t>Explosion</a:t>
            </a:r>
          </a:p>
          <a:p>
            <a:pPr lvl="1" eaLnBrk="1" hangingPunct="1">
              <a:lnSpc>
                <a:spcPct val="90000"/>
              </a:lnSpc>
              <a:defRPr/>
            </a:pPr>
            <a:r>
              <a:rPr lang="en-US" sz="2400" dirty="0"/>
              <a:t>Fire</a:t>
            </a:r>
          </a:p>
          <a:p>
            <a:pPr lvl="1" eaLnBrk="1" hangingPunct="1">
              <a:lnSpc>
                <a:spcPct val="90000"/>
              </a:lnSpc>
              <a:defRPr/>
            </a:pPr>
            <a:r>
              <a:rPr lang="en-US" sz="2400" dirty="0"/>
              <a:t>Poisoning</a:t>
            </a:r>
          </a:p>
          <a:p>
            <a:pPr lvl="1" eaLnBrk="1" hangingPunct="1">
              <a:lnSpc>
                <a:spcPct val="90000"/>
              </a:lnSpc>
              <a:defRPr/>
            </a:pPr>
            <a:r>
              <a:rPr lang="en-US" sz="2400" dirty="0"/>
              <a:t>Corrosion</a:t>
            </a:r>
          </a:p>
          <a:p>
            <a:pPr lvl="1" eaLnBrk="1" hangingPunct="1">
              <a:lnSpc>
                <a:spcPct val="90000"/>
              </a:lnSpc>
              <a:buFontTx/>
              <a:buNone/>
              <a:defRPr/>
            </a:pPr>
            <a:r>
              <a:rPr lang="en-US" sz="1200" dirty="0"/>
              <a:t>  </a:t>
            </a:r>
          </a:p>
          <a:p>
            <a:pPr marL="19050" lvl="1" indent="-19050" eaLnBrk="1" hangingPunct="1">
              <a:lnSpc>
                <a:spcPct val="90000"/>
              </a:lnSpc>
              <a:buFontTx/>
              <a:buNone/>
              <a:defRPr/>
            </a:pPr>
            <a:r>
              <a:rPr lang="en-US" sz="2200" dirty="0"/>
              <a:t>          </a:t>
            </a:r>
            <a:r>
              <a:rPr lang="en-US" sz="2400" dirty="0"/>
              <a:t>In most cases they pose a short-term risk</a:t>
            </a:r>
            <a:endParaRPr lang="en-AU" sz="2400" dirty="0"/>
          </a:p>
        </p:txBody>
      </p:sp>
      <p:pic>
        <p:nvPicPr>
          <p:cNvPr id="235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13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76378" y="369071"/>
            <a:ext cx="7543800" cy="916627"/>
          </a:xfrm>
        </p:spPr>
        <p:txBody>
          <a:bodyPr/>
          <a:lstStyle/>
          <a:p>
            <a:pPr eaLnBrk="1" hangingPunct="1">
              <a:defRPr/>
            </a:pPr>
            <a:r>
              <a:rPr lang="en-US" sz="3600" dirty="0">
                <a:solidFill>
                  <a:schemeClr val="bg1">
                    <a:lumMod val="50000"/>
                    <a:lumOff val="50000"/>
                  </a:schemeClr>
                </a:solidFill>
              </a:rPr>
              <a:t>What are </a:t>
            </a:r>
            <a:r>
              <a:rPr lang="en-US" sz="3600" kern="1200" dirty="0">
                <a:solidFill>
                  <a:schemeClr val="bg1">
                    <a:lumMod val="50000"/>
                    <a:lumOff val="50000"/>
                  </a:schemeClr>
                </a:solidFill>
                <a:latin typeface="+mn-lt"/>
                <a:ea typeface="+mn-ea"/>
                <a:cs typeface="+mn-cs"/>
              </a:rPr>
              <a:t>Hazardous Substances?</a:t>
            </a:r>
            <a:endParaRPr lang="en-AU" sz="3600" kern="1200" dirty="0">
              <a:solidFill>
                <a:schemeClr val="bg1">
                  <a:lumMod val="50000"/>
                  <a:lumOff val="50000"/>
                </a:schemeClr>
              </a:solidFill>
              <a:latin typeface="+mn-lt"/>
              <a:ea typeface="+mn-ea"/>
              <a:cs typeface="+mn-cs"/>
            </a:endParaRPr>
          </a:p>
        </p:txBody>
      </p:sp>
      <p:sp>
        <p:nvSpPr>
          <p:cNvPr id="24579" name="Rectangle 3"/>
          <p:cNvSpPr>
            <a:spLocks noGrp="1" noChangeArrowheads="1"/>
          </p:cNvSpPr>
          <p:nvPr>
            <p:ph sz="half" idx="1"/>
          </p:nvPr>
        </p:nvSpPr>
        <p:spPr>
          <a:xfrm>
            <a:off x="776654" y="2276872"/>
            <a:ext cx="3720950" cy="4176464"/>
          </a:xfrm>
        </p:spPr>
        <p:txBody>
          <a:bodyPr/>
          <a:lstStyle/>
          <a:p>
            <a:pPr marL="609600" indent="-609600" eaLnBrk="1" hangingPunct="1">
              <a:buNone/>
            </a:pPr>
            <a:r>
              <a:rPr lang="en-US" altLang="en-US" sz="2600" i="1" dirty="0"/>
              <a:t>Physical hazards</a:t>
            </a:r>
          </a:p>
          <a:p>
            <a:pPr marL="539750" lvl="2" indent="-457200" eaLnBrk="1" hangingPunct="1">
              <a:lnSpc>
                <a:spcPct val="100000"/>
              </a:lnSpc>
              <a:spcBef>
                <a:spcPct val="0"/>
              </a:spcBef>
            </a:pPr>
            <a:r>
              <a:rPr lang="en-US" altLang="en-US" dirty="0"/>
              <a:t>Explosion</a:t>
            </a:r>
          </a:p>
          <a:p>
            <a:pPr marL="539750" lvl="2" indent="-457200" eaLnBrk="1" hangingPunct="1">
              <a:lnSpc>
                <a:spcPct val="100000"/>
              </a:lnSpc>
              <a:spcBef>
                <a:spcPct val="0"/>
              </a:spcBef>
            </a:pPr>
            <a:r>
              <a:rPr lang="en-US" altLang="en-US" dirty="0"/>
              <a:t>Fire</a:t>
            </a:r>
          </a:p>
          <a:p>
            <a:pPr marL="539750" lvl="2" indent="-457200" eaLnBrk="1" hangingPunct="1">
              <a:lnSpc>
                <a:spcPct val="100000"/>
              </a:lnSpc>
              <a:spcBef>
                <a:spcPct val="0"/>
              </a:spcBef>
            </a:pPr>
            <a:r>
              <a:rPr lang="en-US" altLang="en-US" dirty="0"/>
              <a:t>Poisoning</a:t>
            </a:r>
          </a:p>
          <a:p>
            <a:pPr marL="539750" lvl="2" indent="-457200" eaLnBrk="1" hangingPunct="1">
              <a:lnSpc>
                <a:spcPct val="100000"/>
              </a:lnSpc>
              <a:spcBef>
                <a:spcPct val="0"/>
              </a:spcBef>
            </a:pPr>
            <a:r>
              <a:rPr lang="en-US" altLang="en-US" dirty="0"/>
              <a:t>Radioactivity</a:t>
            </a:r>
          </a:p>
          <a:p>
            <a:pPr marL="539750" lvl="2" indent="-457200" eaLnBrk="1" hangingPunct="1">
              <a:lnSpc>
                <a:spcPct val="100000"/>
              </a:lnSpc>
              <a:spcBef>
                <a:spcPct val="0"/>
              </a:spcBef>
            </a:pPr>
            <a:r>
              <a:rPr lang="en-US" altLang="en-US" dirty="0"/>
              <a:t>Corrosion</a:t>
            </a:r>
          </a:p>
          <a:p>
            <a:pPr marL="609600" indent="-609600" eaLnBrk="1" hangingPunct="1">
              <a:buNone/>
            </a:pPr>
            <a:r>
              <a:rPr lang="en-AU" sz="2600" i="1" dirty="0"/>
              <a:t>Environmental hazards</a:t>
            </a:r>
          </a:p>
          <a:p>
            <a:pPr marL="539750" lvl="2" indent="-457200" eaLnBrk="1" hangingPunct="1">
              <a:lnSpc>
                <a:spcPct val="100000"/>
              </a:lnSpc>
              <a:spcBef>
                <a:spcPct val="0"/>
              </a:spcBef>
            </a:pPr>
            <a:r>
              <a:rPr lang="en-AU" dirty="0"/>
              <a:t>To aquatic life</a:t>
            </a:r>
          </a:p>
          <a:p>
            <a:pPr marL="539750" lvl="2" indent="-457200" eaLnBrk="1" hangingPunct="1">
              <a:lnSpc>
                <a:spcPct val="100000"/>
              </a:lnSpc>
              <a:spcBef>
                <a:spcPct val="0"/>
              </a:spcBef>
            </a:pPr>
            <a:r>
              <a:rPr lang="en-GB" dirty="0"/>
              <a:t>To terrestrial vertebrates</a:t>
            </a:r>
            <a:endParaRPr lang="en-AU" dirty="0"/>
          </a:p>
          <a:p>
            <a:pPr marL="539750" lvl="2" indent="-457200" eaLnBrk="1" hangingPunct="1">
              <a:lnSpc>
                <a:spcPct val="100000"/>
              </a:lnSpc>
              <a:spcBef>
                <a:spcPct val="0"/>
              </a:spcBef>
            </a:pPr>
            <a:r>
              <a:rPr lang="en-GB" dirty="0"/>
              <a:t>Ozone depleting</a:t>
            </a:r>
          </a:p>
        </p:txBody>
      </p:sp>
      <p:sp>
        <p:nvSpPr>
          <p:cNvPr id="2" name="Content Placeholder 1">
            <a:extLst>
              <a:ext uri="{FF2B5EF4-FFF2-40B4-BE49-F238E27FC236}">
                <a16:creationId xmlns:a16="http://schemas.microsoft.com/office/drawing/2014/main" id="{643E4F52-62B1-4824-A5B8-79D945E19758}"/>
              </a:ext>
            </a:extLst>
          </p:cNvPr>
          <p:cNvSpPr>
            <a:spLocks noGrp="1"/>
          </p:cNvSpPr>
          <p:nvPr>
            <p:ph sz="half" idx="2"/>
          </p:nvPr>
        </p:nvSpPr>
        <p:spPr>
          <a:xfrm>
            <a:off x="4627083" y="2276872"/>
            <a:ext cx="4369279" cy="3563327"/>
          </a:xfrm>
        </p:spPr>
        <p:txBody>
          <a:bodyPr/>
          <a:lstStyle/>
          <a:p>
            <a:pPr marL="609600" indent="-609600" eaLnBrk="1" hangingPunct="1">
              <a:buFontTx/>
              <a:buNone/>
            </a:pPr>
            <a:r>
              <a:rPr lang="en-US" altLang="en-US" sz="2600" i="1" dirty="0"/>
              <a:t>Health hazards</a:t>
            </a:r>
          </a:p>
          <a:p>
            <a:pPr marL="539750" lvl="2" indent="-457200" eaLnBrk="1" hangingPunct="1">
              <a:lnSpc>
                <a:spcPct val="100000"/>
              </a:lnSpc>
              <a:spcBef>
                <a:spcPct val="0"/>
              </a:spcBef>
            </a:pPr>
            <a:r>
              <a:rPr lang="en-US" altLang="en-US" dirty="0"/>
              <a:t>Very toxic</a:t>
            </a:r>
          </a:p>
          <a:p>
            <a:pPr marL="539750" lvl="2" indent="-457200" eaLnBrk="1" hangingPunct="1">
              <a:lnSpc>
                <a:spcPct val="100000"/>
              </a:lnSpc>
              <a:spcBef>
                <a:spcPct val="0"/>
              </a:spcBef>
            </a:pPr>
            <a:r>
              <a:rPr lang="en-US" altLang="en-US" dirty="0"/>
              <a:t>Toxic</a:t>
            </a:r>
          </a:p>
          <a:p>
            <a:pPr marL="539750" lvl="2" indent="-457200" eaLnBrk="1" hangingPunct="1">
              <a:lnSpc>
                <a:spcPct val="100000"/>
              </a:lnSpc>
              <a:spcBef>
                <a:spcPct val="0"/>
              </a:spcBef>
            </a:pPr>
            <a:r>
              <a:rPr lang="en-US" altLang="en-US" dirty="0"/>
              <a:t>Harmful</a:t>
            </a:r>
          </a:p>
          <a:p>
            <a:pPr marL="539750" lvl="2" indent="-457200" eaLnBrk="1" hangingPunct="1">
              <a:lnSpc>
                <a:spcPct val="100000"/>
              </a:lnSpc>
              <a:spcBef>
                <a:spcPct val="0"/>
              </a:spcBef>
            </a:pPr>
            <a:r>
              <a:rPr lang="en-US" altLang="en-US" dirty="0"/>
              <a:t>Corrosive</a:t>
            </a:r>
          </a:p>
          <a:p>
            <a:pPr marL="539750" lvl="2" indent="-457200" eaLnBrk="1" hangingPunct="1">
              <a:lnSpc>
                <a:spcPct val="100000"/>
              </a:lnSpc>
              <a:spcBef>
                <a:spcPct val="0"/>
              </a:spcBef>
            </a:pPr>
            <a:r>
              <a:rPr lang="en-US" altLang="en-US" dirty="0"/>
              <a:t>Irritant</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r>
              <a:rPr lang="en-US" altLang="en-US" dirty="0"/>
              <a:t>Carcinogenic – cause cancer</a:t>
            </a:r>
          </a:p>
          <a:p>
            <a:pPr marL="539750" lvl="2" indent="-457200" eaLnBrk="1" hangingPunct="1">
              <a:lnSpc>
                <a:spcPct val="100000"/>
              </a:lnSpc>
              <a:spcBef>
                <a:spcPct val="0"/>
              </a:spcBef>
            </a:pPr>
            <a:r>
              <a:rPr lang="en-US" altLang="en-US" dirty="0"/>
              <a:t>Mutagenic	– cell mutation</a:t>
            </a:r>
          </a:p>
          <a:p>
            <a:pPr marL="539750" lvl="2" indent="-457200" eaLnBrk="1" hangingPunct="1">
              <a:lnSpc>
                <a:spcPct val="100000"/>
              </a:lnSpc>
              <a:spcBef>
                <a:spcPct val="0"/>
              </a:spcBef>
            </a:pPr>
            <a:r>
              <a:rPr lang="en-AU" altLang="en-US" dirty="0"/>
              <a:t>Sensitising</a:t>
            </a:r>
            <a:r>
              <a:rPr lang="en-US" altLang="en-US" dirty="0"/>
              <a:t>	 – allergic reactions</a:t>
            </a:r>
          </a:p>
          <a:p>
            <a:pPr marL="539750" lvl="2" indent="-457200" eaLnBrk="1" hangingPunct="1">
              <a:lnSpc>
                <a:spcPct val="100000"/>
              </a:lnSpc>
              <a:spcBef>
                <a:spcPct val="0"/>
              </a:spcBef>
            </a:pPr>
            <a:r>
              <a:rPr lang="en-US" altLang="en-US" dirty="0"/>
              <a:t>Teratogenic – birth defects</a:t>
            </a:r>
          </a:p>
          <a:p>
            <a:pPr marL="539750" lvl="2" indent="-457200" eaLnBrk="1" hangingPunct="1">
              <a:lnSpc>
                <a:spcPct val="100000"/>
              </a:lnSpc>
              <a:spcBef>
                <a:spcPct val="0"/>
              </a:spcBef>
            </a:pPr>
            <a:endParaRPr lang="en-US" altLang="en-US" dirty="0"/>
          </a:p>
          <a:p>
            <a:pPr marL="539750" lvl="2" indent="-457200" eaLnBrk="1" hangingPunct="1">
              <a:lnSpc>
                <a:spcPct val="100000"/>
              </a:lnSpc>
              <a:spcBef>
                <a:spcPct val="0"/>
              </a:spcBef>
            </a:pPr>
            <a:endParaRPr lang="en-US" altLang="en-US" dirty="0"/>
          </a:p>
        </p:txBody>
      </p:sp>
      <p:pic>
        <p:nvPicPr>
          <p:cNvPr id="24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A902C8-6143-4B77-B2DF-1BC9BA087845}"/>
              </a:ext>
            </a:extLst>
          </p:cNvPr>
          <p:cNvSpPr/>
          <p:nvPr/>
        </p:nvSpPr>
        <p:spPr>
          <a:xfrm>
            <a:off x="794311" y="1425168"/>
            <a:ext cx="7185992" cy="523220"/>
          </a:xfrm>
          <a:prstGeom prst="rect">
            <a:avLst/>
          </a:prstGeom>
        </p:spPr>
        <p:txBody>
          <a:bodyPr wrap="square">
            <a:spAutoFit/>
          </a:bodyPr>
          <a:lstStyle/>
          <a:p>
            <a:pPr marL="0" indent="0" eaLnBrk="1" hangingPunct="1">
              <a:buNone/>
            </a:pPr>
            <a:r>
              <a:rPr lang="en-GB" altLang="en-US" dirty="0">
                <a:latin typeface="+mn-lt"/>
              </a:rPr>
              <a:t>Can pose both short and long-term risks</a:t>
            </a:r>
            <a:r>
              <a:rPr lang="en-US" altLang="en-US" dirty="0">
                <a:latin typeface="+mn-lt"/>
              </a:rPr>
              <a:t>:</a:t>
            </a:r>
            <a:endParaRPr lang="en-GB" altLang="en-US" dirty="0">
              <a:latin typeface="+mn-lt"/>
            </a:endParaRPr>
          </a:p>
        </p:txBody>
      </p:sp>
      <p:pic>
        <p:nvPicPr>
          <p:cNvPr id="8" name="Picture 7">
            <a:extLst>
              <a:ext uri="{FF2B5EF4-FFF2-40B4-BE49-F238E27FC236}">
                <a16:creationId xmlns:a16="http://schemas.microsoft.com/office/drawing/2014/main" id="{46D8C89D-3A32-48D2-A37A-4860662923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5855" y="2889000"/>
            <a:ext cx="1078506" cy="1080000"/>
          </a:xfrm>
          <a:prstGeom prst="rect">
            <a:avLst/>
          </a:prstGeom>
        </p:spPr>
      </p:pic>
      <p:pic>
        <p:nvPicPr>
          <p:cNvPr id="9" name="Picture 8">
            <a:extLst>
              <a:ext uri="{FF2B5EF4-FFF2-40B4-BE49-F238E27FC236}">
                <a16:creationId xmlns:a16="http://schemas.microsoft.com/office/drawing/2014/main" id="{F345F325-826E-4A76-823D-324DE164DF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8163" y="2889000"/>
            <a:ext cx="1080000" cy="1080000"/>
          </a:xfrm>
          <a:prstGeom prst="rect">
            <a:avLst/>
          </a:prstGeom>
        </p:spPr>
      </p:pic>
      <p:pic>
        <p:nvPicPr>
          <p:cNvPr id="5" name="Picture 4" descr="A close up of a sign&#10;&#10;Description automatically generated">
            <a:extLst>
              <a:ext uri="{FF2B5EF4-FFF2-40B4-BE49-F238E27FC236}">
                <a16:creationId xmlns:a16="http://schemas.microsoft.com/office/drawing/2014/main" id="{0D9C70F5-D4F7-4B4D-8E48-E339E8C8605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93002" y="5628683"/>
            <a:ext cx="1081500" cy="1080000"/>
          </a:xfrm>
          <a:prstGeom prst="rect">
            <a:avLst/>
          </a:prstGeom>
        </p:spPr>
      </p:pic>
    </p:spTree>
    <p:extLst>
      <p:ext uri="{BB962C8B-B14F-4D97-AF65-F5344CB8AC3E}">
        <p14:creationId xmlns:p14="http://schemas.microsoft.com/office/powerpoint/2010/main" val="20390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750"/>
                            </p:stCondLst>
                            <p:childTnLst>
                              <p:par>
                                <p:cTn id="5" presetID="22" presetClass="entr" presetSubtype="1" fill="hold" grpId="0"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up)">
                                      <p:cBhvr>
                                        <p:cTn id="7" dur="500"/>
                                        <p:tgtEl>
                                          <p:spTgt spid="2457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579">
                                            <p:txEl>
                                              <p:pRg st="1" end="1"/>
                                            </p:txEl>
                                          </p:spTgt>
                                        </p:tgtEl>
                                        <p:attrNameLst>
                                          <p:attrName>style.visibility</p:attrName>
                                        </p:attrNameLst>
                                      </p:cBhvr>
                                      <p:to>
                                        <p:strVal val="visible"/>
                                      </p:to>
                                    </p:set>
                                    <p:animEffect transition="in" filter="wipe(up)">
                                      <p:cBhvr>
                                        <p:cTn id="10" dur="500"/>
                                        <p:tgtEl>
                                          <p:spTgt spid="2457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579">
                                            <p:txEl>
                                              <p:pRg st="2" end="2"/>
                                            </p:txEl>
                                          </p:spTgt>
                                        </p:tgtEl>
                                        <p:attrNameLst>
                                          <p:attrName>style.visibility</p:attrName>
                                        </p:attrNameLst>
                                      </p:cBhvr>
                                      <p:to>
                                        <p:strVal val="visible"/>
                                      </p:to>
                                    </p:set>
                                    <p:animEffect transition="in" filter="wipe(up)">
                                      <p:cBhvr>
                                        <p:cTn id="13" dur="500"/>
                                        <p:tgtEl>
                                          <p:spTgt spid="2457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4579">
                                            <p:txEl>
                                              <p:pRg st="3" end="3"/>
                                            </p:txEl>
                                          </p:spTgt>
                                        </p:tgtEl>
                                        <p:attrNameLst>
                                          <p:attrName>style.visibility</p:attrName>
                                        </p:attrNameLst>
                                      </p:cBhvr>
                                      <p:to>
                                        <p:strVal val="visible"/>
                                      </p:to>
                                    </p:set>
                                    <p:animEffect transition="in" filter="wipe(up)">
                                      <p:cBhvr>
                                        <p:cTn id="16" dur="500"/>
                                        <p:tgtEl>
                                          <p:spTgt spid="2457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579">
                                            <p:txEl>
                                              <p:pRg st="4" end="4"/>
                                            </p:txEl>
                                          </p:spTgt>
                                        </p:tgtEl>
                                        <p:attrNameLst>
                                          <p:attrName>style.visibility</p:attrName>
                                        </p:attrNameLst>
                                      </p:cBhvr>
                                      <p:to>
                                        <p:strVal val="visible"/>
                                      </p:to>
                                    </p:set>
                                    <p:animEffect transition="in" filter="wipe(up)">
                                      <p:cBhvr>
                                        <p:cTn id="19" dur="500"/>
                                        <p:tgtEl>
                                          <p:spTgt spid="2457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wipe(up)">
                                      <p:cBhvr>
                                        <p:cTn id="22" dur="500"/>
                                        <p:tgtEl>
                                          <p:spTgt spid="24579">
                                            <p:txEl>
                                              <p:pRg st="5" end="5"/>
                                            </p:txEl>
                                          </p:spTgt>
                                        </p:tgtEl>
                                      </p:cBhvr>
                                    </p:animEffect>
                                  </p:childTnLst>
                                </p:cTn>
                              </p:par>
                            </p:childTnLst>
                          </p:cTn>
                        </p:par>
                        <p:par>
                          <p:cTn id="23" fill="hold">
                            <p:stCondLst>
                              <p:cond delay="1250"/>
                            </p:stCondLst>
                            <p:childTnLst>
                              <p:par>
                                <p:cTn id="24" presetID="22" presetClass="entr" presetSubtype="1" fill="hold" grpId="0" nodeType="afterEffect">
                                  <p:stCondLst>
                                    <p:cond delay="0"/>
                                  </p:stCondLst>
                                  <p:childTnLst>
                                    <p:set>
                                      <p:cBhvr>
                                        <p:cTn id="25" dur="1" fill="hold">
                                          <p:stCondLst>
                                            <p:cond delay="0"/>
                                          </p:stCondLst>
                                        </p:cTn>
                                        <p:tgtEl>
                                          <p:spTgt spid="24579">
                                            <p:txEl>
                                              <p:pRg st="6" end="6"/>
                                            </p:txEl>
                                          </p:spTgt>
                                        </p:tgtEl>
                                        <p:attrNameLst>
                                          <p:attrName>style.visibility</p:attrName>
                                        </p:attrNameLst>
                                      </p:cBhvr>
                                      <p:to>
                                        <p:strVal val="visible"/>
                                      </p:to>
                                    </p:set>
                                    <p:animEffect transition="in" filter="wipe(up)">
                                      <p:cBhvr>
                                        <p:cTn id="26" dur="500"/>
                                        <p:tgtEl>
                                          <p:spTgt spid="24579">
                                            <p:txEl>
                                              <p:pRg st="6" end="6"/>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579">
                                            <p:txEl>
                                              <p:pRg st="7" end="7"/>
                                            </p:txEl>
                                          </p:spTgt>
                                        </p:tgtEl>
                                        <p:attrNameLst>
                                          <p:attrName>style.visibility</p:attrName>
                                        </p:attrNameLst>
                                      </p:cBhvr>
                                      <p:to>
                                        <p:strVal val="visible"/>
                                      </p:to>
                                    </p:set>
                                    <p:animEffect transition="in" filter="wipe(up)">
                                      <p:cBhvr>
                                        <p:cTn id="29" dur="500"/>
                                        <p:tgtEl>
                                          <p:spTgt spid="24579">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4579">
                                            <p:txEl>
                                              <p:pRg st="8" end="8"/>
                                            </p:txEl>
                                          </p:spTgt>
                                        </p:tgtEl>
                                        <p:attrNameLst>
                                          <p:attrName>style.visibility</p:attrName>
                                        </p:attrNameLst>
                                      </p:cBhvr>
                                      <p:to>
                                        <p:strVal val="visible"/>
                                      </p:to>
                                    </p:set>
                                    <p:animEffect transition="in" filter="wipe(up)">
                                      <p:cBhvr>
                                        <p:cTn id="32" dur="500"/>
                                        <p:tgtEl>
                                          <p:spTgt spid="24579">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4579">
                                            <p:txEl>
                                              <p:pRg st="9" end="9"/>
                                            </p:txEl>
                                          </p:spTgt>
                                        </p:tgtEl>
                                        <p:attrNameLst>
                                          <p:attrName>style.visibility</p:attrName>
                                        </p:attrNameLst>
                                      </p:cBhvr>
                                      <p:to>
                                        <p:strVal val="visible"/>
                                      </p:to>
                                    </p:set>
                                    <p:animEffect transition="in" filter="wipe(up)">
                                      <p:cBhvr>
                                        <p:cTn id="35" dur="500"/>
                                        <p:tgtEl>
                                          <p:spTgt spid="24579">
                                            <p:txEl>
                                              <p:pRg st="9" end="9"/>
                                            </p:txEl>
                                          </p:spTgt>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3250"/>
                            </p:stCondLst>
                            <p:childTnLst>
                              <p:par>
                                <p:cTn id="41" presetID="22" presetClass="entr" presetSubtype="8" fill="hold" grpId="0" nodeType="after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childTnLst>
                          </p:cTn>
                        </p:par>
                        <p:par>
                          <p:cTn id="44" fill="hold">
                            <p:stCondLst>
                              <p:cond delay="3750"/>
                            </p:stCondLst>
                            <p:childTnLst>
                              <p:par>
                                <p:cTn id="45" presetID="22" presetClass="entr" presetSubtype="8" fill="hold" grpId="0" nodeType="after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Effect transition="in" filter="wipe(left)">
                                      <p:cBhvr>
                                        <p:cTn id="47" dur="500"/>
                                        <p:tgtEl>
                                          <p:spTgt spid="2">
                                            <p:txEl>
                                              <p:pRg st="2" end="2"/>
                                            </p:txEl>
                                          </p:spTgt>
                                        </p:tgtEl>
                                      </p:cBhvr>
                                    </p:animEffect>
                                  </p:childTnLst>
                                </p:cTn>
                              </p:par>
                            </p:childTnLst>
                          </p:cTn>
                        </p:par>
                        <p:par>
                          <p:cTn id="48" fill="hold">
                            <p:stCondLst>
                              <p:cond delay="4250"/>
                            </p:stCondLst>
                            <p:childTnLst>
                              <p:par>
                                <p:cTn id="49" presetID="22" presetClass="entr" presetSubtype="8" fill="hold" grpId="0" nodeType="afterEffect">
                                  <p:stCondLst>
                                    <p:cond delay="0"/>
                                  </p:stCondLst>
                                  <p:childTnLst>
                                    <p:set>
                                      <p:cBhvr>
                                        <p:cTn id="50" dur="1" fill="hold">
                                          <p:stCondLst>
                                            <p:cond delay="0"/>
                                          </p:stCondLst>
                                        </p:cTn>
                                        <p:tgtEl>
                                          <p:spTgt spid="2">
                                            <p:txEl>
                                              <p:pRg st="3" end="3"/>
                                            </p:txEl>
                                          </p:spTgt>
                                        </p:tgtEl>
                                        <p:attrNameLst>
                                          <p:attrName>style.visibility</p:attrName>
                                        </p:attrNameLst>
                                      </p:cBhvr>
                                      <p:to>
                                        <p:strVal val="visible"/>
                                      </p:to>
                                    </p:set>
                                    <p:animEffect transition="in" filter="wipe(left)">
                                      <p:cBhvr>
                                        <p:cTn id="51" dur="500"/>
                                        <p:tgtEl>
                                          <p:spTgt spid="2">
                                            <p:txEl>
                                              <p:pRg st="3" end="3"/>
                                            </p:txEl>
                                          </p:spTgt>
                                        </p:tgtEl>
                                      </p:cBhvr>
                                    </p:animEffect>
                                  </p:childTnLst>
                                </p:cTn>
                              </p:par>
                            </p:childTnLst>
                          </p:cTn>
                        </p:par>
                        <p:par>
                          <p:cTn id="52" fill="hold">
                            <p:stCondLst>
                              <p:cond delay="4750"/>
                            </p:stCondLst>
                            <p:childTnLst>
                              <p:par>
                                <p:cTn id="53" presetID="22" presetClass="entr" presetSubtype="8" fill="hold" grpId="0" nodeType="after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wipe(left)">
                                      <p:cBhvr>
                                        <p:cTn id="55" dur="500"/>
                                        <p:tgtEl>
                                          <p:spTgt spid="2">
                                            <p:txEl>
                                              <p:pRg st="4" end="4"/>
                                            </p:txEl>
                                          </p:spTgt>
                                        </p:tgtEl>
                                      </p:cBhvr>
                                    </p:animEffect>
                                  </p:childTnLst>
                                </p:cTn>
                              </p:par>
                            </p:childTnLst>
                          </p:cTn>
                        </p:par>
                        <p:par>
                          <p:cTn id="56" fill="hold">
                            <p:stCondLst>
                              <p:cond delay="5250"/>
                            </p:stCondLst>
                            <p:childTnLst>
                              <p:par>
                                <p:cTn id="57" presetID="22" presetClass="entr" presetSubtype="8" fill="hold" grpId="0" nodeType="afterEffect">
                                  <p:stCondLst>
                                    <p:cond delay="0"/>
                                  </p:stCondLst>
                                  <p:childTnLst>
                                    <p:set>
                                      <p:cBhvr>
                                        <p:cTn id="58" dur="1" fill="hold">
                                          <p:stCondLst>
                                            <p:cond delay="0"/>
                                          </p:stCondLst>
                                        </p:cTn>
                                        <p:tgtEl>
                                          <p:spTgt spid="2">
                                            <p:txEl>
                                              <p:pRg st="5" end="5"/>
                                            </p:txEl>
                                          </p:spTgt>
                                        </p:tgtEl>
                                        <p:attrNameLst>
                                          <p:attrName>style.visibility</p:attrName>
                                        </p:attrNameLst>
                                      </p:cBhvr>
                                      <p:to>
                                        <p:strVal val="visible"/>
                                      </p:to>
                                    </p:set>
                                    <p:animEffect transition="in" filter="wipe(left)">
                                      <p:cBhvr>
                                        <p:cTn id="59" dur="500"/>
                                        <p:tgtEl>
                                          <p:spTgt spid="2">
                                            <p:txEl>
                                              <p:pRg st="5" end="5"/>
                                            </p:txEl>
                                          </p:spTgt>
                                        </p:tgtEl>
                                      </p:cBhvr>
                                    </p:animEffect>
                                  </p:childTnLst>
                                </p:cTn>
                              </p:par>
                            </p:childTnLst>
                          </p:cTn>
                        </p:par>
                        <p:par>
                          <p:cTn id="60" fill="hold">
                            <p:stCondLst>
                              <p:cond delay="5750"/>
                            </p:stCondLst>
                            <p:childTnLst>
                              <p:par>
                                <p:cTn id="61" presetID="22" presetClass="entr" presetSubtype="8" fill="hold" grpId="0" nodeType="after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wipe(left)">
                                      <p:cBhvr>
                                        <p:cTn id="63" dur="500"/>
                                        <p:tgtEl>
                                          <p:spTgt spid="2">
                                            <p:txEl>
                                              <p:pRg st="7" end="7"/>
                                            </p:txEl>
                                          </p:spTgt>
                                        </p:tgtEl>
                                      </p:cBhvr>
                                    </p:animEffect>
                                  </p:childTnLst>
                                </p:cTn>
                              </p:par>
                            </p:childTnLst>
                          </p:cTn>
                        </p:par>
                        <p:par>
                          <p:cTn id="64" fill="hold">
                            <p:stCondLst>
                              <p:cond delay="6250"/>
                            </p:stCondLst>
                            <p:childTnLst>
                              <p:par>
                                <p:cTn id="65" presetID="22" presetClass="entr" presetSubtype="8" fill="hold" grpId="0" nodeType="after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Effect transition="in" filter="wipe(left)">
                                      <p:cBhvr>
                                        <p:cTn id="67" dur="500"/>
                                        <p:tgtEl>
                                          <p:spTgt spid="2">
                                            <p:txEl>
                                              <p:pRg st="8" end="8"/>
                                            </p:txEl>
                                          </p:spTgt>
                                        </p:tgtEl>
                                      </p:cBhvr>
                                    </p:animEffect>
                                  </p:childTnLst>
                                </p:cTn>
                              </p:par>
                            </p:childTnLst>
                          </p:cTn>
                        </p:par>
                        <p:par>
                          <p:cTn id="68" fill="hold">
                            <p:stCondLst>
                              <p:cond delay="6750"/>
                            </p:stCondLst>
                            <p:childTnLst>
                              <p:par>
                                <p:cTn id="69" presetID="22" presetClass="entr" presetSubtype="8" fill="hold" grpId="0" nodeType="afterEffect">
                                  <p:stCondLst>
                                    <p:cond delay="0"/>
                                  </p:stCondLst>
                                  <p:childTnLst>
                                    <p:set>
                                      <p:cBhvr>
                                        <p:cTn id="70" dur="1" fill="hold">
                                          <p:stCondLst>
                                            <p:cond delay="0"/>
                                          </p:stCondLst>
                                        </p:cTn>
                                        <p:tgtEl>
                                          <p:spTgt spid="2">
                                            <p:txEl>
                                              <p:pRg st="9" end="9"/>
                                            </p:txEl>
                                          </p:spTgt>
                                        </p:tgtEl>
                                        <p:attrNameLst>
                                          <p:attrName>style.visibility</p:attrName>
                                        </p:attrNameLst>
                                      </p:cBhvr>
                                      <p:to>
                                        <p:strVal val="visible"/>
                                      </p:to>
                                    </p:set>
                                    <p:animEffect transition="in" filter="wipe(left)">
                                      <p:cBhvr>
                                        <p:cTn id="71" dur="500"/>
                                        <p:tgtEl>
                                          <p:spTgt spid="2">
                                            <p:txEl>
                                              <p:pRg st="9" end="9"/>
                                            </p:txEl>
                                          </p:spTgt>
                                        </p:tgtEl>
                                      </p:cBhvr>
                                    </p:animEffect>
                                  </p:childTnLst>
                                </p:cTn>
                              </p:par>
                            </p:childTnLst>
                          </p:cTn>
                        </p:par>
                        <p:par>
                          <p:cTn id="72" fill="hold">
                            <p:stCondLst>
                              <p:cond delay="7250"/>
                            </p:stCondLst>
                            <p:childTnLst>
                              <p:par>
                                <p:cTn id="73" presetID="22" presetClass="entr" presetSubtype="8" fill="hold" grpId="0" nodeType="afterEffect">
                                  <p:stCondLst>
                                    <p:cond delay="0"/>
                                  </p:stCondLst>
                                  <p:childTnLst>
                                    <p:set>
                                      <p:cBhvr>
                                        <p:cTn id="74" dur="1" fill="hold">
                                          <p:stCondLst>
                                            <p:cond delay="0"/>
                                          </p:stCondLst>
                                        </p:cTn>
                                        <p:tgtEl>
                                          <p:spTgt spid="2">
                                            <p:txEl>
                                              <p:pRg st="10" end="10"/>
                                            </p:txEl>
                                          </p:spTgt>
                                        </p:tgtEl>
                                        <p:attrNameLst>
                                          <p:attrName>style.visibility</p:attrName>
                                        </p:attrNameLst>
                                      </p:cBhvr>
                                      <p:to>
                                        <p:strVal val="visible"/>
                                      </p:to>
                                    </p:set>
                                    <p:animEffect transition="in" filter="wipe(left)">
                                      <p:cBhvr>
                                        <p:cTn id="75" dur="500"/>
                                        <p:tgtEl>
                                          <p:spTgt spid="2">
                                            <p:txEl>
                                              <p:pRg st="10" end="10"/>
                                            </p:txEl>
                                          </p:spTgt>
                                        </p:tgtEl>
                                      </p:cBhvr>
                                    </p:animEffect>
                                  </p:childTnLst>
                                </p:cTn>
                              </p:par>
                            </p:childTnLst>
                          </p:cTn>
                        </p:par>
                        <p:par>
                          <p:cTn id="76" fill="hold">
                            <p:stCondLst>
                              <p:cond delay="7750"/>
                            </p:stCondLst>
                            <p:childTnLst>
                              <p:par>
                                <p:cTn id="77" presetID="10"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par>
                          <p:cTn id="80" fill="hold">
                            <p:stCondLst>
                              <p:cond delay="8250"/>
                            </p:stCondLst>
                            <p:childTnLst>
                              <p:par>
                                <p:cTn id="81" presetID="10" presetClass="entr" presetSubtype="0" fill="hold" nodeType="after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par>
                          <p:cTn id="84" fill="hold">
                            <p:stCondLst>
                              <p:cond delay="8750"/>
                            </p:stCondLst>
                            <p:childTnLst>
                              <p:par>
                                <p:cTn id="85" presetID="10" presetClass="entr" presetSubtype="0" fill="hold" nodeType="after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dvAuto="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White King bleach</a:t>
            </a:r>
            <a:endParaRPr lang="en-AU" sz="4000" kern="1200" dirty="0">
              <a:solidFill>
                <a:schemeClr val="bg1">
                  <a:lumMod val="50000"/>
                  <a:lumOff val="50000"/>
                </a:schemeClr>
              </a:solidFill>
              <a:latin typeface="+mn-lt"/>
              <a:ea typeface="+mn-ea"/>
              <a:cs typeface="+mn-cs"/>
            </a:endParaRPr>
          </a:p>
        </p:txBody>
      </p:sp>
      <p:sp>
        <p:nvSpPr>
          <p:cNvPr id="26627" name="Rectangle 3"/>
          <p:cNvSpPr>
            <a:spLocks noGrp="1" noChangeArrowheads="1"/>
          </p:cNvSpPr>
          <p:nvPr>
            <p:ph type="body" idx="4294967295"/>
          </p:nvPr>
        </p:nvSpPr>
        <p:spPr>
          <a:xfrm>
            <a:off x="971550" y="1412875"/>
            <a:ext cx="4959720" cy="4551362"/>
          </a:xfrm>
        </p:spPr>
        <p:txBody>
          <a:bodyPr/>
          <a:lstStyle/>
          <a:p>
            <a:pPr eaLnBrk="1" hangingPunct="1"/>
            <a:endParaRPr lang="en-US" altLang="en-US" sz="1000" dirty="0"/>
          </a:p>
          <a:p>
            <a:pPr eaLnBrk="1" hangingPunct="1"/>
            <a:r>
              <a:rPr lang="en-US" altLang="en-US" sz="2600" dirty="0"/>
              <a:t>Dilute sodium hypochlorite (“pool chlorine”)</a:t>
            </a:r>
          </a:p>
          <a:p>
            <a:pPr eaLnBrk="1" hangingPunct="1"/>
            <a:endParaRPr lang="en-US" altLang="en-US" sz="500" dirty="0"/>
          </a:p>
          <a:p>
            <a:pPr lvl="1" eaLnBrk="1" hangingPunct="1"/>
            <a:r>
              <a:rPr lang="en-US" altLang="en-US" sz="2200" dirty="0"/>
              <a:t>Is not a Dangerous Good</a:t>
            </a:r>
          </a:p>
          <a:p>
            <a:pPr lvl="1" eaLnBrk="1" hangingPunct="1"/>
            <a:endParaRPr lang="en-US" altLang="en-US" sz="2200" dirty="0"/>
          </a:p>
          <a:p>
            <a:pPr eaLnBrk="1" hangingPunct="1"/>
            <a:r>
              <a:rPr lang="en-US" altLang="en-US" sz="2600" dirty="0"/>
              <a:t>Can cause eye damage and skin irritation</a:t>
            </a:r>
          </a:p>
          <a:p>
            <a:pPr eaLnBrk="1" hangingPunct="1"/>
            <a:endParaRPr lang="en-US" altLang="en-US" sz="500" dirty="0"/>
          </a:p>
          <a:p>
            <a:pPr lvl="1" eaLnBrk="1" hangingPunct="1"/>
            <a:r>
              <a:rPr lang="en-US" altLang="en-US" sz="2200" dirty="0"/>
              <a:t>Is a Hazardous Substance</a:t>
            </a:r>
            <a:endParaRPr lang="en-AU" altLang="en-US" sz="2200" dirty="0"/>
          </a:p>
        </p:txBody>
      </p:sp>
      <p:pic>
        <p:nvPicPr>
          <p:cNvPr id="2662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2" name="Picture 2" descr="White King Industrial Bleach">
            <a:extLst>
              <a:ext uri="{FF2B5EF4-FFF2-40B4-BE49-F238E27FC236}">
                <a16:creationId xmlns:a16="http://schemas.microsoft.com/office/drawing/2014/main" id="{C6C9B0F5-5FAD-4E8F-93BE-20B092BC3E1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810188" y="910305"/>
            <a:ext cx="3186175" cy="505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28688" y="642938"/>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Diesel fuel</a:t>
            </a:r>
            <a:endParaRPr lang="en-AU" sz="4000" kern="1200" dirty="0">
              <a:solidFill>
                <a:schemeClr val="bg1">
                  <a:lumMod val="50000"/>
                  <a:lumOff val="50000"/>
                </a:schemeClr>
              </a:solidFill>
              <a:latin typeface="+mn-lt"/>
              <a:ea typeface="+mn-ea"/>
              <a:cs typeface="+mn-cs"/>
            </a:endParaRPr>
          </a:p>
        </p:txBody>
      </p:sp>
      <p:sp>
        <p:nvSpPr>
          <p:cNvPr id="27651" name="Rectangle 3"/>
          <p:cNvSpPr>
            <a:spLocks noGrp="1" noChangeArrowheads="1"/>
          </p:cNvSpPr>
          <p:nvPr>
            <p:ph type="body" idx="4294967295"/>
          </p:nvPr>
        </p:nvSpPr>
        <p:spPr>
          <a:xfrm>
            <a:off x="971551" y="1484313"/>
            <a:ext cx="5184626" cy="3991540"/>
          </a:xfrm>
        </p:spPr>
        <p:txBody>
          <a:bodyPr/>
          <a:lstStyle/>
          <a:p>
            <a:pPr eaLnBrk="1" hangingPunct="1"/>
            <a:endParaRPr lang="en-US" altLang="en-US" sz="1000" dirty="0"/>
          </a:p>
          <a:p>
            <a:pPr eaLnBrk="1" hangingPunct="1"/>
            <a:r>
              <a:rPr lang="en-US" altLang="en-US" dirty="0"/>
              <a:t>Has a high flashpoint – will not ignite easily</a:t>
            </a:r>
          </a:p>
          <a:p>
            <a:pPr eaLnBrk="1" hangingPunct="1"/>
            <a:endParaRPr lang="en-US" altLang="en-US" sz="500" dirty="0"/>
          </a:p>
          <a:p>
            <a:pPr lvl="1" eaLnBrk="1" hangingPunct="1"/>
            <a:r>
              <a:rPr lang="en-US" altLang="en-US" sz="2200" dirty="0"/>
              <a:t>Is not a Dangerous Good</a:t>
            </a:r>
          </a:p>
          <a:p>
            <a:pPr eaLnBrk="1" hangingPunct="1"/>
            <a:endParaRPr lang="en-US" altLang="en-US" sz="700" dirty="0"/>
          </a:p>
          <a:p>
            <a:pPr eaLnBrk="1" hangingPunct="1"/>
            <a:r>
              <a:rPr lang="en-US" altLang="en-US" dirty="0"/>
              <a:t>Can cause dermatitis and will irritate the eyes</a:t>
            </a:r>
          </a:p>
          <a:p>
            <a:pPr lvl="1" eaLnBrk="1" hangingPunct="1"/>
            <a:r>
              <a:rPr lang="en-US" altLang="en-US" sz="2200" dirty="0"/>
              <a:t>Is a Hazardous Substance</a:t>
            </a:r>
            <a:endParaRPr lang="en-AU" altLang="en-US" sz="2200" dirty="0"/>
          </a:p>
        </p:txBody>
      </p:sp>
      <p:pic>
        <p:nvPicPr>
          <p:cNvPr id="2765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6" name="Picture 2" descr="http://mambosplastics.co.za/images/thumbnails/500/821/detailed/55/diesel-jerry-can-25l.jpg">
            <a:extLst>
              <a:ext uri="{FF2B5EF4-FFF2-40B4-BE49-F238E27FC236}">
                <a16:creationId xmlns:a16="http://schemas.microsoft.com/office/drawing/2014/main" id="{4DB1562E-A7E4-4DB3-98F6-5CBE4B3E8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6177" y="1382147"/>
            <a:ext cx="2790035" cy="45811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3D47AD3-3239-4C61-B179-9E9AC1BDDE7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435960" y="3856880"/>
            <a:ext cx="1736490" cy="130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76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580573" y="595876"/>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Rexona deodorant</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580573" y="1491472"/>
            <a:ext cx="5119542" cy="4320951"/>
          </a:xfrm>
        </p:spPr>
        <p:txBody>
          <a:bodyPr/>
          <a:lstStyle/>
          <a:p>
            <a:pPr eaLnBrk="1" hangingPunct="1">
              <a:lnSpc>
                <a:spcPct val="90000"/>
              </a:lnSpc>
            </a:pPr>
            <a:endParaRPr lang="en-US" altLang="en-US" sz="1200" dirty="0"/>
          </a:p>
          <a:p>
            <a:pPr marL="342900" lvl="1" indent="-342900" eaLnBrk="1" hangingPunct="1">
              <a:lnSpc>
                <a:spcPct val="90000"/>
              </a:lnSpc>
              <a:spcBef>
                <a:spcPct val="60000"/>
              </a:spcBef>
              <a:buChar char="•"/>
            </a:pPr>
            <a:r>
              <a:rPr lang="en-US" altLang="en-US" sz="3000" dirty="0">
                <a:ea typeface="+mn-ea"/>
                <a:cs typeface="+mn-cs"/>
              </a:rPr>
              <a:t>Flammable Gas of Class 2.1, UN 1950 (Aerosol)</a:t>
            </a:r>
          </a:p>
          <a:p>
            <a:pPr eaLnBrk="1" hangingPunct="1">
              <a:lnSpc>
                <a:spcPct val="90000"/>
              </a:lnSpc>
            </a:pPr>
            <a:endParaRPr lang="en-US" altLang="en-US" sz="600" dirty="0"/>
          </a:p>
          <a:p>
            <a:pPr lvl="1" eaLnBrk="1" hangingPunct="1">
              <a:lnSpc>
                <a:spcPct val="90000"/>
              </a:lnSpc>
            </a:pPr>
            <a:r>
              <a:rPr lang="en-US" altLang="en-US" dirty="0"/>
              <a:t>Is a Dangerous Good</a:t>
            </a:r>
          </a:p>
          <a:p>
            <a:pPr lvl="1" eaLnBrk="1" hangingPunct="1">
              <a:lnSpc>
                <a:spcPct val="90000"/>
              </a:lnSpc>
            </a:pPr>
            <a:endParaRPr lang="en-US" altLang="en-US" dirty="0"/>
          </a:p>
          <a:p>
            <a:pPr lvl="1" eaLnBrk="1" hangingPunct="1">
              <a:lnSpc>
                <a:spcPct val="90000"/>
              </a:lnSpc>
            </a:pPr>
            <a:r>
              <a:rPr lang="en-US" altLang="en-US" dirty="0"/>
              <a:t>Is a Hazardous Substance (Physical hazard only)</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piece of paper&#10;&#10;Description automatically generated">
            <a:extLst>
              <a:ext uri="{FF2B5EF4-FFF2-40B4-BE49-F238E27FC236}">
                <a16:creationId xmlns:a16="http://schemas.microsoft.com/office/drawing/2014/main" id="{C94BBED4-FC9D-49C4-B8C1-B3799D08E3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05960" y="693688"/>
            <a:ext cx="1256283" cy="4680000"/>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A3386CFF-E636-41AD-99C1-C1CCD3E1EF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7036" y="693688"/>
            <a:ext cx="1186667" cy="4680000"/>
          </a:xfrm>
          <a:prstGeom prst="rect">
            <a:avLst/>
          </a:prstGeom>
        </p:spPr>
      </p:pic>
      <p:pic>
        <p:nvPicPr>
          <p:cNvPr id="17" name="Picture 16">
            <a:extLst>
              <a:ext uri="{FF2B5EF4-FFF2-40B4-BE49-F238E27FC236}">
                <a16:creationId xmlns:a16="http://schemas.microsoft.com/office/drawing/2014/main" id="{38C042ED-D79E-4E32-9599-8A530BF007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2473" y="5542582"/>
            <a:ext cx="1011615" cy="1013019"/>
          </a:xfrm>
          <a:prstGeom prst="rect">
            <a:avLst/>
          </a:prstGeom>
        </p:spPr>
      </p:pic>
      <p:cxnSp>
        <p:nvCxnSpPr>
          <p:cNvPr id="14" name="Straight Arrow Connector 13">
            <a:extLst>
              <a:ext uri="{FF2B5EF4-FFF2-40B4-BE49-F238E27FC236}">
                <a16:creationId xmlns:a16="http://schemas.microsoft.com/office/drawing/2014/main" id="{C2419E9C-A2A2-4849-9D5D-D3BCFA0C4F1A}"/>
              </a:ext>
            </a:extLst>
          </p:cNvPr>
          <p:cNvCxnSpPr>
            <a:cxnSpLocks/>
            <a:stCxn id="17" idx="3"/>
          </p:cNvCxnSpPr>
          <p:nvPr/>
        </p:nvCxnSpPr>
        <p:spPr bwMode="auto">
          <a:xfrm flipV="1">
            <a:off x="5364088" y="4941168"/>
            <a:ext cx="2141872" cy="1107924"/>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392300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4" name="Picture 4" descr="https://5.imimg.com/data5/KQ/CW/MY-34464483/benzene-chemical-500x500.jpg">
            <a:extLst>
              <a:ext uri="{FF2B5EF4-FFF2-40B4-BE49-F238E27FC236}">
                <a16:creationId xmlns:a16="http://schemas.microsoft.com/office/drawing/2014/main" id="{E7BFB068-7D5D-4BA9-8AB2-65C53D23A603}"/>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397110" y="1181100"/>
            <a:ext cx="2192813" cy="4688084"/>
          </a:xfrm>
          <a:prstGeom prst="rect">
            <a:avLst/>
          </a:prstGeom>
          <a:noFill/>
          <a:extLst>
            <a:ext uri="{909E8E84-426E-40DD-AFC4-6F175D3DCCD1}">
              <a14:hiddenFill xmlns:a14="http://schemas.microsoft.com/office/drawing/2010/main">
                <a:solidFill>
                  <a:srgbClr val="FFFFFF"/>
                </a:solidFill>
              </a14:hiddenFill>
            </a:ext>
          </a:extLst>
        </p:spPr>
      </p:pic>
      <p:sp>
        <p:nvSpPr>
          <p:cNvPr id="17410" name="Rectangle 2"/>
          <p:cNvSpPr>
            <a:spLocks noGrp="1" noChangeArrowheads="1"/>
          </p:cNvSpPr>
          <p:nvPr>
            <p:ph type="title" idx="4294967295"/>
          </p:nvPr>
        </p:nvSpPr>
        <p:spPr/>
        <p:txBody>
          <a:bodyPr/>
          <a:lstStyle/>
          <a:p>
            <a:pPr eaLnBrk="1" hangingPunct="1">
              <a:defRPr/>
            </a:pPr>
            <a:r>
              <a:rPr lang="en-US" sz="4000" kern="1200" dirty="0">
                <a:solidFill>
                  <a:schemeClr val="bg1">
                    <a:lumMod val="50000"/>
                    <a:lumOff val="50000"/>
                  </a:schemeClr>
                </a:solidFill>
                <a:latin typeface="+mn-lt"/>
                <a:ea typeface="+mn-ea"/>
                <a:cs typeface="+mn-cs"/>
              </a:rPr>
              <a:t>Benzene</a:t>
            </a:r>
            <a:endParaRPr lang="en-AU" sz="4000" kern="1200" dirty="0">
              <a:solidFill>
                <a:schemeClr val="bg1">
                  <a:lumMod val="50000"/>
                  <a:lumOff val="50000"/>
                </a:schemeClr>
              </a:solidFill>
              <a:latin typeface="+mn-lt"/>
              <a:ea typeface="+mn-ea"/>
              <a:cs typeface="+mn-cs"/>
            </a:endParaRPr>
          </a:p>
        </p:txBody>
      </p:sp>
      <p:sp>
        <p:nvSpPr>
          <p:cNvPr id="28675" name="Rectangle 3"/>
          <p:cNvSpPr>
            <a:spLocks noGrp="1" noChangeArrowheads="1"/>
          </p:cNvSpPr>
          <p:nvPr>
            <p:ph type="body" idx="4294967295"/>
          </p:nvPr>
        </p:nvSpPr>
        <p:spPr>
          <a:xfrm>
            <a:off x="381757" y="1484312"/>
            <a:ext cx="5486387" cy="4320951"/>
          </a:xfrm>
        </p:spPr>
        <p:txBody>
          <a:bodyPr/>
          <a:lstStyle/>
          <a:p>
            <a:pPr eaLnBrk="1" hangingPunct="1">
              <a:lnSpc>
                <a:spcPct val="90000"/>
              </a:lnSpc>
            </a:pPr>
            <a:endParaRPr lang="en-US" altLang="en-US" sz="1200" dirty="0"/>
          </a:p>
          <a:p>
            <a:pPr eaLnBrk="1" hangingPunct="1">
              <a:lnSpc>
                <a:spcPct val="90000"/>
              </a:lnSpc>
            </a:pPr>
            <a:r>
              <a:rPr lang="en-US" altLang="en-US" dirty="0"/>
              <a:t>Flammable Liquid of Class 3</a:t>
            </a:r>
          </a:p>
          <a:p>
            <a:pPr eaLnBrk="1" hangingPunct="1">
              <a:lnSpc>
                <a:spcPct val="90000"/>
              </a:lnSpc>
            </a:pPr>
            <a:endParaRPr lang="en-US" altLang="en-US" sz="600" dirty="0"/>
          </a:p>
          <a:p>
            <a:pPr lvl="1" eaLnBrk="1" hangingPunct="1">
              <a:lnSpc>
                <a:spcPct val="90000"/>
              </a:lnSpc>
            </a:pPr>
            <a:r>
              <a:rPr lang="en-US" altLang="en-US" dirty="0"/>
              <a:t>Is a Dangerous Good</a:t>
            </a:r>
          </a:p>
          <a:p>
            <a:pPr eaLnBrk="1" hangingPunct="1">
              <a:lnSpc>
                <a:spcPct val="90000"/>
              </a:lnSpc>
            </a:pPr>
            <a:endParaRPr lang="en-US" altLang="en-US" sz="500" dirty="0"/>
          </a:p>
          <a:p>
            <a:pPr eaLnBrk="1" hangingPunct="1">
              <a:lnSpc>
                <a:spcPct val="90000"/>
              </a:lnSpc>
            </a:pPr>
            <a:r>
              <a:rPr lang="en-US" altLang="en-US" dirty="0"/>
              <a:t>Proven Carcinogenic Material</a:t>
            </a:r>
          </a:p>
          <a:p>
            <a:pPr eaLnBrk="1" hangingPunct="1">
              <a:lnSpc>
                <a:spcPct val="90000"/>
              </a:lnSpc>
            </a:pPr>
            <a:endParaRPr lang="en-US" altLang="en-US" sz="600" dirty="0"/>
          </a:p>
          <a:p>
            <a:pPr lvl="1" eaLnBrk="1" hangingPunct="1">
              <a:lnSpc>
                <a:spcPct val="90000"/>
              </a:lnSpc>
            </a:pPr>
            <a:r>
              <a:rPr lang="en-US" altLang="en-US" dirty="0"/>
              <a:t> Is a Hazardous Substance</a:t>
            </a:r>
            <a:endParaRPr lang="en-AU" altLang="en-US" dirty="0"/>
          </a:p>
        </p:txBody>
      </p:sp>
      <p:pic>
        <p:nvPicPr>
          <p:cNvPr id="28676"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9710"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1F56DB6-2702-4B19-B317-B6E5A0704729}"/>
              </a:ext>
            </a:extLst>
          </p:cNvPr>
          <p:cNvGrpSpPr/>
          <p:nvPr/>
        </p:nvGrpSpPr>
        <p:grpSpPr>
          <a:xfrm>
            <a:off x="5411752" y="4437112"/>
            <a:ext cx="540750" cy="1649538"/>
            <a:chOff x="5411752" y="4456492"/>
            <a:chExt cx="540750" cy="1649538"/>
          </a:xfrm>
        </p:grpSpPr>
        <p:pic>
          <p:nvPicPr>
            <p:cNvPr id="8" name="Picture 7">
              <a:extLst>
                <a:ext uri="{FF2B5EF4-FFF2-40B4-BE49-F238E27FC236}">
                  <a16:creationId xmlns:a16="http://schemas.microsoft.com/office/drawing/2014/main" id="{CABA88BC-51B0-4DE8-8243-7B94993172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2501" y="4456492"/>
              <a:ext cx="539253" cy="540000"/>
            </a:xfrm>
            <a:prstGeom prst="rect">
              <a:avLst/>
            </a:prstGeom>
          </p:spPr>
        </p:pic>
        <p:pic>
          <p:nvPicPr>
            <p:cNvPr id="6" name="Picture 5">
              <a:extLst>
                <a:ext uri="{FF2B5EF4-FFF2-40B4-BE49-F238E27FC236}">
                  <a16:creationId xmlns:a16="http://schemas.microsoft.com/office/drawing/2014/main" id="{0D2A807F-01D5-4ABE-A3F7-B557EAEF0D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12127" y="5011261"/>
              <a:ext cx="540000" cy="540000"/>
            </a:xfrm>
            <a:prstGeom prst="rect">
              <a:avLst/>
            </a:prstGeom>
          </p:spPr>
        </p:pic>
        <p:pic>
          <p:nvPicPr>
            <p:cNvPr id="3" name="Picture 2" descr="A close up of a sign&#10;&#10;Description automatically generated">
              <a:extLst>
                <a:ext uri="{FF2B5EF4-FFF2-40B4-BE49-F238E27FC236}">
                  <a16:creationId xmlns:a16="http://schemas.microsoft.com/office/drawing/2014/main" id="{F169836E-8659-493F-A3DD-A20102BBC8E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11752" y="5566030"/>
              <a:ext cx="540750" cy="540000"/>
            </a:xfrm>
            <a:prstGeom prst="rect">
              <a:avLst/>
            </a:prstGeom>
          </p:spPr>
        </p:pic>
      </p:grpSp>
      <p:cxnSp>
        <p:nvCxnSpPr>
          <p:cNvPr id="13" name="Straight Arrow Connector 12">
            <a:extLst>
              <a:ext uri="{FF2B5EF4-FFF2-40B4-BE49-F238E27FC236}">
                <a16:creationId xmlns:a16="http://schemas.microsoft.com/office/drawing/2014/main" id="{2FD98965-439E-4DA0-9713-B1F0BCB47E0E}"/>
              </a:ext>
            </a:extLst>
          </p:cNvPr>
          <p:cNvCxnSpPr>
            <a:cxnSpLocks/>
            <a:stCxn id="6" idx="3"/>
          </p:cNvCxnSpPr>
          <p:nvPr/>
        </p:nvCxnSpPr>
        <p:spPr bwMode="auto">
          <a:xfrm flipV="1">
            <a:off x="5952127" y="4055292"/>
            <a:ext cx="2212452" cy="1206589"/>
          </a:xfrm>
          <a:prstGeom prst="straightConnector1">
            <a:avLst/>
          </a:prstGeom>
          <a:solidFill>
            <a:schemeClr val="accent1"/>
          </a:solidFill>
          <a:ln w="57150" cap="flat" cmpd="sng" algn="ctr">
            <a:solidFill>
              <a:srgbClr val="FFFF00"/>
            </a:solidFill>
            <a:prstDash val="solid"/>
            <a:miter lim="800000"/>
            <a:headEnd type="none" w="med" len="med"/>
            <a:tailEnd type="triangle"/>
          </a:ln>
          <a:effectLst/>
        </p:spPr>
      </p:cxnSp>
    </p:spTree>
    <p:extLst>
      <p:ext uri="{BB962C8B-B14F-4D97-AF65-F5344CB8AC3E}">
        <p14:creationId xmlns:p14="http://schemas.microsoft.com/office/powerpoint/2010/main" val="799061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6CC2-0E96-4C05-A176-210469CEFE6D}"/>
              </a:ext>
            </a:extLst>
          </p:cNvPr>
          <p:cNvSpPr>
            <a:spLocks noGrp="1"/>
          </p:cNvSpPr>
          <p:nvPr>
            <p:ph type="title"/>
          </p:nvPr>
        </p:nvSpPr>
        <p:spPr>
          <a:xfrm>
            <a:off x="611560" y="581339"/>
            <a:ext cx="8489032" cy="731168"/>
          </a:xfrm>
        </p:spPr>
        <p:txBody>
          <a:bodyPr/>
          <a:lstStyle/>
          <a:p>
            <a:r>
              <a:rPr lang="en-AU" sz="2800" dirty="0"/>
              <a:t>Webinar Housekeeping – </a:t>
            </a:r>
            <a:r>
              <a:rPr lang="en-AU" sz="2800" b="1" i="1" dirty="0">
                <a:solidFill>
                  <a:schemeClr val="tx1"/>
                </a:solidFill>
                <a:highlight>
                  <a:srgbClr val="FF0000"/>
                </a:highlight>
              </a:rPr>
              <a:t>please read!</a:t>
            </a:r>
            <a:endParaRPr lang="en-AU" sz="2800" dirty="0"/>
          </a:p>
        </p:txBody>
      </p:sp>
      <p:sp>
        <p:nvSpPr>
          <p:cNvPr id="3" name="Content Placeholder 2">
            <a:extLst>
              <a:ext uri="{FF2B5EF4-FFF2-40B4-BE49-F238E27FC236}">
                <a16:creationId xmlns:a16="http://schemas.microsoft.com/office/drawing/2014/main" id="{83FED000-CAD7-4472-BD34-2B2E2FF9AD71}"/>
              </a:ext>
            </a:extLst>
          </p:cNvPr>
          <p:cNvSpPr>
            <a:spLocks noGrp="1"/>
          </p:cNvSpPr>
          <p:nvPr>
            <p:ph idx="1"/>
          </p:nvPr>
        </p:nvSpPr>
        <p:spPr>
          <a:xfrm>
            <a:off x="680046" y="1412776"/>
            <a:ext cx="8294786" cy="5695776"/>
          </a:xfrm>
        </p:spPr>
        <p:txBody>
          <a:bodyPr/>
          <a:lstStyle/>
          <a:p>
            <a:pPr marL="0" indent="0">
              <a:buNone/>
            </a:pPr>
            <a:r>
              <a:rPr lang="en-AU" sz="1600" b="1" dirty="0"/>
              <a:t>As this is a webinar we ask all participants to please note the following:</a:t>
            </a:r>
          </a:p>
          <a:p>
            <a:pPr lvl="0"/>
            <a:r>
              <a:rPr lang="en-AU" sz="1600" u="sng" dirty="0"/>
              <a:t>MOBILE PHONES</a:t>
            </a:r>
            <a:r>
              <a:rPr lang="en-AU" sz="1600" dirty="0"/>
              <a:t> are to be either switched off or switched to silent</a:t>
            </a:r>
          </a:p>
          <a:p>
            <a:pPr lvl="0"/>
            <a:r>
              <a:rPr lang="en-AU" sz="1600" u="sng" dirty="0"/>
              <a:t>SPEAKER VIEW</a:t>
            </a:r>
            <a:r>
              <a:rPr lang="en-AU" sz="1600" dirty="0"/>
              <a:t>:  if you could please switch your screen to SPEAKER VIEW.  To do this, take your mouse and hover over your screen and to the top RIGHT corner of your screen please click SPEAKER VIEW. </a:t>
            </a:r>
          </a:p>
          <a:p>
            <a:pPr lvl="0"/>
            <a:r>
              <a:rPr lang="en-AU" sz="1600" u="sng" dirty="0"/>
              <a:t>MORNING TEA</a:t>
            </a:r>
            <a:r>
              <a:rPr lang="en-AU" sz="1600" dirty="0"/>
              <a:t>:   Morning Tea will be at 11.30am for 20 min</a:t>
            </a:r>
          </a:p>
          <a:p>
            <a:pPr lvl="0"/>
            <a:r>
              <a:rPr lang="en-AU" sz="1600" dirty="0"/>
              <a:t>The Webinar will conclude at 1.30pm and will follow with Q&amp;A for 15 minutes for those participants that have further queries of our presenter</a:t>
            </a:r>
          </a:p>
          <a:p>
            <a:pPr lvl="0"/>
            <a:r>
              <a:rPr lang="en-AU" sz="1600" u="sng" dirty="0"/>
              <a:t>QUESTIONS:</a:t>
            </a:r>
            <a:r>
              <a:rPr lang="en-AU" sz="1600" dirty="0"/>
              <a:t> This is an interactive Webinar and you are encouraged to please ask any questions that you may have of our presenter, Ross.  To ask a Question, please hover over your screen with your mouse and click on the UNMUTE button. Once you have asked your question, please click MUTE – to avoid any background noise from entering the Webinar.  You may also hold down your space bar to ask your question and release it after you have asked your question.  Ross and the </a:t>
            </a:r>
            <a:r>
              <a:rPr lang="en-AU" sz="1600"/>
              <a:t>AEBN team will </a:t>
            </a:r>
            <a:r>
              <a:rPr lang="en-AU" sz="1600" dirty="0"/>
              <a:t>be here to assist you.</a:t>
            </a:r>
          </a:p>
          <a:p>
            <a:pPr marL="0" lvl="0" indent="0">
              <a:buNone/>
            </a:pPr>
            <a:r>
              <a:rPr lang="en-AU" sz="1600" i="1" dirty="0"/>
              <a:t>THANK YOU!</a:t>
            </a:r>
          </a:p>
        </p:txBody>
      </p:sp>
      <p:pic>
        <p:nvPicPr>
          <p:cNvPr id="5" name="Picture 4" descr="C:\Documents and Settings\User\My Documents\My Pictures\AEBN Logo\AEBN_A_col-4.jpg">
            <a:extLst>
              <a:ext uri="{FF2B5EF4-FFF2-40B4-BE49-F238E27FC236}">
                <a16:creationId xmlns:a16="http://schemas.microsoft.com/office/drawing/2014/main" id="{D640C494-3964-B0DA-CD78-800B38A82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0162" y="5700824"/>
            <a:ext cx="2505479" cy="9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25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8680"/>
            <a:ext cx="7543800" cy="1143000"/>
          </a:xfrm>
        </p:spPr>
        <p:txBody>
          <a:bodyPr/>
          <a:lstStyle/>
          <a:p>
            <a:r>
              <a:rPr lang="en-AU" sz="4400" dirty="0">
                <a:solidFill>
                  <a:schemeClr val="bg1">
                    <a:lumMod val="50000"/>
                    <a:lumOff val="50000"/>
                  </a:schemeClr>
                </a:solidFill>
              </a:rPr>
              <a:t>Regulatory framework</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F4C90834-DFE5-4C77-AD6D-93B1C69F64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090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27584" y="333375"/>
            <a:ext cx="7416303" cy="1143000"/>
          </a:xfrm>
        </p:spPr>
        <p:txBody>
          <a:bodyPr/>
          <a:lstStyle/>
          <a:p>
            <a:r>
              <a:rPr lang="en-US" altLang="en-US" sz="4000" dirty="0">
                <a:solidFill>
                  <a:schemeClr val="bg1">
                    <a:lumMod val="50000"/>
                    <a:lumOff val="50000"/>
                  </a:schemeClr>
                </a:solidFill>
              </a:rPr>
              <a:t>Hazardous Substances</a:t>
            </a:r>
            <a:endParaRPr lang="en-AU" altLang="en-US" sz="4000" dirty="0">
              <a:solidFill>
                <a:schemeClr val="bg1">
                  <a:lumMod val="50000"/>
                  <a:lumOff val="50000"/>
                </a:schemeClr>
              </a:solidFill>
            </a:endParaRPr>
          </a:p>
        </p:txBody>
      </p:sp>
      <p:sp>
        <p:nvSpPr>
          <p:cNvPr id="15363" name="Rectangle 3"/>
          <p:cNvSpPr>
            <a:spLocks noGrp="1" noChangeArrowheads="1"/>
          </p:cNvSpPr>
          <p:nvPr>
            <p:ph type="body" idx="4294967295"/>
          </p:nvPr>
        </p:nvSpPr>
        <p:spPr>
          <a:xfrm>
            <a:off x="647825" y="1268760"/>
            <a:ext cx="7524575" cy="5374928"/>
          </a:xfrm>
        </p:spPr>
        <p:txBody>
          <a:bodyPr/>
          <a:lstStyle/>
          <a:p>
            <a:pPr>
              <a:spcBef>
                <a:spcPts val="1200"/>
              </a:spcBef>
              <a:spcAft>
                <a:spcPts val="1200"/>
              </a:spcAft>
              <a:defRPr/>
            </a:pPr>
            <a:r>
              <a:rPr lang="en-AU" altLang="en-US" sz="2400" dirty="0"/>
              <a:t>Hazardous Chemicals regulated in nationally harmonised Work Health &amp; Safety (WHS) laws:</a:t>
            </a:r>
          </a:p>
          <a:p>
            <a:pPr lvl="1">
              <a:spcBef>
                <a:spcPts val="1200"/>
              </a:spcBef>
              <a:spcAft>
                <a:spcPts val="1200"/>
              </a:spcAft>
              <a:defRPr/>
            </a:pPr>
            <a:r>
              <a:rPr lang="en-AU" altLang="en-US" sz="2000" dirty="0"/>
              <a:t>ACT, NSW, NT, QLD, </a:t>
            </a:r>
            <a:r>
              <a:rPr lang="en-US" altLang="en-US" sz="2000" dirty="0"/>
              <a:t>TAS</a:t>
            </a:r>
            <a:r>
              <a:rPr lang="en-AU" altLang="en-US" sz="2000" dirty="0"/>
              <a:t>, SA,</a:t>
            </a:r>
            <a:r>
              <a:rPr lang="en-US" altLang="en-US" sz="2000" dirty="0"/>
              <a:t> WA, </a:t>
            </a:r>
            <a:r>
              <a:rPr lang="en-AU" altLang="en-US" sz="2000" dirty="0"/>
              <a:t>Commonwealth</a:t>
            </a:r>
          </a:p>
          <a:p>
            <a:pPr marL="342900" lvl="1" indent="-342900">
              <a:spcBef>
                <a:spcPts val="1200"/>
              </a:spcBef>
              <a:spcAft>
                <a:spcPts val="1200"/>
              </a:spcAft>
              <a:buFontTx/>
              <a:buChar char="•"/>
              <a:defRPr/>
            </a:pPr>
            <a:r>
              <a:rPr lang="en-GB" altLang="en-US" sz="2400" dirty="0">
                <a:ea typeface="+mn-ea"/>
                <a:cs typeface="+mn-cs"/>
              </a:rPr>
              <a:t>In VIC, </a:t>
            </a:r>
            <a:r>
              <a:rPr lang="en-AU" altLang="en-US" sz="2400" dirty="0">
                <a:ea typeface="+mn-ea"/>
                <a:cs typeface="+mn-cs"/>
              </a:rPr>
              <a:t>Hazardous Substances are regulated under existing OHS Regulations</a:t>
            </a:r>
          </a:p>
          <a:p>
            <a:pPr lvl="1">
              <a:spcBef>
                <a:spcPts val="1200"/>
              </a:spcBef>
              <a:spcAft>
                <a:spcPts val="1200"/>
              </a:spcAft>
              <a:defRPr/>
            </a:pPr>
            <a:r>
              <a:rPr lang="en-AU" altLang="en-US" sz="2000" dirty="0"/>
              <a:t>WA has adopted WHS laws in 2022, but Dangerous Goods remain outside</a:t>
            </a:r>
          </a:p>
          <a:p>
            <a:pPr>
              <a:spcBef>
                <a:spcPts val="1200"/>
              </a:spcBef>
              <a:spcAft>
                <a:spcPts val="1200"/>
              </a:spcAft>
              <a:defRPr/>
            </a:pPr>
            <a:r>
              <a:rPr lang="en-AU" altLang="en-US" sz="2400" dirty="0"/>
              <a:t>National review of WHS laws in 2019</a:t>
            </a:r>
          </a:p>
          <a:p>
            <a:pPr>
              <a:spcBef>
                <a:spcPts val="1200"/>
              </a:spcBef>
              <a:spcAft>
                <a:spcPts val="1200"/>
              </a:spcAft>
              <a:defRPr/>
            </a:pPr>
            <a:r>
              <a:rPr lang="en-AU" altLang="en-US" sz="2400" dirty="0"/>
              <a:t>GHS edition 7 adopted as of 1-Jan-2021 – 2-year transition period (replacing edition 3)</a:t>
            </a:r>
          </a:p>
        </p:txBody>
      </p:sp>
      <p:pic>
        <p:nvPicPr>
          <p:cNvPr id="1741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14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83568" y="404813"/>
            <a:ext cx="8228657" cy="1143000"/>
          </a:xfrm>
        </p:spPr>
        <p:txBody>
          <a:bodyPr/>
          <a:lstStyle/>
          <a:p>
            <a:pPr eaLnBrk="1" hangingPunct="1">
              <a:defRPr/>
            </a:pPr>
            <a:r>
              <a:rPr lang="en-US" sz="4000" dirty="0">
                <a:solidFill>
                  <a:schemeClr val="bg1">
                    <a:lumMod val="50000"/>
                    <a:lumOff val="50000"/>
                  </a:schemeClr>
                </a:solidFill>
              </a:rPr>
              <a:t>Storage &amp; Handling of Dangerous Goods</a:t>
            </a:r>
          </a:p>
        </p:txBody>
      </p:sp>
      <p:sp>
        <p:nvSpPr>
          <p:cNvPr id="44035" name="Rectangle 3"/>
          <p:cNvSpPr>
            <a:spLocks noGrp="1" noChangeArrowheads="1"/>
          </p:cNvSpPr>
          <p:nvPr>
            <p:ph idx="4294967295"/>
          </p:nvPr>
        </p:nvSpPr>
        <p:spPr>
          <a:xfrm>
            <a:off x="683568" y="1700212"/>
            <a:ext cx="7992887" cy="4300538"/>
          </a:xfrm>
        </p:spPr>
        <p:txBody>
          <a:bodyPr/>
          <a:lstStyle/>
          <a:p>
            <a:pPr eaLnBrk="1" hangingPunct="1"/>
            <a:r>
              <a:rPr lang="en-US" altLang="en-US" sz="2400" dirty="0"/>
              <a:t>In ACT, NSW, NT, QLD, SA and TAS storage and handling of Dangerous Goods is covered by WHS Regulations</a:t>
            </a:r>
          </a:p>
          <a:p>
            <a:pPr lvl="1" eaLnBrk="1" hangingPunct="1"/>
            <a:r>
              <a:rPr lang="en-US" altLang="en-US" sz="2400" dirty="0"/>
              <a:t>Referred to as “Schedule 11 Hazardous Chemicals”</a:t>
            </a:r>
          </a:p>
          <a:p>
            <a:pPr eaLnBrk="1" hangingPunct="1"/>
            <a:r>
              <a:rPr lang="en-US" altLang="en-US" sz="2400" dirty="0"/>
              <a:t>In VIC and WA this is covered in Dangerous Goods legislation</a:t>
            </a:r>
          </a:p>
          <a:p>
            <a:pPr lvl="1" eaLnBrk="1" hangingPunct="1"/>
            <a:r>
              <a:rPr lang="en-US" altLang="en-US" sz="2400" dirty="0"/>
              <a:t>WA adopted </a:t>
            </a:r>
            <a:r>
              <a:rPr lang="en-US" altLang="en-US" sz="2400" dirty="0" err="1"/>
              <a:t>harmonised</a:t>
            </a:r>
            <a:r>
              <a:rPr lang="en-US" altLang="en-US" sz="2400" dirty="0"/>
              <a:t> WHS legislation on 31 March 2022, but maintains separate dangerous goods legislation, subject to review in 2 years</a:t>
            </a:r>
            <a:endParaRPr lang="en-US" altLang="en-US" sz="2800" dirty="0">
              <a:ea typeface="+mn-ea"/>
              <a:cs typeface="+mn-cs"/>
            </a:endParaRPr>
          </a:p>
          <a:p>
            <a:pPr lvl="1" eaLnBrk="1" hangingPunct="1"/>
            <a:endParaRPr lang="en-US" altLang="en-US" sz="2400" dirty="0"/>
          </a:p>
        </p:txBody>
      </p:sp>
      <p:graphicFrame>
        <p:nvGraphicFramePr>
          <p:cNvPr id="44036" name="Object 9"/>
          <p:cNvGraphicFramePr>
            <a:graphicFrameLocks noChangeAspect="1"/>
          </p:cNvGraphicFramePr>
          <p:nvPr>
            <p:extLst>
              <p:ext uri="{D42A27DB-BD31-4B8C-83A1-F6EECF244321}">
                <p14:modId xmlns:p14="http://schemas.microsoft.com/office/powerpoint/2010/main" val="3460993139"/>
              </p:ext>
            </p:extLst>
          </p:nvPr>
        </p:nvGraphicFramePr>
        <p:xfrm>
          <a:off x="4656927" y="5546816"/>
          <a:ext cx="2740025" cy="812800"/>
        </p:xfrm>
        <a:graphic>
          <a:graphicData uri="http://schemas.openxmlformats.org/presentationml/2006/ole">
            <mc:AlternateContent xmlns:mc="http://schemas.openxmlformats.org/markup-compatibility/2006">
              <mc:Choice xmlns:v="urn:schemas-microsoft-com:vml" Requires="v">
                <p:oleObj name="Clip" r:id="rId3" imgW="5318125" imgH="3086100" progId="">
                  <p:embed/>
                </p:oleObj>
              </mc:Choice>
              <mc:Fallback>
                <p:oleObj name="Clip" r:id="rId3" imgW="5318125" imgH="3086100" progId="">
                  <p:embed/>
                  <p:pic>
                    <p:nvPicPr>
                      <p:cNvPr id="4403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927" y="5546816"/>
                        <a:ext cx="2740025"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4037"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672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476672"/>
            <a:ext cx="7543800" cy="1143000"/>
          </a:xfrm>
        </p:spPr>
        <p:txBody>
          <a:bodyPr/>
          <a:lstStyle/>
          <a:p>
            <a:pPr>
              <a:defRPr/>
            </a:pPr>
            <a:r>
              <a:rPr lang="en-US" altLang="en-US" sz="4000" dirty="0">
                <a:solidFill>
                  <a:schemeClr val="bg1">
                    <a:lumMod val="50000"/>
                    <a:lumOff val="50000"/>
                  </a:schemeClr>
                </a:solidFill>
              </a:rPr>
              <a:t>Dangerous Goods Transport</a:t>
            </a:r>
            <a:endParaRPr lang="en-AU" altLang="en-US" sz="4000" dirty="0">
              <a:solidFill>
                <a:schemeClr val="bg1">
                  <a:lumMod val="50000"/>
                  <a:lumOff val="50000"/>
                </a:schemeClr>
              </a:solidFill>
            </a:endParaRPr>
          </a:p>
        </p:txBody>
      </p:sp>
      <p:sp>
        <p:nvSpPr>
          <p:cNvPr id="19459" name="Rectangle 3"/>
          <p:cNvSpPr>
            <a:spLocks noGrp="1" noChangeArrowheads="1"/>
          </p:cNvSpPr>
          <p:nvPr>
            <p:ph idx="1"/>
          </p:nvPr>
        </p:nvSpPr>
        <p:spPr>
          <a:xfrm>
            <a:off x="928828" y="1844824"/>
            <a:ext cx="7543800" cy="3657600"/>
          </a:xfrm>
        </p:spPr>
        <p:txBody>
          <a:bodyPr/>
          <a:lstStyle/>
          <a:p>
            <a:r>
              <a:rPr lang="en-AU" altLang="en-US" dirty="0"/>
              <a:t>Not covered by the Work Health &amp; Safety (WHS) regulations for hazardous chemicals.</a:t>
            </a:r>
          </a:p>
          <a:p>
            <a:r>
              <a:rPr lang="en-AU" altLang="en-US" dirty="0"/>
              <a:t>These continue to be covered by state-based transport laws and the Australian Dangerous Goods (ADG) Code.</a:t>
            </a:r>
          </a:p>
        </p:txBody>
      </p:sp>
      <p:pic>
        <p:nvPicPr>
          <p:cNvPr id="194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261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154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716" y="436153"/>
            <a:ext cx="8212739" cy="1143000"/>
          </a:xfrm>
        </p:spPr>
        <p:txBody>
          <a:bodyPr/>
          <a:lstStyle/>
          <a:p>
            <a:r>
              <a:rPr lang="en-AU" sz="3600" dirty="0">
                <a:solidFill>
                  <a:schemeClr val="bg1">
                    <a:lumMod val="50000"/>
                    <a:lumOff val="50000"/>
                  </a:schemeClr>
                </a:solidFill>
              </a:rPr>
              <a:t>Australian Code for the Transport of Dangerous Goods by Road &amp; Rail (ADG Code)</a:t>
            </a:r>
          </a:p>
        </p:txBody>
      </p:sp>
      <p:sp>
        <p:nvSpPr>
          <p:cNvPr id="3" name="Content Placeholder 2"/>
          <p:cNvSpPr>
            <a:spLocks noGrp="1"/>
          </p:cNvSpPr>
          <p:nvPr>
            <p:ph sz="half" idx="1"/>
          </p:nvPr>
        </p:nvSpPr>
        <p:spPr>
          <a:xfrm>
            <a:off x="463717" y="1700808"/>
            <a:ext cx="4230960" cy="4735390"/>
          </a:xfrm>
        </p:spPr>
        <p:txBody>
          <a:bodyPr/>
          <a:lstStyle/>
          <a:p>
            <a:r>
              <a:rPr lang="en-AU" sz="2200" dirty="0"/>
              <a:t>Issued by National Transport Commission (NTC)</a:t>
            </a:r>
          </a:p>
          <a:p>
            <a:r>
              <a:rPr lang="en-AU" sz="2000" dirty="0"/>
              <a:t>ADG7.7</a:t>
            </a:r>
          </a:p>
          <a:p>
            <a:pPr lvl="1"/>
            <a:r>
              <a:rPr lang="en-AU" sz="1800" dirty="0"/>
              <a:t>Adopted from 1 October 2020</a:t>
            </a:r>
          </a:p>
          <a:p>
            <a:pPr lvl="1"/>
            <a:r>
              <a:rPr lang="en-AU" sz="1800" dirty="0"/>
              <a:t>Mandatory from 1 October 2021</a:t>
            </a:r>
          </a:p>
          <a:p>
            <a:pPr lvl="1"/>
            <a:r>
              <a:rPr lang="en-AU" sz="1800" dirty="0"/>
              <a:t>Derived from UN Recommendations on the Transport of Dangerous Goods 21</a:t>
            </a:r>
            <a:r>
              <a:rPr lang="en-AU" sz="1800" baseline="30000" dirty="0"/>
              <a:t>st</a:t>
            </a:r>
            <a:r>
              <a:rPr lang="en-AU" sz="1800" dirty="0"/>
              <a:t> Edition (UN21)</a:t>
            </a:r>
            <a:endParaRPr lang="en-AU" sz="2200" dirty="0"/>
          </a:p>
          <a:p>
            <a:pPr marL="342900" lvl="1" indent="-342900">
              <a:spcBef>
                <a:spcPct val="60000"/>
              </a:spcBef>
              <a:buChar char="•"/>
            </a:pPr>
            <a:r>
              <a:rPr lang="en-AU" sz="2000" dirty="0">
                <a:ea typeface="+mn-ea"/>
                <a:cs typeface="+mn-cs"/>
              </a:rPr>
              <a:t>Reviewed 2-yearly</a:t>
            </a:r>
          </a:p>
          <a:p>
            <a:pPr lvl="1"/>
            <a:r>
              <a:rPr lang="en-AU" sz="1800" dirty="0"/>
              <a:t>Draft ADG 7.8 released 29/10/21.</a:t>
            </a:r>
          </a:p>
          <a:p>
            <a:pPr lvl="1"/>
            <a:r>
              <a:rPr lang="en-AU" sz="1800" dirty="0"/>
              <a:t>Full implementation expected by 1/10/23.</a:t>
            </a:r>
          </a:p>
        </p:txBody>
      </p:sp>
      <p:pic>
        <p:nvPicPr>
          <p:cNvPr id="6" name="Picture 5" descr="C:\Documents and Settings\User\My Documents\My Pictures\AEBN Logo\AEBN_A_col-4.jpg">
            <a:extLst>
              <a:ext uri="{FF2B5EF4-FFF2-40B4-BE49-F238E27FC236}">
                <a16:creationId xmlns:a16="http://schemas.microsoft.com/office/drawing/2014/main" id="{30017169-2B55-434A-9032-D50DD8EE748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4654717" y="1700808"/>
            <a:ext cx="4191000" cy="3701008"/>
          </a:xfrm>
        </p:spPr>
        <p:txBody>
          <a:bodyPr/>
          <a:lstStyle/>
          <a:p>
            <a:pPr eaLnBrk="1" hangingPunct="1"/>
            <a:r>
              <a:rPr lang="en-US" altLang="en-US" sz="2400" dirty="0"/>
              <a:t>Model Act For The Transport of Dangerous Goods by Road and Rail 2007 </a:t>
            </a:r>
          </a:p>
          <a:p>
            <a:pPr lvl="1" eaLnBrk="1" hangingPunct="1"/>
            <a:r>
              <a:rPr lang="en-US" altLang="en-US" sz="2000" dirty="0"/>
              <a:t>Model Subordinate Law for the Transport of Dangerous Goods By Road And Rail</a:t>
            </a:r>
          </a:p>
          <a:p>
            <a:pPr>
              <a:buFont typeface="Arial" panose="020B0604020202020204" pitchFamily="34" charset="0"/>
              <a:buChar char="•"/>
            </a:pPr>
            <a:endParaRPr lang="en-AU" sz="1800" dirty="0"/>
          </a:p>
          <a:p>
            <a:pPr>
              <a:buFont typeface="Arial" panose="020B0604020202020204" pitchFamily="34" charset="0"/>
              <a:buChar char="•"/>
            </a:pPr>
            <a:r>
              <a:rPr lang="en-AU" sz="1800" dirty="0"/>
              <a:t>Other codes</a:t>
            </a:r>
          </a:p>
          <a:p>
            <a:pPr marL="800100" lvl="1" indent="-342900" eaLnBrk="1" hangingPunct="1">
              <a:buFont typeface="Arial" panose="020B0604020202020204" pitchFamily="34" charset="0"/>
              <a:buChar char="•"/>
            </a:pPr>
            <a:r>
              <a:rPr lang="en-US" altLang="en-US" sz="1600" dirty="0"/>
              <a:t>IMDG Code (sea transport)</a:t>
            </a:r>
            <a:endParaRPr lang="en-US" altLang="en-US" sz="1800" dirty="0"/>
          </a:p>
          <a:p>
            <a:pPr marL="800100" lvl="1" indent="-342900" eaLnBrk="1" hangingPunct="1">
              <a:buFont typeface="Arial" panose="020B0604020202020204" pitchFamily="34" charset="0"/>
              <a:buChar char="•"/>
            </a:pPr>
            <a:r>
              <a:rPr lang="en-US" altLang="en-US" sz="1600" dirty="0"/>
              <a:t>IATA Regulations (air transport)</a:t>
            </a:r>
          </a:p>
        </p:txBody>
      </p:sp>
    </p:spTree>
    <p:extLst>
      <p:ext uri="{BB962C8B-B14F-4D97-AF65-F5344CB8AC3E}">
        <p14:creationId xmlns:p14="http://schemas.microsoft.com/office/powerpoint/2010/main" val="257961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Picture 5" descr="C:\Documents and Settings\User\My Documents\My Pictures\AEBN Logo\AEBN_A_col-4.jpg">
            <a:extLst>
              <a:ext uri="{FF2B5EF4-FFF2-40B4-BE49-F238E27FC236}">
                <a16:creationId xmlns:a16="http://schemas.microsoft.com/office/drawing/2014/main" id="{F342EEB2-9EBE-40E5-AEA8-E93E953A09D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56376" y="6306753"/>
            <a:ext cx="1061666"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1">
            <a:extLst>
              <a:ext uri="{FF2B5EF4-FFF2-40B4-BE49-F238E27FC236}">
                <a16:creationId xmlns:a16="http://schemas.microsoft.com/office/drawing/2014/main" id="{CC9DB3EB-BE4E-4184-9312-E5B6F9D5D85A}"/>
              </a:ext>
            </a:extLst>
          </p:cNvPr>
          <p:cNvPicPr>
            <a:picLocks noGrp="1" noChangeAspect="1"/>
          </p:cNvPicPr>
          <p:nvPr>
            <p:ph sz="half" idx="2"/>
          </p:nvPr>
        </p:nvPicPr>
        <p:blipFill>
          <a:blip r:embed="rId3"/>
          <a:stretch>
            <a:fillRect/>
          </a:stretch>
        </p:blipFill>
        <p:spPr>
          <a:xfrm>
            <a:off x="5080474" y="1600200"/>
            <a:ext cx="3155844" cy="4500000"/>
          </a:xfrm>
        </p:spPr>
      </p:pic>
      <p:pic>
        <p:nvPicPr>
          <p:cNvPr id="11" name="Content Placeholder 10">
            <a:extLst>
              <a:ext uri="{FF2B5EF4-FFF2-40B4-BE49-F238E27FC236}">
                <a16:creationId xmlns:a16="http://schemas.microsoft.com/office/drawing/2014/main" id="{59B9A3D4-AAB5-4D2B-B941-3FB9091D907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905319" y="1600200"/>
            <a:ext cx="3150000" cy="4500000"/>
          </a:xfrm>
          <a:prstGeom prst="rect">
            <a:avLst/>
          </a:prstGeom>
        </p:spPr>
      </p:pic>
      <p:sp>
        <p:nvSpPr>
          <p:cNvPr id="10" name="Arrow: Right 9"/>
          <p:cNvSpPr/>
          <p:nvPr/>
        </p:nvSpPr>
        <p:spPr bwMode="auto">
          <a:xfrm>
            <a:off x="3880001" y="3346144"/>
            <a:ext cx="1368152" cy="100811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90626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7543800" cy="1143000"/>
          </a:xfrm>
        </p:spPr>
        <p:txBody>
          <a:bodyPr/>
          <a:lstStyle/>
          <a:p>
            <a:r>
              <a:rPr lang="en-AU" dirty="0">
                <a:solidFill>
                  <a:schemeClr val="bg1">
                    <a:lumMod val="50000"/>
                    <a:lumOff val="50000"/>
                  </a:schemeClr>
                </a:solidFill>
              </a:rPr>
              <a:t>Hazardous Substances</a:t>
            </a:r>
          </a:p>
        </p:txBody>
      </p:sp>
      <p:sp>
        <p:nvSpPr>
          <p:cNvPr id="7" name="Content Placeholder 6"/>
          <p:cNvSpPr>
            <a:spLocks noGrp="1"/>
          </p:cNvSpPr>
          <p:nvPr>
            <p:ph sz="half" idx="1"/>
          </p:nvPr>
        </p:nvSpPr>
        <p:spPr>
          <a:xfrm>
            <a:off x="457200" y="1600200"/>
            <a:ext cx="4114800" cy="4525963"/>
          </a:xfrm>
        </p:spPr>
        <p:txBody>
          <a:bodyPr/>
          <a:lstStyle/>
          <a:p>
            <a:r>
              <a:rPr lang="en-AU" sz="2400" dirty="0"/>
              <a:t>Approved Criteria for Classifying Hazardous Substances [NOHSC: 1008 (2004)]</a:t>
            </a:r>
          </a:p>
          <a:p>
            <a:pPr lvl="1">
              <a:buFont typeface="Wingdings" panose="05000000000000000000" pitchFamily="2" charset="2"/>
              <a:buChar char="Ø"/>
            </a:pPr>
            <a:r>
              <a:rPr lang="en-AU" sz="2000" dirty="0"/>
              <a:t>NOHSC – National OHS Commission – now Safe Work Australia</a:t>
            </a:r>
          </a:p>
          <a:p>
            <a:r>
              <a:rPr lang="en-AU" sz="2400" dirty="0"/>
              <a:t>Can still be used in WA for 12 months after the WHS laws were adopted</a:t>
            </a:r>
          </a:p>
          <a:p>
            <a:pPr lvl="1">
              <a:buFont typeface="Wingdings" panose="05000000000000000000" pitchFamily="2" charset="2"/>
              <a:buChar char="Ø"/>
            </a:pPr>
            <a:r>
              <a:rPr lang="en-AU" sz="2000" dirty="0"/>
              <a:t>i.e. until 31/3/2023</a:t>
            </a:r>
          </a:p>
        </p:txBody>
      </p:sp>
      <p:sp>
        <p:nvSpPr>
          <p:cNvPr id="8" name="Content Placeholder 7"/>
          <p:cNvSpPr>
            <a:spLocks noGrp="1"/>
          </p:cNvSpPr>
          <p:nvPr>
            <p:ph sz="half" idx="2"/>
          </p:nvPr>
        </p:nvSpPr>
        <p:spPr>
          <a:xfrm>
            <a:off x="4557464" y="1600200"/>
            <a:ext cx="4357936" cy="4525963"/>
          </a:xfrm>
        </p:spPr>
        <p:txBody>
          <a:bodyPr/>
          <a:lstStyle/>
          <a:p>
            <a:pPr>
              <a:buFont typeface="Wingdings" panose="05000000000000000000" pitchFamily="2" charset="2"/>
              <a:buChar char="Ø"/>
            </a:pPr>
            <a:r>
              <a:rPr lang="en-AU" sz="2400" dirty="0"/>
              <a:t>Work Health &amp; Safety legislation</a:t>
            </a:r>
          </a:p>
          <a:p>
            <a:pPr lvl="1">
              <a:buFont typeface="Wingdings" panose="05000000000000000000" pitchFamily="2" charset="2"/>
              <a:buChar char="Ø"/>
            </a:pPr>
            <a:r>
              <a:rPr lang="en-AU" sz="2000" dirty="0"/>
              <a:t>National Code of Practice</a:t>
            </a:r>
          </a:p>
          <a:p>
            <a:pPr lvl="1">
              <a:buFont typeface="Wingdings" panose="05000000000000000000" pitchFamily="2" charset="2"/>
              <a:buChar char="Ø"/>
            </a:pPr>
            <a:r>
              <a:rPr lang="en-AU" sz="2000" dirty="0"/>
              <a:t>Globally Harmonised System of Classification and Labelling of Chemicals (GHS, </a:t>
            </a:r>
            <a:r>
              <a:rPr lang="en-AU" sz="2000" dirty="0" err="1"/>
              <a:t>Edn</a:t>
            </a:r>
            <a:r>
              <a:rPr lang="en-AU" sz="2000" dirty="0"/>
              <a:t>. 3) mandatory from 1/1/2017</a:t>
            </a:r>
          </a:p>
          <a:p>
            <a:pPr lvl="1">
              <a:buFont typeface="Wingdings" panose="05000000000000000000" pitchFamily="2" charset="2"/>
              <a:buChar char="Ø"/>
            </a:pPr>
            <a:r>
              <a:rPr lang="en-AU" sz="2000" dirty="0"/>
              <a:t>GHS Edition 7 adopted from 1/1/2021 with 2-year transition – i.e. mandatory from 1/1/2023</a:t>
            </a:r>
          </a:p>
        </p:txBody>
      </p:sp>
      <p:sp>
        <p:nvSpPr>
          <p:cNvPr id="6" name="&quot;Not Allowed&quot; Symbol 5">
            <a:extLst>
              <a:ext uri="{FF2B5EF4-FFF2-40B4-BE49-F238E27FC236}">
                <a16:creationId xmlns:a16="http://schemas.microsoft.com/office/drawing/2014/main" id="{AED05303-4CBC-4DDD-BA7D-434B0DE285B8}"/>
              </a:ext>
            </a:extLst>
          </p:cNvPr>
          <p:cNvSpPr>
            <a:spLocks noChangeAspect="1"/>
          </p:cNvSpPr>
          <p:nvPr/>
        </p:nvSpPr>
        <p:spPr bwMode="auto">
          <a:xfrm>
            <a:off x="1127360" y="1737072"/>
            <a:ext cx="2340000" cy="2340000"/>
          </a:xfrm>
          <a:prstGeom prst="noSmoking">
            <a:avLst>
              <a:gd name="adj" fmla="val 11899"/>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pic>
        <p:nvPicPr>
          <p:cNvPr id="9" name="Picture 8" descr="C:\Documents and Settings\User\My Documents\My Pictures\AEBN Logo\AEBN_A_col-4.jpg">
            <a:extLst>
              <a:ext uri="{FF2B5EF4-FFF2-40B4-BE49-F238E27FC236}">
                <a16:creationId xmlns:a16="http://schemas.microsoft.com/office/drawing/2014/main" id="{99166C5A-47E1-4C70-A06F-EB876311F2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84368" y="6279675"/>
            <a:ext cx="1133674" cy="4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4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1500"/>
                                        <p:tgtEl>
                                          <p:spTgt spid="7">
                                            <p:txEl>
                                              <p:pRg st="3" end="3"/>
                                            </p:txEl>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500"/>
                                        <p:tgtEl>
                                          <p:spTgt spid="8">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1500"/>
                                        <p:tgtEl>
                                          <p:spTgt spid="8">
                                            <p:txEl>
                                              <p:pRg st="1" end="1"/>
                                            </p:txEl>
                                          </p:spTgt>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500"/>
                                        <p:tgtEl>
                                          <p:spTgt spid="8">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1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dirty="0"/>
          </a:p>
        </p:txBody>
      </p:sp>
      <p:pic>
        <p:nvPicPr>
          <p:cNvPr id="13" name="Content Placeholder 12"/>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151717" y="1906855"/>
            <a:ext cx="2965352" cy="4320000"/>
          </a:xfrm>
          <a:prstGeom prst="rect">
            <a:avLst/>
          </a:prstGeom>
        </p:spPr>
      </p:pic>
      <p:pic>
        <p:nvPicPr>
          <p:cNvPr id="12" name="Content Placeholder 9"/>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283129" y="1906855"/>
            <a:ext cx="3011780" cy="4320000"/>
          </a:xfrm>
          <a:prstGeom prst="rect">
            <a:avLst/>
          </a:prstGeom>
        </p:spPr>
      </p:pic>
      <p:sp>
        <p:nvSpPr>
          <p:cNvPr id="6" name="&quot;Not Allowed&quot; Symbol 5">
            <a:extLst>
              <a:ext uri="{FF2B5EF4-FFF2-40B4-BE49-F238E27FC236}">
                <a16:creationId xmlns:a16="http://schemas.microsoft.com/office/drawing/2014/main" id="{2E883D3B-60D7-4DD1-92EF-F2FA812791F2}"/>
              </a:ext>
            </a:extLst>
          </p:cNvPr>
          <p:cNvSpPr>
            <a:spLocks noChangeAspect="1"/>
          </p:cNvSpPr>
          <p:nvPr/>
        </p:nvSpPr>
        <p:spPr bwMode="auto">
          <a:xfrm>
            <a:off x="1199342" y="2631804"/>
            <a:ext cx="2870103" cy="2870103"/>
          </a:xfrm>
          <a:prstGeom prst="noSmoking">
            <a:avLst>
              <a:gd name="adj" fmla="val 11899"/>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pic>
        <p:nvPicPr>
          <p:cNvPr id="7" name="Picture 6" descr="C:\Documents and Settings\User\My Documents\My Pictures\AEBN Logo\AEBN_A_col-4.jpg">
            <a:extLst>
              <a:ext uri="{FF2B5EF4-FFF2-40B4-BE49-F238E27FC236}">
                <a16:creationId xmlns:a16="http://schemas.microsoft.com/office/drawing/2014/main" id="{074D8EAE-F420-47C6-B6B7-731936C1B5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56376" y="6306753"/>
            <a:ext cx="1061666" cy="3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8772F1-CED6-440A-96A3-7230214727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38"/>
          <a:stretch/>
        </p:blipFill>
        <p:spPr>
          <a:xfrm>
            <a:off x="5283737" y="1906855"/>
            <a:ext cx="3034859" cy="4320000"/>
          </a:xfrm>
          <a:prstGeom prst="rect">
            <a:avLst/>
          </a:prstGeom>
        </p:spPr>
      </p:pic>
      <p:sp>
        <p:nvSpPr>
          <p:cNvPr id="14" name="Arrow: Right 13"/>
          <p:cNvSpPr/>
          <p:nvPr/>
        </p:nvSpPr>
        <p:spPr bwMode="auto">
          <a:xfrm>
            <a:off x="4016327" y="3562799"/>
            <a:ext cx="1368152" cy="100811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69946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212"/>
            <a:ext cx="7543800" cy="1143000"/>
          </a:xfrm>
        </p:spPr>
        <p:txBody>
          <a:bodyPr/>
          <a:lstStyle/>
          <a:p>
            <a:r>
              <a:rPr lang="en-AU" sz="4000" dirty="0">
                <a:solidFill>
                  <a:schemeClr val="bg1">
                    <a:lumMod val="50000"/>
                    <a:lumOff val="50000"/>
                  </a:schemeClr>
                </a:solidFill>
              </a:rPr>
              <a:t>Regulation – Victoria </a:t>
            </a:r>
          </a:p>
        </p:txBody>
      </p:sp>
      <p:sp>
        <p:nvSpPr>
          <p:cNvPr id="3" name="Content Placeholder 2"/>
          <p:cNvSpPr>
            <a:spLocks noGrp="1"/>
          </p:cNvSpPr>
          <p:nvPr>
            <p:ph sz="half" idx="1"/>
          </p:nvPr>
        </p:nvSpPr>
        <p:spPr>
          <a:xfrm>
            <a:off x="457200" y="1340768"/>
            <a:ext cx="4038600" cy="4525963"/>
          </a:xfrm>
        </p:spPr>
        <p:txBody>
          <a:bodyPr/>
          <a:lstStyle/>
          <a:p>
            <a:r>
              <a:rPr lang="en-AU" sz="2400" dirty="0"/>
              <a:t>Dangerous Goods</a:t>
            </a:r>
          </a:p>
          <a:p>
            <a:r>
              <a:rPr lang="en-AU" sz="2400" dirty="0"/>
              <a:t>Dangerous Goods Act 1985</a:t>
            </a:r>
          </a:p>
          <a:p>
            <a:pPr lvl="1"/>
            <a:r>
              <a:rPr lang="en-AU" sz="2000" dirty="0"/>
              <a:t>Dangerous Goods (Storage &amp; Handling) Regulations 2012</a:t>
            </a:r>
          </a:p>
          <a:p>
            <a:pPr lvl="2">
              <a:buFont typeface="Wingdings" panose="05000000000000000000" pitchFamily="2" charset="2"/>
              <a:buChar char="Ø"/>
            </a:pPr>
            <a:r>
              <a:rPr lang="en-AU" altLang="en-US" dirty="0"/>
              <a:t>Code of practice for the storage and handling of dangerous goods</a:t>
            </a:r>
            <a:r>
              <a:rPr lang="en-US" altLang="en-US" dirty="0"/>
              <a:t> 2013</a:t>
            </a:r>
          </a:p>
          <a:p>
            <a:pPr lvl="2">
              <a:buFont typeface="Wingdings" panose="05000000000000000000" pitchFamily="2" charset="2"/>
              <a:buChar char="Ø"/>
            </a:pPr>
            <a:r>
              <a:rPr lang="en-US" altLang="en-US" dirty="0"/>
              <a:t>New DG (S&amp;H) Regs 2022 due on 27/11/22 </a:t>
            </a:r>
          </a:p>
          <a:p>
            <a:pPr lvl="1"/>
            <a:r>
              <a:rPr lang="en-AU" sz="2000" dirty="0"/>
              <a:t>Dangerous Goods (Road &amp; Rail Transport) Regulations 2018</a:t>
            </a:r>
          </a:p>
          <a:p>
            <a:pPr lvl="1">
              <a:buFont typeface="Wingdings" panose="05000000000000000000" pitchFamily="2" charset="2"/>
              <a:buChar char="Ø"/>
            </a:pPr>
            <a:endParaRPr lang="en-US" altLang="en-US" dirty="0"/>
          </a:p>
        </p:txBody>
      </p:sp>
      <p:sp>
        <p:nvSpPr>
          <p:cNvPr id="5" name="Content Placeholder 4"/>
          <p:cNvSpPr>
            <a:spLocks noGrp="1"/>
          </p:cNvSpPr>
          <p:nvPr>
            <p:ph sz="half" idx="2"/>
          </p:nvPr>
        </p:nvSpPr>
        <p:spPr>
          <a:xfrm>
            <a:off x="4932040" y="1340767"/>
            <a:ext cx="4038600" cy="4525963"/>
          </a:xfrm>
        </p:spPr>
        <p:txBody>
          <a:bodyPr/>
          <a:lstStyle/>
          <a:p>
            <a:r>
              <a:rPr lang="en-AU" sz="2400" dirty="0"/>
              <a:t>Hazardous Substances</a:t>
            </a:r>
          </a:p>
          <a:p>
            <a:r>
              <a:rPr lang="en-US" altLang="en-US" sz="2400" dirty="0"/>
              <a:t>Occupational Health &amp; Safety Act 2004</a:t>
            </a:r>
            <a:endParaRPr lang="en-US" altLang="en-US" sz="2000" dirty="0"/>
          </a:p>
          <a:p>
            <a:pPr lvl="1"/>
            <a:r>
              <a:rPr lang="en-US" altLang="en-US" sz="2000" dirty="0"/>
              <a:t>Occupational Health &amp; Safety Regulations 2017 </a:t>
            </a:r>
            <a:r>
              <a:rPr lang="en-AU" sz="2000" dirty="0"/>
              <a:t>PART 4.1—HAZARDOUS SUBSTANCES</a:t>
            </a:r>
          </a:p>
          <a:p>
            <a:pPr lvl="2">
              <a:buFont typeface="Wingdings" panose="05000000000000000000" pitchFamily="2" charset="2"/>
              <a:buChar char="Ø"/>
            </a:pPr>
            <a:r>
              <a:rPr lang="en-AU" dirty="0"/>
              <a:t>Compliance code: Hazardous substances</a:t>
            </a:r>
          </a:p>
        </p:txBody>
      </p:sp>
      <p:pic>
        <p:nvPicPr>
          <p:cNvPr id="6" name="Picture 5" descr="C:\Documents and Settings\User\My Documents\My Pictures\AEBN Logo\AEBN_A_col-4.jpg">
            <a:extLst>
              <a:ext uri="{FF2B5EF4-FFF2-40B4-BE49-F238E27FC236}">
                <a16:creationId xmlns:a16="http://schemas.microsoft.com/office/drawing/2014/main" id="{BBA6F276-D020-40A6-88FC-B45DA72A4D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8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fade">
                                      <p:cBhvr>
                                        <p:cTn id="41" dur="500"/>
                                        <p:tgtEl>
                                          <p:spTgt spid="5">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fade">
                                      <p:cBhvr>
                                        <p:cTn id="4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NSW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AU" sz="2400" dirty="0"/>
              <a:t>Dangerous Goods (Road and Rail Transport) Act 2008 (NSW)</a:t>
            </a:r>
          </a:p>
          <a:p>
            <a:pPr lvl="1"/>
            <a:r>
              <a:rPr lang="en-AU" sz="2000" dirty="0"/>
              <a:t>Dangerous Goods (Road and Rail Transport) Regulation 2014</a:t>
            </a:r>
          </a:p>
          <a:p>
            <a:r>
              <a:rPr lang="en-AU" sz="2400" dirty="0"/>
              <a:t>Storage &amp; handling EXCLUDED</a:t>
            </a:r>
          </a:p>
        </p:txBody>
      </p:sp>
      <p:sp>
        <p:nvSpPr>
          <p:cNvPr id="5" name="Content Placeholder 4"/>
          <p:cNvSpPr>
            <a:spLocks noGrp="1"/>
          </p:cNvSpPr>
          <p:nvPr>
            <p:ph sz="half" idx="2"/>
          </p:nvPr>
        </p:nvSpPr>
        <p:spPr>
          <a:xfrm>
            <a:off x="4648200" y="1240161"/>
            <a:ext cx="4038600" cy="4205064"/>
          </a:xfrm>
        </p:spPr>
        <p:txBody>
          <a:bodyPr/>
          <a:lstStyle/>
          <a:p>
            <a:r>
              <a:rPr lang="en-AU" sz="2400" dirty="0"/>
              <a:t>Hazardous Substances</a:t>
            </a:r>
          </a:p>
          <a:p>
            <a:r>
              <a:rPr lang="en-AU" altLang="en-US" sz="2400" dirty="0"/>
              <a:t>Work Health and Safety Act 2011 (NSW)</a:t>
            </a:r>
            <a:endParaRPr lang="en-US" altLang="en-US" sz="2000" dirty="0"/>
          </a:p>
          <a:p>
            <a:pPr lvl="1"/>
            <a:r>
              <a:rPr lang="en-AU" altLang="en-US" sz="2000" dirty="0"/>
              <a:t>Work Health and Safety Regulation 2017 Part 7.1 Hazardous chemicals</a:t>
            </a:r>
          </a:p>
          <a:p>
            <a:pPr lvl="1"/>
            <a:r>
              <a:rPr lang="en-AU" altLang="en-US" sz="2000" dirty="0"/>
              <a:t>Division 3 Subdivision 2 Manifest of Schedule 11 hazardous chemicals (equivalent to Dangerous Goods storage &amp; handling)</a:t>
            </a:r>
          </a:p>
        </p:txBody>
      </p:sp>
      <p:sp>
        <p:nvSpPr>
          <p:cNvPr id="4" name="Rectangle 3"/>
          <p:cNvSpPr/>
          <p:nvPr/>
        </p:nvSpPr>
        <p:spPr>
          <a:xfrm>
            <a:off x="792492" y="5302526"/>
            <a:ext cx="6408712" cy="1403461"/>
          </a:xfrm>
          <a:prstGeom prst="rect">
            <a:avLst/>
          </a:prstGeom>
        </p:spPr>
        <p:txBody>
          <a:bodyPr wrap="square">
            <a:spAutoFit/>
          </a:bodyPr>
          <a:lstStyle/>
          <a:p>
            <a:pPr marL="342900" indent="-342900" eaLnBrk="0" hangingPunct="0">
              <a:spcBef>
                <a:spcPct val="60000"/>
              </a:spcBef>
              <a:buClr>
                <a:schemeClr val="tx1"/>
              </a:buClr>
              <a:buChar char="•"/>
            </a:pPr>
            <a:r>
              <a:rPr lang="en-AU" sz="1800" dirty="0">
                <a:latin typeface="+mn-lt"/>
              </a:rPr>
              <a:t>National Codes of Practice</a:t>
            </a:r>
          </a:p>
          <a:p>
            <a:pPr marL="742950" lvl="1" indent="-285750" eaLnBrk="0" hangingPunct="0">
              <a:spcBef>
                <a:spcPct val="40000"/>
              </a:spcBef>
              <a:buClr>
                <a:schemeClr val="tx1"/>
              </a:buClr>
              <a:buChar char="–"/>
            </a:pPr>
            <a:r>
              <a:rPr lang="en-AU" sz="1600" dirty="0">
                <a:latin typeface="+mn-lt"/>
              </a:rPr>
              <a:t>Managing Risks of Hazardous Chemicals in the Workplace</a:t>
            </a:r>
          </a:p>
          <a:p>
            <a:pPr marL="742950" lvl="1" indent="-285750" eaLnBrk="0" hangingPunct="0">
              <a:spcBef>
                <a:spcPct val="40000"/>
              </a:spcBef>
              <a:buClr>
                <a:schemeClr val="tx1"/>
              </a:buClr>
              <a:buChar char="–"/>
            </a:pPr>
            <a:r>
              <a:rPr lang="en-AU" sz="1600" dirty="0">
                <a:latin typeface="+mn-lt"/>
              </a:rPr>
              <a:t>Labelling of Workplace Hazardous Chemicals</a:t>
            </a:r>
          </a:p>
          <a:p>
            <a:pPr marL="742950" lvl="1" indent="-285750" eaLnBrk="0" hangingPunct="0">
              <a:spcBef>
                <a:spcPct val="40000"/>
              </a:spcBef>
              <a:buClr>
                <a:schemeClr val="tx1"/>
              </a:buClr>
              <a:buChar char="–"/>
            </a:pPr>
            <a:r>
              <a:rPr lang="en-AU" sz="1600" dirty="0">
                <a:latin typeface="+mn-lt"/>
              </a:rPr>
              <a:t>Preparation of Safety Data Sheets for Hazardous Chemicals</a:t>
            </a:r>
          </a:p>
        </p:txBody>
      </p:sp>
      <p:pic>
        <p:nvPicPr>
          <p:cNvPr id="5122" name="Picture 2" descr="NSWGov_Waratah_Primary_CMYK - Hay Inc">
            <a:extLst>
              <a:ext uri="{FF2B5EF4-FFF2-40B4-BE49-F238E27FC236}">
                <a16:creationId xmlns:a16="http://schemas.microsoft.com/office/drawing/2014/main" id="{70230C14-5B1D-4CE0-A870-F4AC0E3BC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900" y="290941"/>
            <a:ext cx="900000" cy="9492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C:\Documents and Settings\User\My Documents\My Pictures\AEBN Logo\AEBN_A_col-4.jpg">
            <a:extLst>
              <a:ext uri="{FF2B5EF4-FFF2-40B4-BE49-F238E27FC236}">
                <a16:creationId xmlns:a16="http://schemas.microsoft.com/office/drawing/2014/main" id="{F3F20C55-D405-4DA3-8908-C60D3D2BCBF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03087-02AD-471E-9776-D3DABA76F5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3637" y="1661162"/>
            <a:ext cx="2234208" cy="1256742"/>
          </a:xfrm>
          <a:prstGeom prst="rect">
            <a:avLst/>
          </a:prstGeom>
        </p:spPr>
      </p:pic>
      <p:sp>
        <p:nvSpPr>
          <p:cNvPr id="6" name="TextBox 5">
            <a:extLst>
              <a:ext uri="{FF2B5EF4-FFF2-40B4-BE49-F238E27FC236}">
                <a16:creationId xmlns:a16="http://schemas.microsoft.com/office/drawing/2014/main" id="{F7DCFAF5-38C6-43AD-AEE9-75CDE90D6A03}"/>
              </a:ext>
            </a:extLst>
          </p:cNvPr>
          <p:cNvSpPr txBox="1"/>
          <p:nvPr/>
        </p:nvSpPr>
        <p:spPr>
          <a:xfrm>
            <a:off x="1601670" y="1284093"/>
            <a:ext cx="3177183" cy="3070071"/>
          </a:xfrm>
          <a:prstGeom prst="rect">
            <a:avLst/>
          </a:prstGeom>
          <a:noFill/>
        </p:spPr>
        <p:txBody>
          <a:bodyPr wrap="square" rtlCol="0">
            <a:spAutoFit/>
          </a:bodyPr>
          <a:lstStyle/>
          <a:p>
            <a:pPr fontAlgn="base">
              <a:spcBef>
                <a:spcPct val="0"/>
              </a:spcBef>
              <a:spcAft>
                <a:spcPct val="0"/>
              </a:spcAft>
            </a:pPr>
            <a:r>
              <a:rPr lang="en-AU" sz="2025" dirty="0">
                <a:solidFill>
                  <a:srgbClr val="FFFFFF"/>
                </a:solidFill>
                <a:latin typeface="Arial" panose="020B0604020202020204" pitchFamily="34" charset="0"/>
                <a:cs typeface="Arial" panose="020B0604020202020204" pitchFamily="34" charset="0"/>
              </a:rPr>
              <a:t>Zoom Tips!</a:t>
            </a:r>
          </a:p>
          <a:p>
            <a:pPr fontAlgn="base">
              <a:spcBef>
                <a:spcPct val="0"/>
              </a:spcBef>
              <a:spcAft>
                <a:spcPct val="0"/>
              </a:spcAft>
            </a:pPr>
            <a:endParaRPr lang="en-AU" sz="1125" dirty="0">
              <a:solidFill>
                <a:srgbClr val="FFFFFF"/>
              </a:solidFill>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Double click your screen for Full Screen Mode.</a:t>
            </a:r>
          </a:p>
          <a:p>
            <a:pPr marL="160735" indent="-160735">
              <a:buFont typeface="Arial" panose="020B0604020202020204" pitchFamily="34" charset="0"/>
              <a:buChar char="•"/>
            </a:pP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When in Full Screen Mode, hover over the top of the participants bar to change your view of other participants.</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u="sng" dirty="0">
                <a:solidFill>
                  <a:srgbClr val="FFFFFF"/>
                </a:solidFill>
                <a:latin typeface="Arial" panose="020B0604020202020204" pitchFamily="34" charset="0"/>
                <a:cs typeface="Arial" panose="020B0604020202020204" pitchFamily="34" charset="0"/>
              </a:rPr>
              <a:t>To Ask Questions</a:t>
            </a:r>
            <a:r>
              <a:rPr lang="en-AU" sz="1125" dirty="0">
                <a:solidFill>
                  <a:srgbClr val="FFFFFF"/>
                </a:solidFill>
                <a:latin typeface="Arial" panose="020B0604020202020204" pitchFamily="34" charset="0"/>
                <a:cs typeface="Arial" panose="020B0604020202020204" pitchFamily="34" charset="0"/>
              </a:rPr>
              <a:t>:  When on mute, hold down the SPACE BAR to temporarily unmute yourself.</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Look at the bar at the bottom of your screen for additional options.</a:t>
            </a:r>
          </a:p>
          <a:p>
            <a:pPr marL="160735" indent="-160735">
              <a:buFont typeface="Arial" panose="020B0604020202020204" pitchFamily="34" charset="0"/>
              <a:buChar char="•"/>
            </a:pPr>
            <a:endParaRPr lang="en-AU" sz="1575" dirty="0">
              <a:solidFill>
                <a:srgbClr val="FFFFFF"/>
              </a:solidFill>
            </a:endParaRPr>
          </a:p>
        </p:txBody>
      </p:sp>
      <p:pic>
        <p:nvPicPr>
          <p:cNvPr id="9" name="Picture 8">
            <a:extLst>
              <a:ext uri="{FF2B5EF4-FFF2-40B4-BE49-F238E27FC236}">
                <a16:creationId xmlns:a16="http://schemas.microsoft.com/office/drawing/2014/main" id="{A5C0AD2F-759B-415E-BFC1-DE6D0C908D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5900" y="5130598"/>
            <a:ext cx="6308241" cy="236558"/>
          </a:xfrm>
          <a:prstGeom prst="rect">
            <a:avLst/>
          </a:prstGeom>
        </p:spPr>
      </p:pic>
      <p:sp>
        <p:nvSpPr>
          <p:cNvPr id="10" name="TextBox 9">
            <a:extLst>
              <a:ext uri="{FF2B5EF4-FFF2-40B4-BE49-F238E27FC236}">
                <a16:creationId xmlns:a16="http://schemas.microsoft.com/office/drawing/2014/main" id="{5BF98186-445F-4783-BE51-021359EBEB7A}"/>
              </a:ext>
            </a:extLst>
          </p:cNvPr>
          <p:cNvSpPr txBox="1"/>
          <p:nvPr/>
        </p:nvSpPr>
        <p:spPr>
          <a:xfrm>
            <a:off x="5379940" y="1282532"/>
            <a:ext cx="1694159" cy="334707"/>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Full screen mode</a:t>
            </a:r>
          </a:p>
        </p:txBody>
      </p:sp>
      <p:sp>
        <p:nvSpPr>
          <p:cNvPr id="11" name="TextBox 10">
            <a:extLst>
              <a:ext uri="{FF2B5EF4-FFF2-40B4-BE49-F238E27FC236}">
                <a16:creationId xmlns:a16="http://schemas.microsoft.com/office/drawing/2014/main" id="{37A07D84-71B4-4AC9-A860-874D19411801}"/>
              </a:ext>
            </a:extLst>
          </p:cNvPr>
          <p:cNvSpPr txBox="1"/>
          <p:nvPr/>
        </p:nvSpPr>
        <p:spPr>
          <a:xfrm>
            <a:off x="5458831" y="3026521"/>
            <a:ext cx="1694159" cy="577081"/>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Recommended speaker view</a:t>
            </a:r>
          </a:p>
        </p:txBody>
      </p:sp>
      <p:pic>
        <p:nvPicPr>
          <p:cNvPr id="13" name="Picture 4" descr="C:\Documents and Settings\User\My Documents\My Pictures\AEBN Logo\AEBN_A_col-4.jpg">
            <a:extLst>
              <a:ext uri="{FF2B5EF4-FFF2-40B4-BE49-F238E27FC236}">
                <a16:creationId xmlns:a16="http://schemas.microsoft.com/office/drawing/2014/main" id="{8A8F9435-3D96-46E4-A098-A33C1E7F0A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837" y="5419775"/>
            <a:ext cx="1282304"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167820C3-BA82-475B-9322-F8969042844C}"/>
              </a:ext>
            </a:extLst>
          </p:cNvPr>
          <p:cNvGraphicFramePr>
            <a:graphicFrameLocks noChangeAspect="1"/>
          </p:cNvGraphicFramePr>
          <p:nvPr/>
        </p:nvGraphicFramePr>
        <p:xfrm>
          <a:off x="5527449" y="3702150"/>
          <a:ext cx="1937278" cy="1336054"/>
        </p:xfrm>
        <a:graphic>
          <a:graphicData uri="http://schemas.openxmlformats.org/presentationml/2006/ole">
            <mc:AlternateContent xmlns:mc="http://schemas.openxmlformats.org/markup-compatibility/2006">
              <mc:Choice xmlns:v="urn:schemas-microsoft-com:vml" Requires="v">
                <p:oleObj r:id="rId5" imgW="3682440" imgH="2539440" progId="">
                  <p:embed/>
                </p:oleObj>
              </mc:Choice>
              <mc:Fallback>
                <p:oleObj r:id="rId5" imgW="3682440" imgH="2539440" progId="">
                  <p:embed/>
                  <p:pic>
                    <p:nvPicPr>
                      <p:cNvPr id="2" name="Object 1">
                        <a:extLst>
                          <a:ext uri="{FF2B5EF4-FFF2-40B4-BE49-F238E27FC236}">
                            <a16:creationId xmlns:a16="http://schemas.microsoft.com/office/drawing/2014/main" id="{167820C3-BA82-475B-9322-F8969042844C}"/>
                          </a:ext>
                        </a:extLst>
                      </p:cNvPr>
                      <p:cNvPicPr/>
                      <p:nvPr/>
                    </p:nvPicPr>
                    <p:blipFill>
                      <a:blip r:embed="rId6"/>
                      <a:stretch>
                        <a:fillRect/>
                      </a:stretch>
                    </p:blipFill>
                    <p:spPr>
                      <a:xfrm>
                        <a:off x="5527449" y="3702150"/>
                        <a:ext cx="1937278" cy="1336054"/>
                      </a:xfrm>
                      <a:prstGeom prst="rect">
                        <a:avLst/>
                      </a:prstGeom>
                    </p:spPr>
                  </p:pic>
                </p:oleObj>
              </mc:Fallback>
            </mc:AlternateContent>
          </a:graphicData>
        </a:graphic>
      </p:graphicFrame>
    </p:spTree>
    <p:extLst>
      <p:ext uri="{BB962C8B-B14F-4D97-AF65-F5344CB8AC3E}">
        <p14:creationId xmlns:p14="http://schemas.microsoft.com/office/powerpoint/2010/main" val="31173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775"/>
            <a:ext cx="7543800" cy="1143000"/>
          </a:xfrm>
        </p:spPr>
        <p:txBody>
          <a:bodyPr/>
          <a:lstStyle/>
          <a:p>
            <a:r>
              <a:rPr lang="en-AU" sz="4000" dirty="0">
                <a:solidFill>
                  <a:schemeClr val="bg1">
                    <a:lumMod val="50000"/>
                    <a:lumOff val="50000"/>
                  </a:schemeClr>
                </a:solidFill>
              </a:rPr>
              <a:t>Regulation – WA </a:t>
            </a:r>
          </a:p>
        </p:txBody>
      </p:sp>
      <p:sp>
        <p:nvSpPr>
          <p:cNvPr id="3" name="Content Placeholder 2"/>
          <p:cNvSpPr>
            <a:spLocks noGrp="1"/>
          </p:cNvSpPr>
          <p:nvPr>
            <p:ph sz="half" idx="1"/>
          </p:nvPr>
        </p:nvSpPr>
        <p:spPr>
          <a:xfrm>
            <a:off x="457200" y="1240160"/>
            <a:ext cx="4038600" cy="3881723"/>
          </a:xfrm>
        </p:spPr>
        <p:txBody>
          <a:bodyPr/>
          <a:lstStyle/>
          <a:p>
            <a:r>
              <a:rPr lang="en-AU" sz="2400" dirty="0"/>
              <a:t>Dangerous Goods</a:t>
            </a:r>
          </a:p>
          <a:p>
            <a:r>
              <a:rPr lang="en-GB" sz="2400" dirty="0"/>
              <a:t>Dangerous Goods Safety Act 2004</a:t>
            </a:r>
          </a:p>
          <a:p>
            <a:pPr lvl="1"/>
            <a:r>
              <a:rPr lang="en-GB" sz="1800" dirty="0"/>
              <a:t>Dangerous Goods Safety (General) Regulations 2007</a:t>
            </a:r>
          </a:p>
          <a:p>
            <a:pPr lvl="1"/>
            <a:r>
              <a:rPr lang="en-GB" sz="1800" dirty="0"/>
              <a:t>Dangerous Goods Safety (Storage and Handling of Non-explosives) Regulations 2007</a:t>
            </a:r>
          </a:p>
          <a:p>
            <a:pPr lvl="2"/>
            <a:r>
              <a:rPr lang="en-GB" altLang="en-US" sz="1400" dirty="0"/>
              <a:t>Guide – Dangerous Goods Safety (Storage and Handling of Non-explosives)</a:t>
            </a:r>
          </a:p>
          <a:p>
            <a:pPr lvl="1"/>
            <a:r>
              <a:rPr lang="en-GB" sz="1800" dirty="0"/>
              <a:t>Dangerous Goods Safety (Road and Rail Transport of Non-explosives) Regulations 2007</a:t>
            </a:r>
            <a:endParaRPr lang="en-GB" sz="2000" dirty="0"/>
          </a:p>
        </p:txBody>
      </p:sp>
      <p:sp>
        <p:nvSpPr>
          <p:cNvPr id="5" name="Content Placeholder 4"/>
          <p:cNvSpPr>
            <a:spLocks noGrp="1"/>
          </p:cNvSpPr>
          <p:nvPr>
            <p:ph sz="half" idx="2"/>
          </p:nvPr>
        </p:nvSpPr>
        <p:spPr>
          <a:xfrm>
            <a:off x="4648200" y="1240160"/>
            <a:ext cx="3812232" cy="5465826"/>
          </a:xfrm>
        </p:spPr>
        <p:txBody>
          <a:bodyPr/>
          <a:lstStyle/>
          <a:p>
            <a:r>
              <a:rPr lang="en-AU" sz="2400" dirty="0"/>
              <a:t>Hazardous Substances</a:t>
            </a:r>
          </a:p>
          <a:p>
            <a:r>
              <a:rPr lang="en-AU" altLang="en-US" sz="2400" dirty="0"/>
              <a:t>Work Health and Safety Act 2020 (WA)</a:t>
            </a:r>
            <a:endParaRPr lang="en-US" altLang="en-US" sz="2000" dirty="0"/>
          </a:p>
          <a:p>
            <a:pPr lvl="1"/>
            <a:r>
              <a:rPr lang="en-AU" altLang="en-US" sz="2000" dirty="0"/>
              <a:t>Work Health and Safety (General) Regulations 2022 Part 7.1 Hazardous chemicals</a:t>
            </a:r>
          </a:p>
          <a:p>
            <a:pPr lvl="2"/>
            <a:r>
              <a:rPr lang="en-GB" altLang="en-US" sz="1600" dirty="0"/>
              <a:t>Approved code of practice – Managing risks of hazardous chemicals in the workplace</a:t>
            </a:r>
          </a:p>
        </p:txBody>
      </p:sp>
      <p:pic>
        <p:nvPicPr>
          <p:cNvPr id="6" name="Picture 5" descr="C:\Documents and Settings\User\My Documents\My Pictures\AEBN Logo\AEBN_A_col-4.jpg">
            <a:extLst>
              <a:ext uri="{FF2B5EF4-FFF2-40B4-BE49-F238E27FC236}">
                <a16:creationId xmlns:a16="http://schemas.microsoft.com/office/drawing/2014/main" id="{D550C868-D38F-4B09-B1C4-3473EAF9DA2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01000" y="6323533"/>
            <a:ext cx="1017042" cy="38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up of a plant&#10;&#10;Description automatically generated with medium confidence">
            <a:extLst>
              <a:ext uri="{FF2B5EF4-FFF2-40B4-BE49-F238E27FC236}">
                <a16:creationId xmlns:a16="http://schemas.microsoft.com/office/drawing/2014/main" id="{D4AC4DD4-944B-44F7-8404-7F4D5B72A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4" y="476672"/>
            <a:ext cx="909091" cy="1800000"/>
          </a:xfrm>
          <a:prstGeom prst="rect">
            <a:avLst/>
          </a:prstGeom>
        </p:spPr>
      </p:pic>
    </p:spTree>
    <p:extLst>
      <p:ext uri="{BB962C8B-B14F-4D97-AF65-F5344CB8AC3E}">
        <p14:creationId xmlns:p14="http://schemas.microsoft.com/office/powerpoint/2010/main" val="10126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2656"/>
            <a:ext cx="7543800" cy="1143000"/>
          </a:xfrm>
        </p:spPr>
        <p:txBody>
          <a:bodyPr/>
          <a:lstStyle/>
          <a:p>
            <a:r>
              <a:rPr lang="en-AU" dirty="0">
                <a:solidFill>
                  <a:schemeClr val="bg1">
                    <a:lumMod val="50000"/>
                    <a:lumOff val="50000"/>
                  </a:schemeClr>
                </a:solidFill>
              </a:rPr>
              <a:t>Regulation – New Zealand </a:t>
            </a:r>
          </a:p>
        </p:txBody>
      </p:sp>
      <p:sp>
        <p:nvSpPr>
          <p:cNvPr id="3" name="Content Placeholder 2"/>
          <p:cNvSpPr>
            <a:spLocks noGrp="1"/>
          </p:cNvSpPr>
          <p:nvPr>
            <p:ph sz="half" idx="1"/>
          </p:nvPr>
        </p:nvSpPr>
        <p:spPr>
          <a:xfrm>
            <a:off x="457200" y="1600200"/>
            <a:ext cx="4038600" cy="4925144"/>
          </a:xfrm>
        </p:spPr>
        <p:txBody>
          <a:bodyPr/>
          <a:lstStyle/>
          <a:p>
            <a:r>
              <a:rPr lang="en-AU" sz="2000" dirty="0"/>
              <a:t>In NZ Dangerous Goods transport is covered by the </a:t>
            </a:r>
            <a:r>
              <a:rPr lang="en-AU" sz="1800" b="1" dirty="0"/>
              <a:t>Land Transport Rule: Dangerous Goods 2005</a:t>
            </a:r>
          </a:p>
          <a:p>
            <a:pPr lvl="1"/>
            <a:r>
              <a:rPr lang="en-AU" sz="1800" dirty="0"/>
              <a:t>Administered by NZ Transport Agency</a:t>
            </a:r>
          </a:p>
          <a:p>
            <a:r>
              <a:rPr lang="en-AU" sz="2000" dirty="0"/>
              <a:t>Requirements are set out in New Zealand Standard </a:t>
            </a:r>
            <a:r>
              <a:rPr lang="en-AU" sz="2000" dirty="0">
                <a:hlinkClick r:id="rId2"/>
              </a:rPr>
              <a:t>NZS 5433:2020</a:t>
            </a:r>
            <a:r>
              <a:rPr lang="en-AU" sz="2000" dirty="0"/>
              <a:t>, Transport of dangerous goods on land</a:t>
            </a:r>
          </a:p>
          <a:p>
            <a:pPr lvl="1"/>
            <a:r>
              <a:rPr lang="en-GB" sz="1800" dirty="0"/>
              <a:t>SNZ HB 5433:2021UN dangerous goods list (published 28/01/22)</a:t>
            </a:r>
          </a:p>
        </p:txBody>
      </p:sp>
      <p:sp>
        <p:nvSpPr>
          <p:cNvPr id="5" name="Content Placeholder 4">
            <a:extLst>
              <a:ext uri="{FF2B5EF4-FFF2-40B4-BE49-F238E27FC236}">
                <a16:creationId xmlns:a16="http://schemas.microsoft.com/office/drawing/2014/main" id="{7DEC3825-8CFF-4B1C-998A-ED8CFC3AF151}"/>
              </a:ext>
            </a:extLst>
          </p:cNvPr>
          <p:cNvSpPr>
            <a:spLocks noGrp="1"/>
          </p:cNvSpPr>
          <p:nvPr>
            <p:ph sz="half" idx="2"/>
          </p:nvPr>
        </p:nvSpPr>
        <p:spPr>
          <a:xfrm>
            <a:off x="4648200" y="1600200"/>
            <a:ext cx="4038600" cy="4781128"/>
          </a:xfrm>
        </p:spPr>
        <p:txBody>
          <a:bodyPr/>
          <a:lstStyle/>
          <a:p>
            <a:r>
              <a:rPr lang="en-AU" sz="2000" dirty="0"/>
              <a:t>Storage and handling of Hazardous Substances, including Dangerous Goods, is covered by </a:t>
            </a:r>
            <a:r>
              <a:rPr lang="en-AU" altLang="en-US" sz="1800" dirty="0">
                <a:hlinkClick r:id="rId3"/>
              </a:rPr>
              <a:t>Health and Safety at Work (Hazardous Substances) Regulations 2017</a:t>
            </a:r>
            <a:endParaRPr lang="en-AU" altLang="en-US" sz="2000" dirty="0"/>
          </a:p>
          <a:p>
            <a:pPr lvl="1"/>
            <a:r>
              <a:rPr lang="en-AU" altLang="en-US" sz="1800" dirty="0"/>
              <a:t>Administered by WorkSafe New Zealand</a:t>
            </a:r>
          </a:p>
          <a:p>
            <a:r>
              <a:rPr lang="en-AU" sz="2000" dirty="0"/>
              <a:t>Classification is based on </a:t>
            </a:r>
            <a:r>
              <a:rPr lang="en-GB" sz="2000" dirty="0">
                <a:latin typeface="Arial" panose="020B0604020202020204" pitchFamily="34" charset="0"/>
              </a:rPr>
              <a:t>Hazardous Substances &amp; New Organisms (HSNO) Regs</a:t>
            </a:r>
          </a:p>
          <a:p>
            <a:r>
              <a:rPr lang="en-GB" sz="2000" dirty="0">
                <a:latin typeface="Arial" panose="020B0604020202020204" pitchFamily="34" charset="0"/>
              </a:rPr>
              <a:t>NZ has adopted GHS 7 from 30 April 2021 with a 4-year transition period</a:t>
            </a:r>
          </a:p>
          <a:p>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73E84D6E-7992-450C-97BA-972B7FD1B6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con&#10;&#10;Description automatically generated">
            <a:extLst>
              <a:ext uri="{FF2B5EF4-FFF2-40B4-BE49-F238E27FC236}">
                <a16:creationId xmlns:a16="http://schemas.microsoft.com/office/drawing/2014/main" id="{854453EA-7FAC-4CDE-AC59-44BF11117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194" y="449796"/>
            <a:ext cx="1178812" cy="908720"/>
          </a:xfrm>
          <a:prstGeom prst="rect">
            <a:avLst/>
          </a:prstGeom>
        </p:spPr>
      </p:pic>
    </p:spTree>
    <p:extLst>
      <p:ext uri="{BB962C8B-B14F-4D97-AF65-F5344CB8AC3E}">
        <p14:creationId xmlns:p14="http://schemas.microsoft.com/office/powerpoint/2010/main" val="9152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1000"/>
                                        <p:tgtEl>
                                          <p:spTgt spid="5">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000"/>
                                        <p:tgtEl>
                                          <p:spTgt spid="5">
                                            <p:txEl>
                                              <p:pRg st="1" end="1"/>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1000"/>
                                        <p:tgtEl>
                                          <p:spTgt spid="5">
                                            <p:txEl>
                                              <p:pRg st="2" end="2"/>
                                            </p:txEl>
                                          </p:spTgt>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3F13D0-945A-4CD7-9083-31845317D53D}"/>
              </a:ext>
            </a:extLst>
          </p:cNvPr>
          <p:cNvSpPr>
            <a:spLocks noGrp="1"/>
          </p:cNvSpPr>
          <p:nvPr>
            <p:ph type="title"/>
          </p:nvPr>
        </p:nvSpPr>
        <p:spPr>
          <a:xfrm>
            <a:off x="1103435" y="219808"/>
            <a:ext cx="7772400" cy="620688"/>
          </a:xfrm>
        </p:spPr>
        <p:txBody>
          <a:bodyPr/>
          <a:lstStyle/>
          <a:p>
            <a:r>
              <a:rPr lang="en-AU" sz="3200" dirty="0">
                <a:solidFill>
                  <a:schemeClr val="bg1">
                    <a:lumMod val="50000"/>
                    <a:lumOff val="50000"/>
                  </a:schemeClr>
                </a:solidFill>
              </a:rPr>
              <a:t>National Legislation Cross-Reference</a:t>
            </a:r>
          </a:p>
        </p:txBody>
      </p:sp>
      <p:pic>
        <p:nvPicPr>
          <p:cNvPr id="9" name="Picture 8">
            <a:extLst>
              <a:ext uri="{FF2B5EF4-FFF2-40B4-BE49-F238E27FC236}">
                <a16:creationId xmlns:a16="http://schemas.microsoft.com/office/drawing/2014/main" id="{3CEE71EA-93B9-3921-0A23-F48AFFA6197B}"/>
              </a:ext>
            </a:extLst>
          </p:cNvPr>
          <p:cNvPicPr>
            <a:picLocks noChangeAspect="1"/>
          </p:cNvPicPr>
          <p:nvPr/>
        </p:nvPicPr>
        <p:blipFill>
          <a:blip r:embed="rId2"/>
          <a:stretch>
            <a:fillRect/>
          </a:stretch>
        </p:blipFill>
        <p:spPr>
          <a:xfrm>
            <a:off x="666179" y="1946198"/>
            <a:ext cx="7811643" cy="3931074"/>
          </a:xfrm>
          <a:prstGeom prst="rect">
            <a:avLst/>
          </a:prstGeom>
        </p:spPr>
      </p:pic>
    </p:spTree>
    <p:extLst>
      <p:ext uri="{BB962C8B-B14F-4D97-AF65-F5344CB8AC3E}">
        <p14:creationId xmlns:p14="http://schemas.microsoft.com/office/powerpoint/2010/main" val="4246745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Hazardous Substances</a:t>
            </a:r>
          </a:p>
        </p:txBody>
      </p:sp>
      <p:sp>
        <p:nvSpPr>
          <p:cNvPr id="3" name="Content Placeholder 2"/>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E0B1E097-ADB7-4EFA-AF52-15AE0D4042C4}"/>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92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539749" y="609600"/>
            <a:ext cx="8456613" cy="1143000"/>
          </a:xfrm>
        </p:spPr>
        <p:txBody>
          <a:bodyPr/>
          <a:lstStyle/>
          <a:p>
            <a:pPr>
              <a:defRPr/>
            </a:pPr>
            <a:r>
              <a:rPr lang="en-US" sz="4000" dirty="0">
                <a:solidFill>
                  <a:schemeClr val="bg1">
                    <a:lumMod val="50000"/>
                    <a:lumOff val="50000"/>
                  </a:schemeClr>
                </a:solidFill>
              </a:rPr>
              <a:t>Classification of Hazardous Substances</a:t>
            </a:r>
            <a:endParaRPr lang="en-AU" sz="4000" dirty="0">
              <a:solidFill>
                <a:schemeClr val="bg1">
                  <a:lumMod val="50000"/>
                  <a:lumOff val="50000"/>
                </a:schemeClr>
              </a:solidFill>
            </a:endParaRPr>
          </a:p>
        </p:txBody>
      </p:sp>
      <p:sp>
        <p:nvSpPr>
          <p:cNvPr id="33795" name="Rectangle 3"/>
          <p:cNvSpPr>
            <a:spLocks noGrp="1" noChangeArrowheads="1"/>
          </p:cNvSpPr>
          <p:nvPr>
            <p:ph type="body" idx="4294967295"/>
          </p:nvPr>
        </p:nvSpPr>
        <p:spPr>
          <a:xfrm>
            <a:off x="629757" y="1916832"/>
            <a:ext cx="7902683" cy="4043536"/>
          </a:xfrm>
        </p:spPr>
        <p:txBody>
          <a:bodyPr/>
          <a:lstStyle/>
          <a:p>
            <a:r>
              <a:rPr lang="en-AU" altLang="en-US" sz="2400" dirty="0"/>
              <a:t>A substance is deemed to be hazardous if it meets criteria specified in: </a:t>
            </a:r>
          </a:p>
          <a:p>
            <a:r>
              <a:rPr lang="en-AU" altLang="en-US" sz="2400" dirty="0">
                <a:hlinkClick r:id="rId3"/>
              </a:rPr>
              <a:t>Globally Harmonised System of Classification and Labelling of Chemicals 7</a:t>
            </a:r>
            <a:r>
              <a:rPr lang="en-AU" altLang="en-US" sz="2400" baseline="30000" dirty="0">
                <a:hlinkClick r:id="rId3"/>
              </a:rPr>
              <a:t>th</a:t>
            </a:r>
            <a:r>
              <a:rPr lang="en-AU" altLang="en-US" sz="2400" dirty="0">
                <a:hlinkClick r:id="rId3"/>
              </a:rPr>
              <a:t> Revised Edition</a:t>
            </a:r>
            <a:r>
              <a:rPr lang="en-AU" altLang="en-US" sz="2400" dirty="0"/>
              <a:t> (GHS)</a:t>
            </a:r>
          </a:p>
          <a:p>
            <a:pPr lvl="1"/>
            <a:endParaRPr lang="en-AU" altLang="en-US" sz="2000" dirty="0"/>
          </a:p>
          <a:p>
            <a:pPr lvl="1"/>
            <a:r>
              <a:rPr lang="en-AU" altLang="en-US" sz="2000" dirty="0">
                <a:hlinkClick r:id="rId4"/>
              </a:rPr>
              <a:t>GHS 3</a:t>
            </a:r>
            <a:r>
              <a:rPr lang="en-AU" altLang="en-US" sz="2000" baseline="30000" dirty="0">
                <a:hlinkClick r:id="rId4"/>
              </a:rPr>
              <a:t>rd</a:t>
            </a:r>
            <a:r>
              <a:rPr lang="en-AU" altLang="en-US" sz="2000" dirty="0">
                <a:hlinkClick r:id="rId4"/>
              </a:rPr>
              <a:t> Edition</a:t>
            </a:r>
            <a:r>
              <a:rPr lang="en-AU" altLang="en-US" sz="2000" dirty="0"/>
              <a:t> can no longer be used after 31/12/2022</a:t>
            </a:r>
          </a:p>
          <a:p>
            <a:pPr lvl="1"/>
            <a:endParaRPr lang="en-AU" altLang="en-US" sz="2000" dirty="0"/>
          </a:p>
          <a:p>
            <a:pPr lvl="1"/>
            <a:r>
              <a:rPr lang="en-AU" altLang="en-US" sz="2000" dirty="0"/>
              <a:t>Note: UNECE now up to 9</a:t>
            </a:r>
            <a:r>
              <a:rPr lang="en-AU" altLang="en-US" sz="2000" baseline="30000" dirty="0"/>
              <a:t>th</a:t>
            </a:r>
            <a:r>
              <a:rPr lang="en-AU" altLang="en-US" sz="2000" dirty="0"/>
              <a:t> Revised Edition (2021)</a:t>
            </a:r>
          </a:p>
        </p:txBody>
      </p:sp>
      <p:pic>
        <p:nvPicPr>
          <p:cNvPr id="33796"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550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539750" y="188913"/>
            <a:ext cx="8604250" cy="1368425"/>
          </a:xfrm>
        </p:spPr>
        <p:txBody>
          <a:bodyPr/>
          <a:lstStyle/>
          <a:p>
            <a:pPr>
              <a:lnSpc>
                <a:spcPct val="100000"/>
              </a:lnSpc>
              <a:defRPr/>
            </a:pPr>
            <a:r>
              <a:rPr lang="en-US" altLang="en-US" sz="3200" dirty="0">
                <a:solidFill>
                  <a:schemeClr val="bg1">
                    <a:lumMod val="50000"/>
                    <a:lumOff val="50000"/>
                  </a:schemeClr>
                </a:solidFill>
              </a:rPr>
              <a:t>Globally </a:t>
            </a:r>
            <a:r>
              <a:rPr lang="en-AU" altLang="en-US" sz="3200" dirty="0">
                <a:solidFill>
                  <a:schemeClr val="bg1">
                    <a:lumMod val="50000"/>
                    <a:lumOff val="50000"/>
                  </a:schemeClr>
                </a:solidFill>
              </a:rPr>
              <a:t>Harmonised</a:t>
            </a:r>
            <a:r>
              <a:rPr lang="en-US" altLang="en-US" sz="3200" dirty="0">
                <a:solidFill>
                  <a:schemeClr val="bg1">
                    <a:lumMod val="50000"/>
                    <a:lumOff val="50000"/>
                  </a:schemeClr>
                </a:solidFill>
              </a:rPr>
              <a:t> System </a:t>
            </a:r>
            <a:r>
              <a:rPr lang="en-AU" altLang="en-US" sz="3200" dirty="0">
                <a:solidFill>
                  <a:schemeClr val="bg1">
                    <a:lumMod val="50000"/>
                    <a:lumOff val="50000"/>
                  </a:schemeClr>
                </a:solidFill>
              </a:rPr>
              <a:t>of classification and labelling of chemicals </a:t>
            </a:r>
            <a:r>
              <a:rPr lang="en-US" altLang="en-US" sz="3200" dirty="0">
                <a:solidFill>
                  <a:schemeClr val="bg1">
                    <a:lumMod val="50000"/>
                    <a:lumOff val="50000"/>
                  </a:schemeClr>
                </a:solidFill>
              </a:rPr>
              <a:t>(GHS)</a:t>
            </a:r>
            <a:endParaRPr lang="en-AU" altLang="en-US" sz="32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431006" y="1700808"/>
            <a:ext cx="8281988" cy="3456384"/>
          </a:xfrm>
        </p:spPr>
        <p:txBody>
          <a:bodyPr/>
          <a:lstStyle/>
          <a:p>
            <a:pPr>
              <a:lnSpc>
                <a:spcPct val="90000"/>
              </a:lnSpc>
            </a:pPr>
            <a:r>
              <a:rPr lang="en-AU" altLang="en-US" sz="2400" dirty="0"/>
              <a:t>The GHS is an internationally recognised system for the classification of chemicals</a:t>
            </a:r>
          </a:p>
          <a:p>
            <a:pPr marL="742950" lvl="2" indent="-342900">
              <a:lnSpc>
                <a:spcPct val="90000"/>
              </a:lnSpc>
              <a:spcBef>
                <a:spcPct val="60000"/>
              </a:spcBef>
            </a:pPr>
            <a:r>
              <a:rPr lang="en-AU" altLang="en-US" sz="2200" dirty="0">
                <a:ea typeface="+mn-ea"/>
                <a:cs typeface="+mn-cs"/>
              </a:rPr>
              <a:t>Developed by </a:t>
            </a:r>
            <a:r>
              <a:rPr lang="en-GB" altLang="en-US" sz="2200" dirty="0">
                <a:ea typeface="+mn-ea"/>
                <a:cs typeface="+mn-cs"/>
              </a:rPr>
              <a:t>United Nations Economic Commission for Europe (UNECE)</a:t>
            </a:r>
            <a:r>
              <a:rPr lang="en-AU" altLang="en-US" sz="2000" dirty="0"/>
              <a:t> </a:t>
            </a:r>
          </a:p>
          <a:p>
            <a:pPr marL="742950" lvl="2" indent="-342900">
              <a:lnSpc>
                <a:spcPct val="90000"/>
              </a:lnSpc>
              <a:spcBef>
                <a:spcPct val="60000"/>
              </a:spcBef>
            </a:pPr>
            <a:r>
              <a:rPr lang="en-AU" altLang="en-US" sz="2200" dirty="0">
                <a:ea typeface="+mn-ea"/>
                <a:cs typeface="+mn-cs"/>
              </a:rPr>
              <a:t>Derived from existing systems, e.g. USA, Canada, EU, UN Transport of Dangerous Goods (TDG), etc.</a:t>
            </a:r>
          </a:p>
          <a:p>
            <a:pPr>
              <a:lnSpc>
                <a:spcPct val="90000"/>
              </a:lnSpc>
            </a:pPr>
            <a:r>
              <a:rPr lang="en-AU" altLang="en-US" sz="2400" dirty="0"/>
              <a:t>Provides a harmonised system of hazard communication through labels and safety data sheets</a:t>
            </a:r>
          </a:p>
        </p:txBody>
      </p:sp>
      <p:pic>
        <p:nvPicPr>
          <p:cNvPr id="358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5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543800" cy="1143000"/>
          </a:xfrm>
        </p:spPr>
        <p:txBody>
          <a:bodyPr/>
          <a:lstStyle/>
          <a:p>
            <a:r>
              <a:rPr lang="en-AU" sz="4000" dirty="0">
                <a:solidFill>
                  <a:schemeClr val="bg1">
                    <a:lumMod val="50000"/>
                    <a:lumOff val="50000"/>
                  </a:schemeClr>
                </a:solidFill>
              </a:rPr>
              <a:t>GHS classifies chemicals according to:</a:t>
            </a:r>
          </a:p>
        </p:txBody>
      </p:sp>
      <p:sp>
        <p:nvSpPr>
          <p:cNvPr id="3" name="Content Placeholder 2"/>
          <p:cNvSpPr>
            <a:spLocks noGrp="1"/>
          </p:cNvSpPr>
          <p:nvPr>
            <p:ph sz="half" idx="1"/>
          </p:nvPr>
        </p:nvSpPr>
        <p:spPr>
          <a:xfrm>
            <a:off x="611560" y="1927373"/>
            <a:ext cx="4038600" cy="4525963"/>
          </a:xfrm>
        </p:spPr>
        <p:txBody>
          <a:bodyPr/>
          <a:lstStyle/>
          <a:p>
            <a:r>
              <a:rPr lang="en-AU" sz="2400" dirty="0"/>
              <a:t>Physical hazards</a:t>
            </a:r>
          </a:p>
          <a:p>
            <a:pPr lvl="1"/>
            <a:r>
              <a:rPr lang="en-AU" sz="2000" dirty="0"/>
              <a:t>9 classes,  aligned to the dangerous goods classes</a:t>
            </a:r>
          </a:p>
          <a:p>
            <a:pPr marL="342900" lvl="1" indent="-342900">
              <a:spcBef>
                <a:spcPct val="60000"/>
              </a:spcBef>
              <a:buChar char="•"/>
            </a:pPr>
            <a:r>
              <a:rPr lang="en-AU" dirty="0">
                <a:ea typeface="+mn-ea"/>
                <a:cs typeface="+mn-cs"/>
              </a:rPr>
              <a:t>Environmental hazards</a:t>
            </a:r>
          </a:p>
          <a:p>
            <a:pPr lvl="1"/>
            <a:r>
              <a:rPr lang="en-AU" sz="2000" dirty="0"/>
              <a:t>Acute aquatic toxicity</a:t>
            </a:r>
          </a:p>
          <a:p>
            <a:pPr lvl="1"/>
            <a:r>
              <a:rPr lang="en-AU" sz="2000" dirty="0"/>
              <a:t>Chronic aquatic toxicity</a:t>
            </a:r>
          </a:p>
          <a:p>
            <a:pPr marL="342900" lvl="1" indent="-342900">
              <a:spcBef>
                <a:spcPct val="60000"/>
              </a:spcBef>
              <a:buChar char="•"/>
            </a:pPr>
            <a:r>
              <a:rPr lang="en-AU" dirty="0">
                <a:ea typeface="+mn-ea"/>
                <a:cs typeface="+mn-cs"/>
              </a:rPr>
              <a:t>Health hazards</a:t>
            </a:r>
          </a:p>
          <a:p>
            <a:pPr lvl="1"/>
            <a:r>
              <a:rPr lang="en-AU" sz="2000" dirty="0"/>
              <a:t>Acute toxicity</a:t>
            </a:r>
          </a:p>
          <a:p>
            <a:pPr lvl="1"/>
            <a:r>
              <a:rPr lang="en-AU" sz="2000" dirty="0"/>
              <a:t>Skin corrosion</a:t>
            </a:r>
          </a:p>
          <a:p>
            <a:pPr lvl="1"/>
            <a:r>
              <a:rPr lang="en-AU" sz="2000" dirty="0"/>
              <a:t>Skin irritation</a:t>
            </a:r>
            <a:endParaRPr lang="en-AU" sz="3200" dirty="0"/>
          </a:p>
        </p:txBody>
      </p:sp>
      <p:sp>
        <p:nvSpPr>
          <p:cNvPr id="5" name="Content Placeholder 4"/>
          <p:cNvSpPr>
            <a:spLocks noGrp="1"/>
          </p:cNvSpPr>
          <p:nvPr>
            <p:ph sz="half" idx="2"/>
          </p:nvPr>
        </p:nvSpPr>
        <p:spPr>
          <a:xfrm>
            <a:off x="4802560" y="1927373"/>
            <a:ext cx="4038600" cy="4525963"/>
          </a:xfrm>
        </p:spPr>
        <p:txBody>
          <a:bodyPr/>
          <a:lstStyle/>
          <a:p>
            <a:r>
              <a:rPr lang="en-AU" sz="2400" dirty="0"/>
              <a:t>Health hazards (cont.)</a:t>
            </a:r>
          </a:p>
          <a:p>
            <a:pPr lvl="1"/>
            <a:r>
              <a:rPr lang="en-AU" sz="2000" dirty="0"/>
              <a:t>Serious eye damage</a:t>
            </a:r>
          </a:p>
          <a:p>
            <a:pPr lvl="1"/>
            <a:r>
              <a:rPr lang="en-AU" sz="2000" dirty="0"/>
              <a:t>Eye irritation</a:t>
            </a:r>
          </a:p>
          <a:p>
            <a:pPr lvl="1"/>
            <a:r>
              <a:rPr lang="en-AU" sz="2000" dirty="0"/>
              <a:t>Respiratory sensitizer</a:t>
            </a:r>
          </a:p>
          <a:p>
            <a:pPr lvl="1"/>
            <a:r>
              <a:rPr lang="en-AU" sz="2000" dirty="0"/>
              <a:t>Skin sensitizer</a:t>
            </a:r>
          </a:p>
          <a:p>
            <a:pPr lvl="1"/>
            <a:r>
              <a:rPr lang="en-AU" sz="2000" dirty="0"/>
              <a:t>Germ cell mutagenicity</a:t>
            </a:r>
          </a:p>
          <a:p>
            <a:pPr lvl="1"/>
            <a:r>
              <a:rPr lang="en-AU" sz="2000" dirty="0"/>
              <a:t>Carcinogenicity</a:t>
            </a:r>
          </a:p>
          <a:p>
            <a:pPr lvl="1"/>
            <a:r>
              <a:rPr lang="en-AU" sz="2000" dirty="0"/>
              <a:t>Reproductive toxicity</a:t>
            </a:r>
          </a:p>
          <a:p>
            <a:pPr lvl="1"/>
            <a:r>
              <a:rPr lang="en-AU" sz="2000" dirty="0"/>
              <a:t>Specific target organ toxicity (STOT) </a:t>
            </a:r>
          </a:p>
          <a:p>
            <a:pPr lvl="1"/>
            <a:r>
              <a:rPr lang="en-AU" sz="2000" dirty="0"/>
              <a:t>Aspiration hazard</a:t>
            </a:r>
            <a:endParaRPr lang="en-AU" sz="1600" dirty="0"/>
          </a:p>
        </p:txBody>
      </p:sp>
      <p:pic>
        <p:nvPicPr>
          <p:cNvPr id="6" name="Picture 5" descr="C:\Documents and Settings\User\My Documents\My Pictures\AEBN Logo\AEBN_A_col-4.jpg">
            <a:extLst>
              <a:ext uri="{FF2B5EF4-FFF2-40B4-BE49-F238E27FC236}">
                <a16:creationId xmlns:a16="http://schemas.microsoft.com/office/drawing/2014/main" id="{6FAF8402-0084-407E-A9FA-28C73C93857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812360" y="6252597"/>
            <a:ext cx="1205682" cy="45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71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up)">
                                      <p:cBhvr>
                                        <p:cTn id="16" dur="500"/>
                                        <p:tgtEl>
                                          <p:spTgt spid="5">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up)">
                                      <p:cBhvr>
                                        <p:cTn id="19" dur="500"/>
                                        <p:tgtEl>
                                          <p:spTgt spid="5">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up)">
                                      <p:cBhvr>
                                        <p:cTn id="22" dur="500"/>
                                        <p:tgtEl>
                                          <p:spTgt spid="5">
                                            <p:txEl>
                                              <p:pRg st="5" end="5"/>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up)">
                                      <p:cBhvr>
                                        <p:cTn id="25" dur="500"/>
                                        <p:tgtEl>
                                          <p:spTgt spid="5">
                                            <p:txEl>
                                              <p:pRg st="6" end="6"/>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up)">
                                      <p:cBhvr>
                                        <p:cTn id="28" dur="500"/>
                                        <p:tgtEl>
                                          <p:spTgt spid="5">
                                            <p:txEl>
                                              <p:pRg st="7" end="7"/>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up)">
                                      <p:cBhvr>
                                        <p:cTn id="31" dur="500"/>
                                        <p:tgtEl>
                                          <p:spTgt spid="5">
                                            <p:txEl>
                                              <p:pRg st="8" end="8"/>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up)">
                                      <p:cBhvr>
                                        <p:cTn id="34" dur="500"/>
                                        <p:tgtEl>
                                          <p:spTgt spid="5">
                                            <p:txEl>
                                              <p:pRg st="9" end="9"/>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up)">
                                      <p:cBhvr>
                                        <p:cTn id="37" dur="500"/>
                                        <p:tgtEl>
                                          <p:spTgt spid="3">
                                            <p:txEl>
                                              <p:pRg st="0" end="0"/>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wipe(up)">
                                      <p:cBhvr>
                                        <p:cTn id="40" dur="500"/>
                                        <p:tgtEl>
                                          <p:spTgt spid="3">
                                            <p:txEl>
                                              <p:pRg st="1" end="1"/>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up)">
                                      <p:cBhvr>
                                        <p:cTn id="43" dur="500"/>
                                        <p:tgtEl>
                                          <p:spTgt spid="3">
                                            <p:txEl>
                                              <p:pRg st="2" end="2"/>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up)">
                                      <p:cBhvr>
                                        <p:cTn id="46" dur="500"/>
                                        <p:tgtEl>
                                          <p:spTgt spid="3">
                                            <p:txEl>
                                              <p:pRg st="3" end="3"/>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up)">
                                      <p:cBhvr>
                                        <p:cTn id="49" dur="500"/>
                                        <p:tgtEl>
                                          <p:spTgt spid="3">
                                            <p:txEl>
                                              <p:pRg st="4" end="4"/>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up)">
                                      <p:cBhvr>
                                        <p:cTn id="52" dur="500"/>
                                        <p:tgtEl>
                                          <p:spTgt spid="3">
                                            <p:txEl>
                                              <p:pRg st="5" end="5"/>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up)">
                                      <p:cBhvr>
                                        <p:cTn id="55" dur="500"/>
                                        <p:tgtEl>
                                          <p:spTgt spid="3">
                                            <p:txEl>
                                              <p:pRg st="6" end="6"/>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wipe(up)">
                                      <p:cBhvr>
                                        <p:cTn id="58" dur="500"/>
                                        <p:tgtEl>
                                          <p:spTgt spid="3">
                                            <p:txEl>
                                              <p:pRg st="7" end="7"/>
                                            </p:tx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wipe(up)">
                                      <p:cBhvr>
                                        <p:cTn id="6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755650" y="609600"/>
            <a:ext cx="8388350" cy="1143000"/>
          </a:xfrm>
        </p:spPr>
        <p:txBody>
          <a:bodyPr/>
          <a:lstStyle/>
          <a:p>
            <a:pPr>
              <a:defRPr/>
            </a:pPr>
            <a:r>
              <a:rPr lang="en-US" altLang="en-US" sz="4000" dirty="0">
                <a:solidFill>
                  <a:schemeClr val="bg1">
                    <a:lumMod val="50000"/>
                    <a:lumOff val="50000"/>
                  </a:schemeClr>
                </a:solidFill>
              </a:rPr>
              <a:t>Identifying hazards of chemicals</a:t>
            </a:r>
            <a:endParaRPr lang="en-AU" altLang="en-US" sz="4000" dirty="0">
              <a:solidFill>
                <a:schemeClr val="bg1">
                  <a:lumMod val="50000"/>
                  <a:lumOff val="50000"/>
                </a:schemeClr>
              </a:solidFill>
            </a:endParaRPr>
          </a:p>
        </p:txBody>
      </p:sp>
      <p:sp>
        <p:nvSpPr>
          <p:cNvPr id="35843" name="Rectangle 3"/>
          <p:cNvSpPr>
            <a:spLocks noGrp="1" noChangeArrowheads="1"/>
          </p:cNvSpPr>
          <p:nvPr>
            <p:ph type="body" idx="4294967295"/>
          </p:nvPr>
        </p:nvSpPr>
        <p:spPr>
          <a:xfrm>
            <a:off x="755650" y="1844824"/>
            <a:ext cx="8137525" cy="3657600"/>
          </a:xfrm>
        </p:spPr>
        <p:txBody>
          <a:bodyPr/>
          <a:lstStyle/>
          <a:p>
            <a:r>
              <a:rPr lang="en-AU" altLang="en-US" sz="2800" dirty="0"/>
              <a:t>Section 2 of the SDS</a:t>
            </a:r>
          </a:p>
          <a:p>
            <a:r>
              <a:rPr lang="en-AU" altLang="en-US" sz="2800" dirty="0"/>
              <a:t>Identifies hazardous substance chemical by:</a:t>
            </a:r>
          </a:p>
          <a:p>
            <a:pPr lvl="1"/>
            <a:r>
              <a:rPr lang="en-AU" altLang="en-US" sz="2400" dirty="0"/>
              <a:t>Pictograms (similar to DG diamonds)</a:t>
            </a:r>
          </a:p>
          <a:p>
            <a:pPr lvl="1"/>
            <a:r>
              <a:rPr lang="en-AU" altLang="en-US" sz="2400" dirty="0"/>
              <a:t>Signal Word – “WARNING” or “DANGER”</a:t>
            </a:r>
          </a:p>
          <a:p>
            <a:pPr lvl="1"/>
            <a:r>
              <a:rPr lang="en-AU" altLang="en-US" sz="2400" dirty="0"/>
              <a:t>Hazard and Precaution statements</a:t>
            </a:r>
          </a:p>
          <a:p>
            <a:pPr lvl="2"/>
            <a:r>
              <a:rPr lang="en-AU" altLang="en-US" dirty="0"/>
              <a:t>(Replaced Risk and Safety Phrases)</a:t>
            </a:r>
          </a:p>
        </p:txBody>
      </p:sp>
      <p:pic>
        <p:nvPicPr>
          <p:cNvPr id="358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169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1188" y="1052513"/>
            <a:ext cx="8064500" cy="338137"/>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prescribes 9 pictograms to convey the hazards of chemicals</a:t>
            </a:r>
          </a:p>
        </p:txBody>
      </p:sp>
      <p:sp>
        <p:nvSpPr>
          <p:cNvPr id="26629" name="Rectangle 24"/>
          <p:cNvSpPr>
            <a:spLocks noChangeArrowheads="1"/>
          </p:cNvSpPr>
          <p:nvPr/>
        </p:nvSpPr>
        <p:spPr bwMode="auto">
          <a:xfrm>
            <a:off x="0" y="-33338"/>
            <a:ext cx="184150" cy="523876"/>
          </a:xfrm>
          <a:prstGeom prst="rect">
            <a:avLst/>
          </a:prstGeom>
          <a:noFill/>
          <a:ln>
            <a:noFill/>
          </a:ln>
        </p:spPr>
        <p:txBody>
          <a:bodyPr wrap="none" anchor="ctr">
            <a:spAutoFit/>
          </a:bodyPr>
          <a:lstStyle/>
          <a:p>
            <a:pPr>
              <a:defRPr/>
            </a:pPr>
            <a:endParaRPr lang="en-US" dirty="0">
              <a:latin typeface="+mj-lt"/>
              <a:cs typeface="+mn-cs"/>
            </a:endParaRPr>
          </a:p>
        </p:txBody>
      </p:sp>
      <p:sp>
        <p:nvSpPr>
          <p:cNvPr id="276"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
        <p:nvSpPr>
          <p:cNvPr id="13" name="Rectangle 12"/>
          <p:cNvSpPr/>
          <p:nvPr/>
        </p:nvSpPr>
        <p:spPr>
          <a:xfrm>
            <a:off x="588963" y="4900613"/>
            <a:ext cx="7966075" cy="930275"/>
          </a:xfrm>
          <a:prstGeom prst="rect">
            <a:avLst/>
          </a:prstGeom>
        </p:spPr>
        <p:txBody>
          <a:bodyPr>
            <a:spAutoFit/>
          </a:bodyPr>
          <a:lstStyle/>
          <a:p>
            <a:pPr marL="342900" indent="-342900" eaLnBrk="1" hangingPunct="1">
              <a:spcBef>
                <a:spcPct val="20000"/>
              </a:spcBef>
              <a:buFontTx/>
              <a:buChar char="•"/>
              <a:defRPr/>
            </a:pPr>
            <a:r>
              <a:rPr lang="en-AU" sz="1600" kern="0" dirty="0">
                <a:latin typeface="+mj-lt"/>
                <a:cs typeface="+mn-cs"/>
              </a:rPr>
              <a:t>Two new symbols are introduced</a:t>
            </a:r>
          </a:p>
          <a:p>
            <a:pPr marL="342900" indent="-342900" eaLnBrk="1" hangingPunct="1">
              <a:spcBef>
                <a:spcPct val="20000"/>
              </a:spcBef>
              <a:buFontTx/>
              <a:buChar char="•"/>
              <a:defRPr/>
            </a:pPr>
            <a:r>
              <a:rPr lang="en-AU" sz="1600" kern="0" dirty="0">
                <a:latin typeface="+mj-lt"/>
                <a:cs typeface="+mn-cs"/>
              </a:rPr>
              <a:t>All relevant pictograms will appear on label (according to the prioritisation rules).</a:t>
            </a:r>
          </a:p>
          <a:p>
            <a:pPr marL="800100" lvl="1" indent="-342900" eaLnBrk="1" hangingPunct="1">
              <a:spcBef>
                <a:spcPct val="20000"/>
              </a:spcBef>
              <a:buFontTx/>
              <a:buChar char="•"/>
              <a:defRPr/>
            </a:pPr>
            <a:r>
              <a:rPr lang="en-AU" sz="1600" kern="0" dirty="0">
                <a:latin typeface="+mj-lt"/>
                <a:cs typeface="+mn-cs"/>
              </a:rPr>
              <a:t>In practice more than 4 pictograms is very rare</a:t>
            </a:r>
          </a:p>
        </p:txBody>
      </p:sp>
      <p:grpSp>
        <p:nvGrpSpPr>
          <p:cNvPr id="185350" name="Group 20"/>
          <p:cNvGrpSpPr>
            <a:grpSpLocks/>
          </p:cNvGrpSpPr>
          <p:nvPr/>
        </p:nvGrpSpPr>
        <p:grpSpPr bwMode="auto">
          <a:xfrm>
            <a:off x="676275" y="1541463"/>
            <a:ext cx="7791450" cy="3241675"/>
            <a:chOff x="764113" y="1860233"/>
            <a:chExt cx="7790926" cy="3243262"/>
          </a:xfrm>
        </p:grpSpPr>
        <p:sp>
          <p:nvSpPr>
            <p:cNvPr id="10" name="Rectangle 9"/>
            <p:cNvSpPr/>
            <p:nvPr/>
          </p:nvSpPr>
          <p:spPr>
            <a:xfrm>
              <a:off x="764113" y="1860233"/>
              <a:ext cx="7790926" cy="31368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latin typeface="+mj-lt"/>
              </a:endParaRPr>
            </a:p>
          </p:txBody>
        </p:sp>
        <p:pic>
          <p:nvPicPr>
            <p:cNvPr id="185354" name="Picture 9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1689" y="1891665"/>
              <a:ext cx="7615774" cy="32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le 8"/>
          <p:cNvSpPr/>
          <p:nvPr/>
        </p:nvSpPr>
        <p:spPr>
          <a:xfrm>
            <a:off x="3270250" y="3575224"/>
            <a:ext cx="5022850" cy="1077912"/>
          </a:xfrm>
          <a:prstGeom prst="roundRect">
            <a:avLst/>
          </a:prstGeom>
          <a:solidFill>
            <a:schemeClr val="lt1">
              <a:alpha val="0"/>
            </a:schemeClr>
          </a:solidFill>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AU" dirty="0">
              <a:solidFill>
                <a:schemeClr val="tx1"/>
              </a:solidFill>
              <a:latin typeface="+mj-lt"/>
            </a:endParaRPr>
          </a:p>
        </p:txBody>
      </p:sp>
      <p:pic>
        <p:nvPicPr>
          <p:cNvPr id="185352"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707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6180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3" name="Rectangle 32"/>
          <p:cNvSpPr/>
          <p:nvPr/>
        </p:nvSpPr>
        <p:spPr>
          <a:xfrm>
            <a:off x="46180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2" name="Rectangle 31"/>
          <p:cNvSpPr/>
          <p:nvPr/>
        </p:nvSpPr>
        <p:spPr>
          <a:xfrm>
            <a:off x="763428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1" name="Rectangle 30"/>
          <p:cNvSpPr/>
          <p:nvPr/>
        </p:nvSpPr>
        <p:spPr>
          <a:xfrm>
            <a:off x="6615113" y="2952750"/>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30" name="Rectangle 29"/>
          <p:cNvSpPr/>
          <p:nvPr/>
        </p:nvSpPr>
        <p:spPr>
          <a:xfrm>
            <a:off x="5608638"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9" name="Rectangle 28"/>
          <p:cNvSpPr/>
          <p:nvPr/>
        </p:nvSpPr>
        <p:spPr>
          <a:xfrm>
            <a:off x="2622550" y="2963863"/>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8" name="Rectangle 27"/>
          <p:cNvSpPr/>
          <p:nvPr/>
        </p:nvSpPr>
        <p:spPr>
          <a:xfrm>
            <a:off x="1638300" y="2963863"/>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7" name="Rectangle 26"/>
          <p:cNvSpPr/>
          <p:nvPr/>
        </p:nvSpPr>
        <p:spPr>
          <a:xfrm>
            <a:off x="1638300" y="1957388"/>
            <a:ext cx="862013"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6" name="Rectangle 25"/>
          <p:cNvSpPr/>
          <p:nvPr/>
        </p:nvSpPr>
        <p:spPr>
          <a:xfrm>
            <a:off x="3617913" y="195738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5" name="Rectangle 24"/>
          <p:cNvSpPr/>
          <p:nvPr/>
        </p:nvSpPr>
        <p:spPr>
          <a:xfrm>
            <a:off x="3617913" y="2952750"/>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4" name="Rectangle 23"/>
          <p:cNvSpPr/>
          <p:nvPr/>
        </p:nvSpPr>
        <p:spPr>
          <a:xfrm>
            <a:off x="3606800"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a:xfrm>
            <a:off x="1627188" y="3949700"/>
            <a:ext cx="860425" cy="86201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a:xfrm>
            <a:off x="642938" y="34401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9" name="Rectangle 18"/>
          <p:cNvSpPr/>
          <p:nvPr/>
        </p:nvSpPr>
        <p:spPr>
          <a:xfrm>
            <a:off x="642938" y="2452688"/>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4" name="TextBox 3"/>
          <p:cNvSpPr txBox="1"/>
          <p:nvPr/>
        </p:nvSpPr>
        <p:spPr>
          <a:xfrm>
            <a:off x="611188" y="981075"/>
            <a:ext cx="8202612" cy="879475"/>
          </a:xfrm>
          <a:prstGeom prst="rect">
            <a:avLst/>
          </a:prstGeom>
          <a:noFill/>
        </p:spPr>
        <p:txBody>
          <a:bodyPr>
            <a:spAutoFit/>
          </a:bodyPr>
          <a:lstStyle/>
          <a:p>
            <a:pPr marL="342900" indent="-342900" eaLnBrk="1" hangingPunct="1">
              <a:spcBef>
                <a:spcPct val="20000"/>
              </a:spcBef>
              <a:buFontTx/>
              <a:buChar char="•"/>
              <a:defRPr/>
            </a:pPr>
            <a:r>
              <a:rPr lang="en-AU" sz="1600" kern="0" dirty="0">
                <a:latin typeface="+mj-lt"/>
                <a:cs typeface="+mn-cs"/>
              </a:rPr>
              <a:t>The GHS also allows dangerous goods class labels to be displayed on labelling and safety data sheets.</a:t>
            </a:r>
          </a:p>
          <a:p>
            <a:pPr marL="342900" indent="-342900" eaLnBrk="1" hangingPunct="1">
              <a:spcBef>
                <a:spcPct val="20000"/>
              </a:spcBef>
              <a:buFontTx/>
              <a:buChar char="•"/>
              <a:defRPr/>
            </a:pPr>
            <a:r>
              <a:rPr lang="en-AU" sz="1600" kern="0" dirty="0">
                <a:latin typeface="+mj-lt"/>
                <a:cs typeface="+mn-cs"/>
              </a:rPr>
              <a:t>There are no equivalents to the “exclamation mark”  and “health hazard” pictograms.</a:t>
            </a:r>
          </a:p>
        </p:txBody>
      </p:sp>
      <p:pic>
        <p:nvPicPr>
          <p:cNvPr id="187410" name="Picture 4" descr="http://www.unece.org/fileadmin/DAM/trans/danger/publi/ghs/TDGpictograms/1-1.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4050" y="2462213"/>
            <a:ext cx="82391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1" name="Picture 5" descr="http://www.unece.org/fileadmin/DAM/trans/danger/publi/ghs/TDGpictograms/rouge2_noir.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55763" y="297656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2" name="Picture 6" descr="http://www.unece.org/fileadmin/DAM/trans/danger/publi/ghs/TDGpictograms/jaune5-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38675" y="2462213"/>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3" name="Picture 7" descr="http://www.unece.org/fileadmin/DAM/trans/danger/publi/ghs/TDGpictograms/vert.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55763" y="1984375"/>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4" name="Picture 8" descr="http://www.unece.org/fileadmin/DAM/trans/danger/publi/ghs/TDGpictograms/acide.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42100" y="2963863"/>
            <a:ext cx="8207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5" name="Picture 9" descr="http://www.unece.org/fileadmin/DAM/trans/danger/publi/ghs/TDGpictograms/skull6.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41975" y="2965450"/>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6"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64450" y="2965450"/>
            <a:ext cx="812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7" name="Picture 2" descr="http://www.unece.org/fileadmin/DAM/trans/danger/publi/ghs/TDGpictograms/rouge3_noir.gif"/>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52713" y="2976563"/>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8" name="Picture 4" descr="http://www.unece.org/fileadmin/DAM/trans/danger/publi/ghs/TDGpictograms/blan-red.gif"/>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649663" y="2968625"/>
            <a:ext cx="8112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19" name="Picture 6" descr="http://www.unece.org/fileadmin/DAM/trans/danger/publi/ghs/TDGpictograms/skull_2.gi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654175" y="3967163"/>
            <a:ext cx="8207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0" name="Picture 8" descr="http://www.unece.org/fileadmin/DAM/trans/danger/publi/ghs/TDGpictograms/stripes.gi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640138" y="1984375"/>
            <a:ext cx="820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1" name="Picture 10" descr="http://www.unece.org/fileadmin/DAM/trans/danger/publi/ghs/TDGpictograms/bleu4_noir.gif"/>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633788" y="3962400"/>
            <a:ext cx="8270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2" name="Picture 12" descr="http://www.unece.org/fileadmin/DAM/trans/danger/publi/ghs/TDGpictograms/5-2red_noir.gif"/>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646613" y="3468688"/>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23" name="Picture 21" descr="http://www.unece.org/fileadmin/DAM/trans/danger/publi/ghs/TDGpictograms/1-4.gif"/>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54050" y="3462338"/>
            <a:ext cx="8239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424" name="Group 43"/>
          <p:cNvGrpSpPr>
            <a:grpSpLocks/>
          </p:cNvGrpSpPr>
          <p:nvPr/>
        </p:nvGrpSpPr>
        <p:grpSpPr bwMode="auto">
          <a:xfrm>
            <a:off x="938213" y="5046663"/>
            <a:ext cx="7289800" cy="523875"/>
            <a:chOff x="937554" y="5046560"/>
            <a:chExt cx="7289782" cy="522434"/>
          </a:xfrm>
        </p:grpSpPr>
        <p:sp>
          <p:nvSpPr>
            <p:cNvPr id="29731" name="TextBox 34"/>
            <p:cNvSpPr txBox="1">
              <a:spLocks noChangeArrowheads="1"/>
            </p:cNvSpPr>
            <p:nvPr/>
          </p:nvSpPr>
          <p:spPr bwMode="auto">
            <a:xfrm>
              <a:off x="937554"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1</a:t>
              </a:r>
            </a:p>
          </p:txBody>
        </p:sp>
        <p:sp>
          <p:nvSpPr>
            <p:cNvPr id="29732" name="TextBox 35"/>
            <p:cNvSpPr txBox="1">
              <a:spLocks noChangeArrowheads="1"/>
            </p:cNvSpPr>
            <p:nvPr/>
          </p:nvSpPr>
          <p:spPr bwMode="auto">
            <a:xfrm>
              <a:off x="1909102"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2</a:t>
              </a:r>
            </a:p>
          </p:txBody>
        </p:sp>
        <p:sp>
          <p:nvSpPr>
            <p:cNvPr id="29733" name="TextBox 36"/>
            <p:cNvSpPr txBox="1">
              <a:spLocks noChangeArrowheads="1"/>
            </p:cNvSpPr>
            <p:nvPr/>
          </p:nvSpPr>
          <p:spPr bwMode="auto">
            <a:xfrm>
              <a:off x="2904461"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3</a:t>
              </a:r>
            </a:p>
          </p:txBody>
        </p:sp>
        <p:sp>
          <p:nvSpPr>
            <p:cNvPr id="29734" name="TextBox 37"/>
            <p:cNvSpPr txBox="1">
              <a:spLocks noChangeArrowheads="1"/>
            </p:cNvSpPr>
            <p:nvPr/>
          </p:nvSpPr>
          <p:spPr bwMode="auto">
            <a:xfrm>
              <a:off x="388870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4</a:t>
              </a:r>
            </a:p>
          </p:txBody>
        </p:sp>
        <p:sp>
          <p:nvSpPr>
            <p:cNvPr id="29735" name="TextBox 38"/>
            <p:cNvSpPr txBox="1">
              <a:spLocks noChangeArrowheads="1"/>
            </p:cNvSpPr>
            <p:nvPr/>
          </p:nvSpPr>
          <p:spPr bwMode="auto">
            <a:xfrm>
              <a:off x="4896769" y="5046560"/>
              <a:ext cx="312736"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5</a:t>
              </a:r>
            </a:p>
          </p:txBody>
        </p:sp>
        <p:sp>
          <p:nvSpPr>
            <p:cNvPr id="29736" name="TextBox 39"/>
            <p:cNvSpPr txBox="1">
              <a:spLocks noChangeArrowheads="1"/>
            </p:cNvSpPr>
            <p:nvPr/>
          </p:nvSpPr>
          <p:spPr bwMode="auto">
            <a:xfrm>
              <a:off x="587942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6</a:t>
              </a:r>
            </a:p>
          </p:txBody>
        </p:sp>
        <p:sp>
          <p:nvSpPr>
            <p:cNvPr id="29737" name="TextBox 40"/>
            <p:cNvSpPr txBox="1">
              <a:spLocks noChangeArrowheads="1"/>
            </p:cNvSpPr>
            <p:nvPr/>
          </p:nvSpPr>
          <p:spPr bwMode="auto">
            <a:xfrm>
              <a:off x="6889076" y="5046560"/>
              <a:ext cx="314324"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8</a:t>
              </a:r>
            </a:p>
          </p:txBody>
        </p:sp>
        <p:sp>
          <p:nvSpPr>
            <p:cNvPr id="29738" name="TextBox 41"/>
            <p:cNvSpPr txBox="1">
              <a:spLocks noChangeArrowheads="1"/>
            </p:cNvSpPr>
            <p:nvPr/>
          </p:nvSpPr>
          <p:spPr bwMode="auto">
            <a:xfrm>
              <a:off x="7914599" y="5046560"/>
              <a:ext cx="312737" cy="52243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AU" dirty="0">
                  <a:latin typeface="+mj-lt"/>
                  <a:cs typeface="+mn-cs"/>
                </a:rPr>
                <a:t>9</a:t>
              </a:r>
            </a:p>
          </p:txBody>
        </p:sp>
      </p:grpSp>
      <p:sp>
        <p:nvSpPr>
          <p:cNvPr id="29730" name="Rectangle 1"/>
          <p:cNvSpPr>
            <a:spLocks noChangeArrowheads="1"/>
          </p:cNvSpPr>
          <p:nvPr/>
        </p:nvSpPr>
        <p:spPr bwMode="auto">
          <a:xfrm>
            <a:off x="2519363" y="5416550"/>
            <a:ext cx="4105275" cy="523875"/>
          </a:xfrm>
          <a:prstGeom prst="rect">
            <a:avLst/>
          </a:prstGeom>
          <a:noFill/>
          <a:ln>
            <a:noFill/>
          </a:ln>
        </p:spPr>
        <p:txBody>
          <a:bodyPr wrap="none">
            <a:spAutoFit/>
          </a:bodyPr>
          <a:lstStyle/>
          <a:p>
            <a:pPr algn="ctr" eaLnBrk="1" hangingPunct="1">
              <a:defRPr/>
            </a:pPr>
            <a:r>
              <a:rPr lang="en-AU" dirty="0">
                <a:latin typeface="+mj-lt"/>
                <a:cs typeface="+mn-cs"/>
              </a:rPr>
              <a:t>Dangerous Goods Class</a:t>
            </a:r>
          </a:p>
        </p:txBody>
      </p:sp>
      <p:pic>
        <p:nvPicPr>
          <p:cNvPr id="187426" name="Picture 4" descr="C:\Documents and Settings\User\My Documents\My Pictures\AEBN Logo\AEBN_A_col-4.jp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4000" dirty="0">
                <a:solidFill>
                  <a:schemeClr val="bg1">
                    <a:lumMod val="50000"/>
                    <a:lumOff val="50000"/>
                  </a:schemeClr>
                </a:solidFill>
                <a:latin typeface="+mj-lt"/>
                <a:ea typeface="+mj-ea"/>
                <a:cs typeface="+mj-cs"/>
              </a:rPr>
              <a:t>GHS Pictograms</a:t>
            </a:r>
          </a:p>
        </p:txBody>
      </p:sp>
    </p:spTree>
    <p:extLst>
      <p:ext uri="{BB962C8B-B14F-4D97-AF65-F5344CB8AC3E}">
        <p14:creationId xmlns:p14="http://schemas.microsoft.com/office/powerpoint/2010/main" val="307013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913073" y="2636912"/>
            <a:ext cx="7603604" cy="3244850"/>
          </a:xfrm>
        </p:spPr>
        <p:txBody>
          <a:bodyPr/>
          <a:lstStyle/>
          <a:p>
            <a:pPr>
              <a:lnSpc>
                <a:spcPct val="100000"/>
              </a:lnSpc>
            </a:pPr>
            <a:br>
              <a:rPr lang="en-US" altLang="en-US" dirty="0"/>
            </a:br>
            <a:r>
              <a:rPr lang="en-AU" altLang="en-US" sz="1200" b="1" dirty="0">
                <a:solidFill>
                  <a:schemeClr val="tx1"/>
                </a:solidFill>
              </a:rPr>
              <a:t>Ross Macfarlane</a:t>
            </a:r>
            <a:br>
              <a:rPr lang="en-AU" altLang="en-US" sz="1200" b="1" dirty="0">
                <a:solidFill>
                  <a:schemeClr val="tx1"/>
                </a:solidFill>
              </a:rPr>
            </a:br>
            <a:r>
              <a:rPr lang="en-AU" altLang="en-US" sz="1200" b="1" dirty="0">
                <a:solidFill>
                  <a:schemeClr val="tx1"/>
                </a:solidFill>
              </a:rPr>
              <a:t>National Chemicals Specialist</a:t>
            </a:r>
            <a:br>
              <a:rPr lang="en-AU" altLang="en-US" sz="1200" b="1" dirty="0">
                <a:solidFill>
                  <a:schemeClr val="tx1"/>
                </a:solidFill>
              </a:rPr>
            </a:br>
            <a:r>
              <a:rPr lang="en-AU" altLang="en-US" sz="1200" b="1" dirty="0">
                <a:solidFill>
                  <a:schemeClr val="tx1"/>
                </a:solidFill>
              </a:rPr>
              <a:t>Australian Environment Business Network (AEBN)</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has over 35 years experience in chemical safety – specifically in dangerous goods and hazardous substances.</a:t>
            </a:r>
            <a:br>
              <a:rPr lang="en-AU" altLang="en-US" sz="1200" dirty="0">
                <a:solidFill>
                  <a:schemeClr val="tx1"/>
                </a:solidFill>
              </a:rPr>
            </a:br>
            <a:br>
              <a:rPr lang="en-AU" altLang="en-US" sz="1200" dirty="0">
                <a:solidFill>
                  <a:schemeClr val="tx1"/>
                </a:solidFill>
              </a:rPr>
            </a:br>
            <a:r>
              <a:rPr lang="en-AU" altLang="en-US" sz="1200" dirty="0">
                <a:solidFill>
                  <a:schemeClr val="tx1"/>
                </a:solidFill>
              </a:rPr>
              <a:t>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a:t>
            </a:r>
            <a:br>
              <a:rPr lang="en-AU" altLang="en-US" sz="1200" dirty="0">
                <a:solidFill>
                  <a:schemeClr val="tx1"/>
                </a:solidFill>
              </a:rPr>
            </a:br>
            <a:br>
              <a:rPr lang="en-AU" altLang="en-US" sz="1200" dirty="0">
                <a:solidFill>
                  <a:schemeClr val="tx1"/>
                </a:solidFill>
              </a:rPr>
            </a:br>
            <a:r>
              <a:rPr lang="en-AU" altLang="en-US" sz="1800" dirty="0">
                <a:solidFill>
                  <a:schemeClr val="tx1"/>
                </a:solidFill>
              </a:rPr>
              <a:t>www.aebn.com.au</a:t>
            </a:r>
            <a:br>
              <a:rPr lang="en-AU" altLang="en-US" sz="1200" dirty="0">
                <a:solidFill>
                  <a:schemeClr val="tx1"/>
                </a:solidFill>
              </a:rPr>
            </a:br>
            <a:r>
              <a:rPr lang="en-AU" altLang="en-US" b="1" dirty="0"/>
              <a:t> </a:t>
            </a:r>
            <a:br>
              <a:rPr lang="en-AU" altLang="en-US" dirty="0"/>
            </a:br>
            <a:endParaRPr lang="en-US" altLang="en-US" dirty="0"/>
          </a:p>
        </p:txBody>
      </p:sp>
      <p:pic>
        <p:nvPicPr>
          <p:cNvPr id="1945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0375" y="714375"/>
            <a:ext cx="3429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054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F49271-50D2-4953-BFDC-0F8ACE6E04C1}"/>
              </a:ext>
            </a:extLst>
          </p:cNvPr>
          <p:cNvGrpSpPr/>
          <p:nvPr/>
        </p:nvGrpSpPr>
        <p:grpSpPr>
          <a:xfrm>
            <a:off x="1616075" y="1387475"/>
            <a:ext cx="2719388" cy="2871788"/>
            <a:chOff x="1616075" y="1387475"/>
            <a:chExt cx="2719388" cy="2871788"/>
          </a:xfrm>
        </p:grpSpPr>
        <p:sp>
          <p:nvSpPr>
            <p:cNvPr id="23" name="Rectangle 22"/>
            <p:cNvSpPr/>
            <p:nvPr/>
          </p:nvSpPr>
          <p:spPr bwMode="auto">
            <a:xfrm>
              <a:off x="3475038" y="2392363"/>
              <a:ext cx="860425"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2" name="Rectangle 21"/>
            <p:cNvSpPr/>
            <p:nvPr/>
          </p:nvSpPr>
          <p:spPr bwMode="auto">
            <a:xfrm>
              <a:off x="2544763" y="1882775"/>
              <a:ext cx="862012"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1" name="Rectangle 20"/>
            <p:cNvSpPr/>
            <p:nvPr/>
          </p:nvSpPr>
          <p:spPr bwMode="auto">
            <a:xfrm>
              <a:off x="2544763" y="2868613"/>
              <a:ext cx="862012" cy="86201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20" name="Rectangle 19"/>
            <p:cNvSpPr/>
            <p:nvPr/>
          </p:nvSpPr>
          <p:spPr bwMode="auto">
            <a:xfrm>
              <a:off x="1616075" y="3398838"/>
              <a:ext cx="860425" cy="86042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7" name="Rectangle 16"/>
            <p:cNvSpPr/>
            <p:nvPr/>
          </p:nvSpPr>
          <p:spPr bwMode="auto">
            <a:xfrm>
              <a:off x="1616075" y="2378075"/>
              <a:ext cx="860425" cy="86836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6" name="Rectangle 15"/>
            <p:cNvSpPr/>
            <p:nvPr/>
          </p:nvSpPr>
          <p:spPr bwMode="auto">
            <a:xfrm>
              <a:off x="1616075" y="1387475"/>
              <a:ext cx="860425" cy="8382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56" name="Picture 5" descr="http://www.unece.org/fileadmin/DAM/trans/danger/publi/ghs/TDGpictograms/rouge2_noir.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1950" y="1398587"/>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7" name="Picture 2" descr="http://www.unece.org/fileadmin/DAM/trans/danger/publi/ghs/TDGpictograms/rouge3_noir.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31950" y="2406650"/>
              <a:ext cx="81915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8" name="Picture 4" descr="http://www.unece.org/fileadmin/DAM/trans/danger/publi/ghs/TDGpictograms/blan-red.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84449" y="2897189"/>
              <a:ext cx="811213"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9" name="Picture 8" descr="http://www.unece.org/fileadmin/DAM/trans/danger/publi/ghs/TDGpictograms/stripes.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31950" y="3416301"/>
              <a:ext cx="8207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0" name="Picture 10" descr="http://www.unece.org/fileadmin/DAM/trans/danger/publi/ghs/TDGpictograms/bleu4_noir.gif"/>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68575" y="1898650"/>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61" name="Picture 12" descr="http://www.unece.org/fileadmin/DAM/trans/danger/publi/ghs/TDGpictograms/5-2red_noi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94087" y="2423577"/>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5868988" y="1987550"/>
            <a:ext cx="1793875" cy="1793875"/>
            <a:chOff x="5868365" y="2106592"/>
            <a:chExt cx="1794076" cy="1794076"/>
          </a:xfrm>
        </p:grpSpPr>
        <p:sp>
          <p:nvSpPr>
            <p:cNvPr id="13" name="Rectangle 12"/>
            <p:cNvSpPr/>
            <p:nvPr/>
          </p:nvSpPr>
          <p:spPr>
            <a:xfrm>
              <a:off x="5868365" y="2106592"/>
              <a:ext cx="1794076" cy="179407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pic>
          <p:nvPicPr>
            <p:cNvPr id="189449" name="Picture 6" descr="http://www.unece.org/fileadmin/DAM/trans/danger/publi/ghs/pictograms/flamme.gi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97908" y="2137117"/>
              <a:ext cx="17145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3"/>
          <p:cNvSpPr txBox="1">
            <a:spLocks noChangeArrowheads="1"/>
          </p:cNvSpPr>
          <p:nvPr/>
        </p:nvSpPr>
        <p:spPr>
          <a:xfrm>
            <a:off x="468313" y="300038"/>
            <a:ext cx="8640762" cy="576262"/>
          </a:xfrm>
          <a:prstGeom prst="rect">
            <a:avLst/>
          </a:prstGeom>
        </p:spPr>
        <p:txBody>
          <a:bodyPr/>
          <a:lstStyle/>
          <a:p>
            <a:pPr marL="342900" indent="-342900" eaLnBrk="1" hangingPunct="1">
              <a:spcBef>
                <a:spcPct val="20000"/>
              </a:spcBef>
              <a:defRPr/>
            </a:pPr>
            <a:r>
              <a:rPr lang="en-AU" sz="3600" dirty="0">
                <a:solidFill>
                  <a:schemeClr val="bg1">
                    <a:lumMod val="50000"/>
                    <a:lumOff val="50000"/>
                  </a:schemeClr>
                </a:solidFill>
                <a:latin typeface="+mj-lt"/>
                <a:ea typeface="+mj-ea"/>
                <a:cs typeface="+mj-cs"/>
              </a:rPr>
              <a:t>GHS Pictogram for Flammable chemicals </a:t>
            </a:r>
          </a:p>
        </p:txBody>
      </p:sp>
      <p:sp>
        <p:nvSpPr>
          <p:cNvPr id="12" name="Right Arrow 11"/>
          <p:cNvSpPr/>
          <p:nvPr/>
        </p:nvSpPr>
        <p:spPr>
          <a:xfrm>
            <a:off x="4572000" y="2554288"/>
            <a:ext cx="1006475" cy="617537"/>
          </a:xfrm>
          <a:prstGeom prst="rightArrow">
            <a:avLst/>
          </a:prstGeom>
          <a:solidFill>
            <a:schemeClr val="accent5">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p>
        </p:txBody>
      </p:sp>
      <p:sp>
        <p:nvSpPr>
          <p:cNvPr id="15" name="Rectangle 14"/>
          <p:cNvSpPr/>
          <p:nvPr/>
        </p:nvSpPr>
        <p:spPr>
          <a:xfrm>
            <a:off x="588963" y="4506913"/>
            <a:ext cx="7966075" cy="1976437"/>
          </a:xfrm>
          <a:prstGeom prst="rect">
            <a:avLst/>
          </a:prstGeom>
        </p:spPr>
        <p:txBody>
          <a:bodyPr>
            <a:spAutoFit/>
          </a:bodyPr>
          <a:lstStyle/>
          <a:p>
            <a:pPr marL="342900" indent="-342900" eaLnBrk="1" hangingPunct="1">
              <a:spcBef>
                <a:spcPct val="20000"/>
              </a:spcBef>
              <a:buFontTx/>
              <a:buChar char="•"/>
              <a:defRPr/>
            </a:pPr>
            <a:r>
              <a:rPr lang="en-AU" sz="1800" kern="0" dirty="0">
                <a:latin typeface="+mj-lt"/>
                <a:cs typeface="+mn-cs"/>
              </a:rPr>
              <a:t>6 different “flammable” symbols become one – intrinsic hazard not always obvious at a glance.</a:t>
            </a:r>
          </a:p>
          <a:p>
            <a:pPr marL="342900" indent="-342900" eaLnBrk="1" hangingPunct="1">
              <a:spcBef>
                <a:spcPct val="20000"/>
              </a:spcBef>
              <a:buFontTx/>
              <a:buChar char="•"/>
              <a:defRPr/>
            </a:pPr>
            <a:endParaRPr lang="en-AU" sz="1800" kern="0" dirty="0">
              <a:latin typeface="+mj-lt"/>
              <a:cs typeface="+mn-cs"/>
            </a:endParaRPr>
          </a:p>
          <a:p>
            <a:pPr marL="800100" lvl="1" indent="-342900" eaLnBrk="1" hangingPunct="1">
              <a:spcBef>
                <a:spcPct val="20000"/>
              </a:spcBef>
              <a:buFontTx/>
              <a:buChar char="•"/>
              <a:defRPr/>
            </a:pPr>
            <a:r>
              <a:rPr lang="en-AU" sz="1800" kern="0" dirty="0">
                <a:latin typeface="+mj-lt"/>
                <a:cs typeface="+mn-cs"/>
              </a:rPr>
              <a:t>Read label e.g. </a:t>
            </a:r>
            <a:r>
              <a:rPr lang="en-AU" sz="1800" b="1" kern="0" dirty="0">
                <a:latin typeface="+mj-lt"/>
                <a:cs typeface="+mn-cs"/>
              </a:rPr>
              <a:t>In contact with water releases flammable gas</a:t>
            </a:r>
          </a:p>
          <a:p>
            <a:pPr marL="800100" lvl="1" indent="-342900" eaLnBrk="1" hangingPunct="1">
              <a:spcBef>
                <a:spcPct val="20000"/>
              </a:spcBef>
              <a:buFontTx/>
              <a:buChar char="•"/>
              <a:defRPr/>
            </a:pPr>
            <a:endParaRPr lang="en-AU" sz="1800" b="1" kern="0" dirty="0">
              <a:latin typeface="+mj-lt"/>
              <a:cs typeface="+mn-cs"/>
            </a:endParaRPr>
          </a:p>
          <a:p>
            <a:pPr marL="800100" lvl="1" indent="-342900" eaLnBrk="1" hangingPunct="1">
              <a:spcBef>
                <a:spcPct val="20000"/>
              </a:spcBef>
              <a:buFontTx/>
              <a:buChar char="•"/>
              <a:defRPr/>
            </a:pPr>
            <a:r>
              <a:rPr lang="en-AU" sz="1800" b="1" kern="0" dirty="0">
                <a:latin typeface="+mj-lt"/>
                <a:cs typeface="+mn-cs"/>
              </a:rPr>
              <a:t>NO CHANGE TO PLACARDS </a:t>
            </a:r>
            <a:r>
              <a:rPr lang="en-AU" sz="1800" kern="0" dirty="0">
                <a:latin typeface="+mj-lt"/>
                <a:cs typeface="+mn-cs"/>
              </a:rPr>
              <a:t>- DG symbol still required</a:t>
            </a:r>
          </a:p>
        </p:txBody>
      </p:sp>
      <p:pic>
        <p:nvPicPr>
          <p:cNvPr id="189447" name="Picture 4" descr="C:\Documents and Settings\User\My Documents\My Pictures\AEBN Logo\AEBN_A_col-4.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24327" y="6090136"/>
            <a:ext cx="1472035" cy="55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9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4DBFD3-6AEE-4FF1-BC56-59862D85C181}"/>
              </a:ext>
            </a:extLst>
          </p:cNvPr>
          <p:cNvSpPr>
            <a:spLocks noGrp="1"/>
          </p:cNvSpPr>
          <p:nvPr>
            <p:ph type="title"/>
          </p:nvPr>
        </p:nvSpPr>
        <p:spPr>
          <a:xfrm>
            <a:off x="914400" y="188640"/>
            <a:ext cx="7543800" cy="1411560"/>
          </a:xfrm>
        </p:spPr>
        <p:txBody>
          <a:bodyPr/>
          <a:lstStyle/>
          <a:p>
            <a:r>
              <a:rPr lang="en-AU" sz="3600" dirty="0"/>
              <a:t>Hazard &amp; Precaution Statements</a:t>
            </a:r>
          </a:p>
        </p:txBody>
      </p:sp>
      <p:sp>
        <p:nvSpPr>
          <p:cNvPr id="7" name="Content Placeholder 6">
            <a:extLst>
              <a:ext uri="{FF2B5EF4-FFF2-40B4-BE49-F238E27FC236}">
                <a16:creationId xmlns:a16="http://schemas.microsoft.com/office/drawing/2014/main" id="{25C823FB-EDB9-45A1-8952-F7113307FFD5}"/>
              </a:ext>
            </a:extLst>
          </p:cNvPr>
          <p:cNvSpPr>
            <a:spLocks noGrp="1"/>
          </p:cNvSpPr>
          <p:nvPr>
            <p:ph sz="half" idx="1"/>
          </p:nvPr>
        </p:nvSpPr>
        <p:spPr>
          <a:xfrm>
            <a:off x="457200" y="1340768"/>
            <a:ext cx="4038600" cy="5184576"/>
          </a:xfrm>
        </p:spPr>
        <p:txBody>
          <a:bodyPr/>
          <a:lstStyle/>
          <a:p>
            <a:pPr marL="342900" lvl="1" indent="-342900">
              <a:spcBef>
                <a:spcPct val="60000"/>
              </a:spcBef>
              <a:buChar char="•"/>
            </a:pPr>
            <a:r>
              <a:rPr lang="en-AU" sz="2000" dirty="0">
                <a:ea typeface="+mn-ea"/>
                <a:cs typeface="+mn-cs"/>
              </a:rPr>
              <a:t>H followed by 3 numbers</a:t>
            </a:r>
          </a:p>
          <a:p>
            <a:pPr marL="342900" lvl="1" indent="-342900">
              <a:spcBef>
                <a:spcPct val="60000"/>
              </a:spcBef>
              <a:buChar char="•"/>
            </a:pPr>
            <a:r>
              <a:rPr lang="en-AU" sz="1800" dirty="0">
                <a:ea typeface="+mn-ea"/>
                <a:cs typeface="+mn-cs"/>
              </a:rPr>
              <a:t>Physical hazards</a:t>
            </a:r>
          </a:p>
          <a:p>
            <a:pPr lvl="1"/>
            <a:r>
              <a:rPr lang="en-AU" sz="1800" dirty="0"/>
              <a:t>H225 Highly flammable liquid and vapour</a:t>
            </a:r>
          </a:p>
          <a:p>
            <a:pPr marL="342900" lvl="1" indent="-342900">
              <a:spcBef>
                <a:spcPct val="60000"/>
              </a:spcBef>
              <a:buChar char="•"/>
            </a:pPr>
            <a:r>
              <a:rPr lang="en-AU" sz="1800" dirty="0">
                <a:ea typeface="+mn-ea"/>
                <a:cs typeface="+mn-cs"/>
              </a:rPr>
              <a:t>Health Hazards</a:t>
            </a:r>
          </a:p>
          <a:p>
            <a:pPr lvl="1"/>
            <a:r>
              <a:rPr lang="en-AU" sz="1800" dirty="0"/>
              <a:t>H302: Harmful if swallowed</a:t>
            </a:r>
          </a:p>
          <a:p>
            <a:pPr lvl="1"/>
            <a:r>
              <a:rPr lang="en-AU" sz="1800" dirty="0"/>
              <a:t>H350: May cause cancer</a:t>
            </a:r>
          </a:p>
          <a:p>
            <a:pPr marL="342900" lvl="1" indent="-342900">
              <a:spcBef>
                <a:spcPct val="60000"/>
              </a:spcBef>
              <a:buChar char="•"/>
            </a:pPr>
            <a:r>
              <a:rPr lang="en-AU" sz="1800" dirty="0">
                <a:ea typeface="+mn-ea"/>
                <a:cs typeface="+mn-cs"/>
              </a:rPr>
              <a:t>Enviro hazards</a:t>
            </a:r>
          </a:p>
          <a:p>
            <a:pPr lvl="1"/>
            <a:r>
              <a:rPr lang="en-GB" sz="1800" dirty="0"/>
              <a:t>H410: Very toxic to aquatic life with long-lasting effects</a:t>
            </a:r>
          </a:p>
          <a:p>
            <a:pPr marL="342900" lvl="1" indent="-342900">
              <a:spcBef>
                <a:spcPct val="60000"/>
              </a:spcBef>
              <a:buChar char="•"/>
            </a:pPr>
            <a:r>
              <a:rPr lang="en-AU" sz="1800" dirty="0">
                <a:ea typeface="+mn-ea"/>
                <a:cs typeface="+mn-cs"/>
              </a:rPr>
              <a:t>Country-specific (Australia)</a:t>
            </a:r>
          </a:p>
          <a:p>
            <a:pPr lvl="1"/>
            <a:r>
              <a:rPr lang="en-GB" sz="1800" dirty="0"/>
              <a:t>AUH014: Reacts violently with water</a:t>
            </a:r>
            <a:endParaRPr lang="en-AU" sz="1800" dirty="0"/>
          </a:p>
        </p:txBody>
      </p:sp>
      <p:sp>
        <p:nvSpPr>
          <p:cNvPr id="8" name="Content Placeholder 7">
            <a:extLst>
              <a:ext uri="{FF2B5EF4-FFF2-40B4-BE49-F238E27FC236}">
                <a16:creationId xmlns:a16="http://schemas.microsoft.com/office/drawing/2014/main" id="{08BB1DA9-9A46-431D-9F39-B4D32A38811B}"/>
              </a:ext>
            </a:extLst>
          </p:cNvPr>
          <p:cNvSpPr>
            <a:spLocks noGrp="1"/>
          </p:cNvSpPr>
          <p:nvPr>
            <p:ph sz="half" idx="2"/>
          </p:nvPr>
        </p:nvSpPr>
        <p:spPr>
          <a:xfrm>
            <a:off x="4648200" y="1340768"/>
            <a:ext cx="4038600" cy="5184576"/>
          </a:xfrm>
        </p:spPr>
        <p:txBody>
          <a:bodyPr/>
          <a:lstStyle/>
          <a:p>
            <a:pPr marL="342900" lvl="1" indent="-342900">
              <a:spcBef>
                <a:spcPct val="60000"/>
              </a:spcBef>
              <a:buChar char="•"/>
            </a:pPr>
            <a:r>
              <a:rPr lang="en-AU" sz="2000" dirty="0">
                <a:ea typeface="+mn-ea"/>
                <a:cs typeface="+mn-cs"/>
              </a:rPr>
              <a:t>P followed by 3 numbers</a:t>
            </a:r>
          </a:p>
          <a:p>
            <a:pPr marL="342900" lvl="1" indent="-342900">
              <a:spcBef>
                <a:spcPct val="60000"/>
              </a:spcBef>
              <a:buChar char="•"/>
            </a:pPr>
            <a:r>
              <a:rPr lang="en-AU" sz="1800" dirty="0">
                <a:ea typeface="+mn-ea"/>
                <a:cs typeface="+mn-cs"/>
              </a:rPr>
              <a:t>General</a:t>
            </a:r>
          </a:p>
          <a:p>
            <a:pPr marL="742950" lvl="2" indent="-342900">
              <a:spcBef>
                <a:spcPct val="60000"/>
              </a:spcBef>
            </a:pPr>
            <a:r>
              <a:rPr lang="en-GB" sz="1600" dirty="0">
                <a:ea typeface="+mn-ea"/>
                <a:cs typeface="+mn-cs"/>
              </a:rPr>
              <a:t>P102: Keep out of reach of children</a:t>
            </a:r>
          </a:p>
          <a:p>
            <a:pPr marL="342900" lvl="1" indent="-342900">
              <a:spcBef>
                <a:spcPct val="60000"/>
              </a:spcBef>
              <a:buChar char="•"/>
            </a:pPr>
            <a:r>
              <a:rPr lang="en-GB" sz="1800" dirty="0">
                <a:ea typeface="+mn-ea"/>
                <a:cs typeface="+mn-cs"/>
              </a:rPr>
              <a:t>Prevention</a:t>
            </a:r>
          </a:p>
          <a:p>
            <a:pPr marL="742950" lvl="2" indent="-342900">
              <a:spcBef>
                <a:spcPct val="60000"/>
              </a:spcBef>
            </a:pPr>
            <a:r>
              <a:rPr lang="en-GB" sz="1600" dirty="0">
                <a:ea typeface="+mn-ea"/>
                <a:cs typeface="+mn-cs"/>
              </a:rPr>
              <a:t>P233: Keep container tightly closed</a:t>
            </a:r>
          </a:p>
          <a:p>
            <a:pPr marL="342900" lvl="1" indent="-342900">
              <a:spcBef>
                <a:spcPct val="60000"/>
              </a:spcBef>
              <a:buChar char="•"/>
            </a:pPr>
            <a:r>
              <a:rPr lang="en-AU" sz="1800" dirty="0">
                <a:ea typeface="+mn-ea"/>
                <a:cs typeface="+mn-cs"/>
              </a:rPr>
              <a:t>Response</a:t>
            </a:r>
          </a:p>
          <a:p>
            <a:pPr marL="742950" lvl="2" indent="-342900">
              <a:spcBef>
                <a:spcPct val="60000"/>
              </a:spcBef>
            </a:pPr>
            <a:r>
              <a:rPr lang="en-GB" sz="1600" dirty="0">
                <a:ea typeface="+mn-ea"/>
                <a:cs typeface="+mn-cs"/>
              </a:rPr>
              <a:t>P372: Explosion risk in case of fire</a:t>
            </a:r>
          </a:p>
          <a:p>
            <a:pPr marL="342900" lvl="1" indent="-342900">
              <a:spcBef>
                <a:spcPct val="60000"/>
              </a:spcBef>
              <a:buChar char="•"/>
            </a:pPr>
            <a:r>
              <a:rPr lang="en-GB" sz="1800" dirty="0">
                <a:ea typeface="+mn-ea"/>
                <a:cs typeface="+mn-cs"/>
              </a:rPr>
              <a:t>Storage</a:t>
            </a:r>
          </a:p>
          <a:p>
            <a:pPr marL="742950" lvl="2" indent="-342900">
              <a:spcBef>
                <a:spcPct val="60000"/>
              </a:spcBef>
            </a:pPr>
            <a:r>
              <a:rPr lang="en-GB" sz="1600" dirty="0">
                <a:ea typeface="+mn-ea"/>
                <a:cs typeface="+mn-cs"/>
              </a:rPr>
              <a:t>P420: Store away from other materials</a:t>
            </a:r>
          </a:p>
          <a:p>
            <a:pPr marL="342900" lvl="1" indent="-342900">
              <a:spcBef>
                <a:spcPct val="60000"/>
              </a:spcBef>
              <a:buChar char="•"/>
            </a:pPr>
            <a:r>
              <a:rPr lang="en-GB" sz="1800" dirty="0"/>
              <a:t>Disposal</a:t>
            </a:r>
          </a:p>
          <a:p>
            <a:pPr marL="742950" lvl="2" indent="-342900">
              <a:spcBef>
                <a:spcPct val="60000"/>
              </a:spcBef>
            </a:pPr>
            <a:r>
              <a:rPr lang="en-GB" sz="1600" dirty="0"/>
              <a:t>P501: Dispose of contents/container to …</a:t>
            </a:r>
            <a:endParaRPr lang="en-AU" sz="1600" dirty="0"/>
          </a:p>
        </p:txBody>
      </p:sp>
    </p:spTree>
    <p:extLst>
      <p:ext uri="{BB962C8B-B14F-4D97-AF65-F5344CB8AC3E}">
        <p14:creationId xmlns:p14="http://schemas.microsoft.com/office/powerpoint/2010/main" val="6477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wipe(up)">
                                      <p:cBhvr>
                                        <p:cTn id="14" dur="500"/>
                                        <p:tgtEl>
                                          <p:spTgt spid="7">
                                            <p:txEl>
                                              <p:pRg st="2" end="2"/>
                                            </p:txEl>
                                          </p:spTgt>
                                        </p:tgtEl>
                                      </p:cBhvr>
                                    </p:animEffect>
                                  </p:childTnLst>
                                </p:cTn>
                              </p:par>
                            </p:childTnLst>
                          </p:cTn>
                        </p:par>
                        <p:par>
                          <p:cTn id="15" fill="hold">
                            <p:stCondLst>
                              <p:cond delay="2000"/>
                            </p:stCondLst>
                            <p:childTnLst>
                              <p:par>
                                <p:cTn id="16" presetID="22" presetClass="entr" presetSubtype="1" fill="hold" grpId="0" nodeType="afterEffect">
                                  <p:stCondLst>
                                    <p:cond delay="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up)">
                                      <p:cBhvr>
                                        <p:cTn id="18" dur="500"/>
                                        <p:tgtEl>
                                          <p:spTgt spid="7">
                                            <p:txEl>
                                              <p:pRg st="3" end="3"/>
                                            </p:txEl>
                                          </p:spTgt>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up)">
                                      <p:cBhvr>
                                        <p:cTn id="21" dur="500"/>
                                        <p:tgtEl>
                                          <p:spTgt spid="7">
                                            <p:txEl>
                                              <p:pRg st="4" end="4"/>
                                            </p:txEl>
                                          </p:spTgt>
                                        </p:tgtEl>
                                      </p:cBhvr>
                                    </p:animEffect>
                                  </p:childTnLst>
                                </p:cTn>
                              </p:par>
                              <p:par>
                                <p:cTn id="22" presetID="22" presetClass="entr" presetSubtype="1" fill="hold" grpId="0" nodeType="withEffect">
                                  <p:stCondLst>
                                    <p:cond delay="50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up)">
                                      <p:cBhvr>
                                        <p:cTn id="24" dur="500"/>
                                        <p:tgtEl>
                                          <p:spTgt spid="7">
                                            <p:txEl>
                                              <p:pRg st="5" end="5"/>
                                            </p:txEl>
                                          </p:spTgt>
                                        </p:tgtEl>
                                      </p:cBhvr>
                                    </p:animEffect>
                                  </p:childTnLst>
                                </p:cTn>
                              </p:par>
                            </p:childTnLst>
                          </p:cTn>
                        </p:par>
                        <p:par>
                          <p:cTn id="25" fill="hold">
                            <p:stCondLst>
                              <p:cond delay="3000"/>
                            </p:stCondLst>
                            <p:childTnLst>
                              <p:par>
                                <p:cTn id="26" presetID="22" presetClass="entr" presetSubtype="1" fill="hold" grpId="0" nodeType="afterEffect">
                                  <p:stCondLst>
                                    <p:cond delay="50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up)">
                                      <p:cBhvr>
                                        <p:cTn id="28" dur="500"/>
                                        <p:tgtEl>
                                          <p:spTgt spid="7">
                                            <p:txEl>
                                              <p:pRg st="6" end="6"/>
                                            </p:txEl>
                                          </p:spTgt>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wipe(up)">
                                      <p:cBhvr>
                                        <p:cTn id="31" dur="500"/>
                                        <p:tgtEl>
                                          <p:spTgt spid="7">
                                            <p:txEl>
                                              <p:pRg st="7" end="7"/>
                                            </p:txEl>
                                          </p:spTgt>
                                        </p:tgtEl>
                                      </p:cBhvr>
                                    </p:animEffect>
                                  </p:childTnLst>
                                </p:cTn>
                              </p:par>
                            </p:childTnLst>
                          </p:cTn>
                        </p:par>
                        <p:par>
                          <p:cTn id="32" fill="hold">
                            <p:stCondLst>
                              <p:cond delay="4000"/>
                            </p:stCondLst>
                            <p:childTnLst>
                              <p:par>
                                <p:cTn id="33" presetID="22" presetClass="entr" presetSubtype="1" fill="hold" grpId="0" nodeType="afterEffect">
                                  <p:stCondLst>
                                    <p:cond delay="50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up)">
                                      <p:cBhvr>
                                        <p:cTn id="35" dur="500"/>
                                        <p:tgtEl>
                                          <p:spTgt spid="7">
                                            <p:txEl>
                                              <p:pRg st="8" end="8"/>
                                            </p:txEl>
                                          </p:spTgt>
                                        </p:tgtEl>
                                      </p:cBhvr>
                                    </p:animEffect>
                                  </p:childTnLst>
                                </p:cTn>
                              </p:par>
                              <p:par>
                                <p:cTn id="36" presetID="22" presetClass="entr" presetSubtype="1" fill="hold" grpId="0" nodeType="withEffect">
                                  <p:stCondLst>
                                    <p:cond delay="50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wipe(up)">
                                      <p:cBhvr>
                                        <p:cTn id="38" dur="500"/>
                                        <p:tgtEl>
                                          <p:spTgt spid="7">
                                            <p:txEl>
                                              <p:pRg st="9" end="9"/>
                                            </p:txEl>
                                          </p:spTgt>
                                        </p:tgtEl>
                                      </p:cBhvr>
                                    </p:animEffect>
                                  </p:childTnLst>
                                </p:cTn>
                              </p:par>
                            </p:childTnLst>
                          </p:cTn>
                        </p:par>
                        <p:par>
                          <p:cTn id="39" fill="hold">
                            <p:stCondLst>
                              <p:cond delay="5000"/>
                            </p:stCondLst>
                            <p:childTnLst>
                              <p:par>
                                <p:cTn id="40" presetID="22" presetClass="entr" presetSubtype="8" fill="hold" grpId="0" nodeType="afterEffect">
                                  <p:stCondLst>
                                    <p:cond delay="50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wipe(left)">
                                      <p:cBhvr>
                                        <p:cTn id="42" dur="500"/>
                                        <p:tgtEl>
                                          <p:spTgt spid="8">
                                            <p:txEl>
                                              <p:pRg st="0" end="0"/>
                                            </p:txEl>
                                          </p:spTgt>
                                        </p:tgtEl>
                                      </p:cBhvr>
                                    </p:animEffect>
                                  </p:childTnLst>
                                </p:cTn>
                              </p:par>
                            </p:childTnLst>
                          </p:cTn>
                        </p:par>
                        <p:par>
                          <p:cTn id="43" fill="hold">
                            <p:stCondLst>
                              <p:cond delay="6000"/>
                            </p:stCondLst>
                            <p:childTnLst>
                              <p:par>
                                <p:cTn id="44" presetID="22" presetClass="entr" presetSubtype="8" fill="hold" grpId="0" nodeType="afterEffect">
                                  <p:stCondLst>
                                    <p:cond delay="500"/>
                                  </p:stCondLst>
                                  <p:childTnLst>
                                    <p:set>
                                      <p:cBhvr>
                                        <p:cTn id="45" dur="1" fill="hold">
                                          <p:stCondLst>
                                            <p:cond delay="0"/>
                                          </p:stCondLst>
                                        </p:cTn>
                                        <p:tgtEl>
                                          <p:spTgt spid="8">
                                            <p:txEl>
                                              <p:pRg st="1" end="1"/>
                                            </p:txEl>
                                          </p:spTgt>
                                        </p:tgtEl>
                                        <p:attrNameLst>
                                          <p:attrName>style.visibility</p:attrName>
                                        </p:attrNameLst>
                                      </p:cBhvr>
                                      <p:to>
                                        <p:strVal val="visible"/>
                                      </p:to>
                                    </p:set>
                                    <p:animEffect transition="in" filter="wipe(left)">
                                      <p:cBhvr>
                                        <p:cTn id="46" dur="500"/>
                                        <p:tgtEl>
                                          <p:spTgt spid="8">
                                            <p:txEl>
                                              <p:pRg st="1" end="1"/>
                                            </p:txEl>
                                          </p:spTgt>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8">
                                            <p:txEl>
                                              <p:pRg st="2" end="2"/>
                                            </p:txEl>
                                          </p:spTgt>
                                        </p:tgtEl>
                                        <p:attrNameLst>
                                          <p:attrName>style.visibility</p:attrName>
                                        </p:attrNameLst>
                                      </p:cBhvr>
                                      <p:to>
                                        <p:strVal val="visible"/>
                                      </p:to>
                                    </p:set>
                                    <p:animEffect transition="in" filter="wipe(left)">
                                      <p:cBhvr>
                                        <p:cTn id="49" dur="500"/>
                                        <p:tgtEl>
                                          <p:spTgt spid="8">
                                            <p:txEl>
                                              <p:pRg st="2" end="2"/>
                                            </p:txEl>
                                          </p:spTgt>
                                        </p:tgtEl>
                                      </p:cBhvr>
                                    </p:animEffect>
                                  </p:childTnLst>
                                </p:cTn>
                              </p:par>
                            </p:childTnLst>
                          </p:cTn>
                        </p:par>
                        <p:par>
                          <p:cTn id="50" fill="hold">
                            <p:stCondLst>
                              <p:cond delay="7000"/>
                            </p:stCondLst>
                            <p:childTnLst>
                              <p:par>
                                <p:cTn id="51" presetID="22" presetClass="entr" presetSubtype="8" fill="hold" grpId="0" nodeType="afterEffect">
                                  <p:stCondLst>
                                    <p:cond delay="500"/>
                                  </p:stCondLst>
                                  <p:childTnLst>
                                    <p:set>
                                      <p:cBhvr>
                                        <p:cTn id="52" dur="1" fill="hold">
                                          <p:stCondLst>
                                            <p:cond delay="0"/>
                                          </p:stCondLst>
                                        </p:cTn>
                                        <p:tgtEl>
                                          <p:spTgt spid="8">
                                            <p:txEl>
                                              <p:pRg st="3" end="3"/>
                                            </p:txEl>
                                          </p:spTgt>
                                        </p:tgtEl>
                                        <p:attrNameLst>
                                          <p:attrName>style.visibility</p:attrName>
                                        </p:attrNameLst>
                                      </p:cBhvr>
                                      <p:to>
                                        <p:strVal val="visible"/>
                                      </p:to>
                                    </p:set>
                                    <p:animEffect transition="in" filter="wipe(left)">
                                      <p:cBhvr>
                                        <p:cTn id="53" dur="500"/>
                                        <p:tgtEl>
                                          <p:spTgt spid="8">
                                            <p:txEl>
                                              <p:pRg st="3" end="3"/>
                                            </p:txEl>
                                          </p:spTgt>
                                        </p:tgtEl>
                                      </p:cBhvr>
                                    </p:animEffect>
                                  </p:childTnLst>
                                </p:cTn>
                              </p:par>
                              <p:par>
                                <p:cTn id="54" presetID="22" presetClass="entr" presetSubtype="8" fill="hold" grpId="0" nodeType="withEffect">
                                  <p:stCondLst>
                                    <p:cond delay="500"/>
                                  </p:stCondLst>
                                  <p:childTnLst>
                                    <p:set>
                                      <p:cBhvr>
                                        <p:cTn id="55" dur="1" fill="hold">
                                          <p:stCondLst>
                                            <p:cond delay="0"/>
                                          </p:stCondLst>
                                        </p:cTn>
                                        <p:tgtEl>
                                          <p:spTgt spid="8">
                                            <p:txEl>
                                              <p:pRg st="4" end="4"/>
                                            </p:txEl>
                                          </p:spTgt>
                                        </p:tgtEl>
                                        <p:attrNameLst>
                                          <p:attrName>style.visibility</p:attrName>
                                        </p:attrNameLst>
                                      </p:cBhvr>
                                      <p:to>
                                        <p:strVal val="visible"/>
                                      </p:to>
                                    </p:set>
                                    <p:animEffect transition="in" filter="wipe(left)">
                                      <p:cBhvr>
                                        <p:cTn id="56" dur="500"/>
                                        <p:tgtEl>
                                          <p:spTgt spid="8">
                                            <p:txEl>
                                              <p:pRg st="4" end="4"/>
                                            </p:txEl>
                                          </p:spTgt>
                                        </p:tgtEl>
                                      </p:cBhvr>
                                    </p:animEffect>
                                  </p:childTnLst>
                                </p:cTn>
                              </p:par>
                            </p:childTnLst>
                          </p:cTn>
                        </p:par>
                        <p:par>
                          <p:cTn id="57" fill="hold">
                            <p:stCondLst>
                              <p:cond delay="8000"/>
                            </p:stCondLst>
                            <p:childTnLst>
                              <p:par>
                                <p:cTn id="58" presetID="22" presetClass="entr" presetSubtype="8" fill="hold" grpId="0" nodeType="afterEffect">
                                  <p:stCondLst>
                                    <p:cond delay="500"/>
                                  </p:stCondLst>
                                  <p:childTnLst>
                                    <p:set>
                                      <p:cBhvr>
                                        <p:cTn id="59" dur="1" fill="hold">
                                          <p:stCondLst>
                                            <p:cond delay="0"/>
                                          </p:stCondLst>
                                        </p:cTn>
                                        <p:tgtEl>
                                          <p:spTgt spid="8">
                                            <p:txEl>
                                              <p:pRg st="5" end="5"/>
                                            </p:txEl>
                                          </p:spTgt>
                                        </p:tgtEl>
                                        <p:attrNameLst>
                                          <p:attrName>style.visibility</p:attrName>
                                        </p:attrNameLst>
                                      </p:cBhvr>
                                      <p:to>
                                        <p:strVal val="visible"/>
                                      </p:to>
                                    </p:set>
                                    <p:animEffect transition="in" filter="wipe(left)">
                                      <p:cBhvr>
                                        <p:cTn id="60" dur="500"/>
                                        <p:tgtEl>
                                          <p:spTgt spid="8">
                                            <p:txEl>
                                              <p:pRg st="5" end="5"/>
                                            </p:txEl>
                                          </p:spTgt>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8">
                                            <p:txEl>
                                              <p:pRg st="6" end="6"/>
                                            </p:txEl>
                                          </p:spTgt>
                                        </p:tgtEl>
                                        <p:attrNameLst>
                                          <p:attrName>style.visibility</p:attrName>
                                        </p:attrNameLst>
                                      </p:cBhvr>
                                      <p:to>
                                        <p:strVal val="visible"/>
                                      </p:to>
                                    </p:set>
                                    <p:animEffect transition="in" filter="wipe(left)">
                                      <p:cBhvr>
                                        <p:cTn id="63" dur="500"/>
                                        <p:tgtEl>
                                          <p:spTgt spid="8">
                                            <p:txEl>
                                              <p:pRg st="6" end="6"/>
                                            </p:txEl>
                                          </p:spTgt>
                                        </p:tgtEl>
                                      </p:cBhvr>
                                    </p:animEffect>
                                  </p:childTnLst>
                                </p:cTn>
                              </p:par>
                            </p:childTnLst>
                          </p:cTn>
                        </p:par>
                        <p:par>
                          <p:cTn id="64" fill="hold">
                            <p:stCondLst>
                              <p:cond delay="9000"/>
                            </p:stCondLst>
                            <p:childTnLst>
                              <p:par>
                                <p:cTn id="65" presetID="22" presetClass="entr" presetSubtype="8" fill="hold" grpId="0" nodeType="afterEffect">
                                  <p:stCondLst>
                                    <p:cond delay="500"/>
                                  </p:stCondLst>
                                  <p:childTnLst>
                                    <p:set>
                                      <p:cBhvr>
                                        <p:cTn id="66" dur="1" fill="hold">
                                          <p:stCondLst>
                                            <p:cond delay="0"/>
                                          </p:stCondLst>
                                        </p:cTn>
                                        <p:tgtEl>
                                          <p:spTgt spid="8">
                                            <p:txEl>
                                              <p:pRg st="7" end="7"/>
                                            </p:txEl>
                                          </p:spTgt>
                                        </p:tgtEl>
                                        <p:attrNameLst>
                                          <p:attrName>style.visibility</p:attrName>
                                        </p:attrNameLst>
                                      </p:cBhvr>
                                      <p:to>
                                        <p:strVal val="visible"/>
                                      </p:to>
                                    </p:set>
                                    <p:animEffect transition="in" filter="wipe(left)">
                                      <p:cBhvr>
                                        <p:cTn id="67" dur="500"/>
                                        <p:tgtEl>
                                          <p:spTgt spid="8">
                                            <p:txEl>
                                              <p:pRg st="7" end="7"/>
                                            </p:txEl>
                                          </p:spTgt>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wipe(left)">
                                      <p:cBhvr>
                                        <p:cTn id="70" dur="500"/>
                                        <p:tgtEl>
                                          <p:spTgt spid="8">
                                            <p:txEl>
                                              <p:pRg st="8" end="8"/>
                                            </p:txEl>
                                          </p:spTgt>
                                        </p:tgtEl>
                                      </p:cBhvr>
                                    </p:animEffect>
                                  </p:childTnLst>
                                </p:cTn>
                              </p:par>
                            </p:childTnLst>
                          </p:cTn>
                        </p:par>
                        <p:par>
                          <p:cTn id="71" fill="hold">
                            <p:stCondLst>
                              <p:cond delay="10000"/>
                            </p:stCondLst>
                            <p:childTnLst>
                              <p:par>
                                <p:cTn id="72" presetID="22" presetClass="entr" presetSubtype="8" fill="hold" grpId="0" nodeType="afterEffect">
                                  <p:stCondLst>
                                    <p:cond delay="500"/>
                                  </p:stCondLst>
                                  <p:childTnLst>
                                    <p:set>
                                      <p:cBhvr>
                                        <p:cTn id="73" dur="1" fill="hold">
                                          <p:stCondLst>
                                            <p:cond delay="0"/>
                                          </p:stCondLst>
                                        </p:cTn>
                                        <p:tgtEl>
                                          <p:spTgt spid="8">
                                            <p:txEl>
                                              <p:pRg st="9" end="9"/>
                                            </p:txEl>
                                          </p:spTgt>
                                        </p:tgtEl>
                                        <p:attrNameLst>
                                          <p:attrName>style.visibility</p:attrName>
                                        </p:attrNameLst>
                                      </p:cBhvr>
                                      <p:to>
                                        <p:strVal val="visible"/>
                                      </p:to>
                                    </p:set>
                                    <p:animEffect transition="in" filter="wipe(left)">
                                      <p:cBhvr>
                                        <p:cTn id="74" dur="500"/>
                                        <p:tgtEl>
                                          <p:spTgt spid="8">
                                            <p:txEl>
                                              <p:pRg st="9" end="9"/>
                                            </p:txEl>
                                          </p:spTgt>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8">
                                            <p:txEl>
                                              <p:pRg st="10" end="10"/>
                                            </p:txEl>
                                          </p:spTgt>
                                        </p:tgtEl>
                                        <p:attrNameLst>
                                          <p:attrName>style.visibility</p:attrName>
                                        </p:attrNameLst>
                                      </p:cBhvr>
                                      <p:to>
                                        <p:strVal val="visible"/>
                                      </p:to>
                                    </p:set>
                                    <p:animEffect transition="in" filter="wipe(left)">
                                      <p:cBhvr>
                                        <p:cTn id="77"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76F-4D5D-4284-BA41-D0A10BEA0EB1}"/>
              </a:ext>
            </a:extLst>
          </p:cNvPr>
          <p:cNvSpPr>
            <a:spLocks noGrp="1"/>
          </p:cNvSpPr>
          <p:nvPr>
            <p:ph type="title"/>
          </p:nvPr>
        </p:nvSpPr>
        <p:spPr/>
        <p:txBody>
          <a:bodyPr/>
          <a:lstStyle/>
          <a:p>
            <a:r>
              <a:rPr lang="en-AU" sz="4000" dirty="0"/>
              <a:t>Changes from GHS 3 to GHS 7 – Australia</a:t>
            </a:r>
          </a:p>
        </p:txBody>
      </p:sp>
      <p:sp>
        <p:nvSpPr>
          <p:cNvPr id="3" name="Content Placeholder 2">
            <a:extLst>
              <a:ext uri="{FF2B5EF4-FFF2-40B4-BE49-F238E27FC236}">
                <a16:creationId xmlns:a16="http://schemas.microsoft.com/office/drawing/2014/main" id="{11830C2F-38A5-43CE-AB9E-10CE296E780B}"/>
              </a:ext>
            </a:extLst>
          </p:cNvPr>
          <p:cNvSpPr>
            <a:spLocks noGrp="1"/>
          </p:cNvSpPr>
          <p:nvPr>
            <p:ph idx="1"/>
          </p:nvPr>
        </p:nvSpPr>
        <p:spPr>
          <a:xfrm>
            <a:off x="914400" y="1752600"/>
            <a:ext cx="7543800" cy="4191000"/>
          </a:xfrm>
        </p:spPr>
        <p:txBody>
          <a:bodyPr/>
          <a:lstStyle/>
          <a:p>
            <a:r>
              <a:rPr lang="en-GB" sz="2800" dirty="0">
                <a:effectLst/>
                <a:latin typeface="Arial" panose="020B0604020202020204" pitchFamily="34" charset="0"/>
              </a:rPr>
              <a:t>New hazard categories and classes for: </a:t>
            </a:r>
          </a:p>
          <a:p>
            <a:pPr lvl="1"/>
            <a:r>
              <a:rPr lang="en-GB" sz="2400" dirty="0">
                <a:latin typeface="Arial" panose="020B0604020202020204" pitchFamily="34" charset="0"/>
              </a:rPr>
              <a:t>Non-flammable aerosols </a:t>
            </a:r>
          </a:p>
          <a:p>
            <a:pPr lvl="1"/>
            <a:r>
              <a:rPr lang="en-GB" sz="2400" dirty="0">
                <a:latin typeface="Arial" panose="020B0604020202020204" pitchFamily="34" charset="0"/>
              </a:rPr>
              <a:t>Chemically unstable gases</a:t>
            </a:r>
          </a:p>
          <a:p>
            <a:pPr lvl="1"/>
            <a:r>
              <a:rPr lang="en-GB" sz="2400" dirty="0">
                <a:latin typeface="Arial" panose="020B0604020202020204" pitchFamily="34" charset="0"/>
              </a:rPr>
              <a:t>Pyrophoric gases</a:t>
            </a:r>
          </a:p>
          <a:p>
            <a:pPr lvl="1"/>
            <a:r>
              <a:rPr lang="en-GB" sz="2400" dirty="0">
                <a:effectLst/>
                <a:latin typeface="Arial" panose="020B0604020202020204" pitchFamily="34" charset="0"/>
              </a:rPr>
              <a:t>Desensitised explosives</a:t>
            </a:r>
          </a:p>
          <a:p>
            <a:pPr>
              <a:spcBef>
                <a:spcPts val="1200"/>
              </a:spcBef>
            </a:pPr>
            <a:r>
              <a:rPr lang="en-GB" sz="2800" dirty="0">
                <a:latin typeface="Arial" panose="020B0604020202020204" pitchFamily="34" charset="0"/>
              </a:rPr>
              <a:t>Adoption of eye irritant category 2B</a:t>
            </a:r>
          </a:p>
          <a:p>
            <a:pPr>
              <a:spcBef>
                <a:spcPts val="1200"/>
              </a:spcBef>
            </a:pPr>
            <a:r>
              <a:rPr lang="en-GB" sz="2800" dirty="0">
                <a:latin typeface="Arial" panose="020B0604020202020204" pitchFamily="34" charset="0"/>
              </a:rPr>
              <a:t>Updated precautionary statements. </a:t>
            </a:r>
          </a:p>
          <a:p>
            <a:r>
              <a:rPr lang="en-GB" sz="1800" dirty="0">
                <a:latin typeface="Arial" panose="020B0604020202020204" pitchFamily="34" charset="0"/>
              </a:rPr>
              <a:t>See </a:t>
            </a:r>
            <a:r>
              <a:rPr lang="en-GB" sz="1800" dirty="0"/>
              <a:t>Safe Work Australia guidance:</a:t>
            </a:r>
          </a:p>
          <a:p>
            <a:pPr lvl="1"/>
            <a:r>
              <a:rPr lang="en-AU" sz="1400" dirty="0">
                <a:hlinkClick r:id="rId2"/>
              </a:rPr>
              <a:t>GHS 7 – transition </a:t>
            </a:r>
            <a:r>
              <a:rPr lang="en-AU" sz="1400" dirty="0"/>
              <a:t>(including 15-minute </a:t>
            </a:r>
            <a:r>
              <a:rPr lang="en-AU" sz="1400" dirty="0" err="1">
                <a:hlinkClick r:id="rId3"/>
              </a:rPr>
              <a:t>Youtube</a:t>
            </a:r>
            <a:r>
              <a:rPr lang="en-AU" sz="1400" dirty="0">
                <a:hlinkClick r:id="rId3"/>
              </a:rPr>
              <a:t> webinar</a:t>
            </a:r>
            <a:r>
              <a:rPr lang="en-AU" sz="1400" dirty="0"/>
              <a:t>)</a:t>
            </a:r>
            <a:endParaRPr lang="en-GB" sz="1400" dirty="0">
              <a:hlinkClick r:id="rId4">
                <a:extLst>
                  <a:ext uri="{A12FA001-AC4F-418D-AE19-62706E023703}">
                    <ahyp:hlinkClr xmlns:ahyp="http://schemas.microsoft.com/office/drawing/2018/hyperlinkcolor" val="tx"/>
                  </a:ext>
                </a:extLst>
              </a:hlinkClick>
            </a:endParaRPr>
          </a:p>
          <a:p>
            <a:pPr lvl="1"/>
            <a:r>
              <a:rPr lang="en-GB" sz="1400" dirty="0">
                <a:hlinkClick r:id="rId4"/>
              </a:rPr>
              <a:t>Changes to chemical classifications and labelling under GHS 7</a:t>
            </a:r>
            <a:endParaRPr lang="en-GB" sz="1400" dirty="0"/>
          </a:p>
        </p:txBody>
      </p:sp>
      <p:pic>
        <p:nvPicPr>
          <p:cNvPr id="5" name="Graphic 4" descr="Scientist female with solid fill">
            <a:extLst>
              <a:ext uri="{FF2B5EF4-FFF2-40B4-BE49-F238E27FC236}">
                <a16:creationId xmlns:a16="http://schemas.microsoft.com/office/drawing/2014/main" id="{DC77C977-D147-4445-926D-A03008E92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88224" y="1904057"/>
            <a:ext cx="2700000" cy="2700000"/>
          </a:xfrm>
          <a:prstGeom prst="rect">
            <a:avLst/>
          </a:prstGeom>
        </p:spPr>
      </p:pic>
      <p:pic>
        <p:nvPicPr>
          <p:cNvPr id="6" name="Picture 5" descr="C:\Documents and Settings\User\My Documents\My Pictures\AEBN Logo\AEBN_A_col-4.jpg">
            <a:extLst>
              <a:ext uri="{FF2B5EF4-FFF2-40B4-BE49-F238E27FC236}">
                <a16:creationId xmlns:a16="http://schemas.microsoft.com/office/drawing/2014/main" id="{037FE6C1-CED4-4557-AC09-772B48D686A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60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76F-4D5D-4284-BA41-D0A10BEA0EB1}"/>
              </a:ext>
            </a:extLst>
          </p:cNvPr>
          <p:cNvSpPr>
            <a:spLocks noGrp="1"/>
          </p:cNvSpPr>
          <p:nvPr>
            <p:ph type="title"/>
          </p:nvPr>
        </p:nvSpPr>
        <p:spPr/>
        <p:txBody>
          <a:bodyPr/>
          <a:lstStyle/>
          <a:p>
            <a:r>
              <a:rPr lang="en-AU" sz="4000" dirty="0"/>
              <a:t>Changes from HSNO to GHS 7 – New Zealand</a:t>
            </a:r>
          </a:p>
        </p:txBody>
      </p:sp>
      <p:sp>
        <p:nvSpPr>
          <p:cNvPr id="3" name="Content Placeholder 2">
            <a:extLst>
              <a:ext uri="{FF2B5EF4-FFF2-40B4-BE49-F238E27FC236}">
                <a16:creationId xmlns:a16="http://schemas.microsoft.com/office/drawing/2014/main" id="{11830C2F-38A5-43CE-AB9E-10CE296E780B}"/>
              </a:ext>
            </a:extLst>
          </p:cNvPr>
          <p:cNvSpPr>
            <a:spLocks noGrp="1"/>
          </p:cNvSpPr>
          <p:nvPr>
            <p:ph idx="1"/>
          </p:nvPr>
        </p:nvSpPr>
        <p:spPr>
          <a:xfrm>
            <a:off x="914400" y="1752600"/>
            <a:ext cx="7543800" cy="4700736"/>
          </a:xfrm>
        </p:spPr>
        <p:txBody>
          <a:bodyPr/>
          <a:lstStyle/>
          <a:p>
            <a:r>
              <a:rPr lang="en-GB" sz="2200" dirty="0">
                <a:latin typeface="Arial" panose="020B0604020202020204" pitchFamily="34" charset="0"/>
              </a:rPr>
              <a:t>From 2001 EPA NZ classified substances based on Hazardous Substances &amp; New Organisms (HSNO) legislation which broadly aligns to DGs and GHS,</a:t>
            </a:r>
          </a:p>
          <a:p>
            <a:r>
              <a:rPr lang="en-GB" sz="2200" dirty="0">
                <a:effectLst/>
                <a:latin typeface="Arial" panose="020B0604020202020204" pitchFamily="34" charset="0"/>
              </a:rPr>
              <a:t>Since adoption of HSW Act 2015 and HSW (Hazardous Substances) Regs 2017, hazardous substances regulation is transitioning from EPA NZ to WorkSafe NZ</a:t>
            </a:r>
          </a:p>
          <a:p>
            <a:pPr>
              <a:spcBef>
                <a:spcPts val="1200"/>
              </a:spcBef>
            </a:pPr>
            <a:r>
              <a:rPr lang="en-GB" sz="2200" dirty="0">
                <a:latin typeface="Arial" panose="020B0604020202020204" pitchFamily="34" charset="0"/>
              </a:rPr>
              <a:t>NZ adopted GHS 7 on 30 April 2021 with a 4-year transition for existing substances to comply with updated labelling, safety data sheets and packaging notices.. </a:t>
            </a:r>
          </a:p>
          <a:p>
            <a:r>
              <a:rPr lang="en-GB" sz="2000" dirty="0">
                <a:latin typeface="Arial" panose="020B0604020202020204" pitchFamily="34" charset="0"/>
              </a:rPr>
              <a:t>See </a:t>
            </a:r>
            <a:r>
              <a:rPr lang="en-GB" sz="2000" dirty="0"/>
              <a:t>: </a:t>
            </a:r>
            <a:r>
              <a:rPr lang="en-GB" sz="2000" dirty="0">
                <a:hlinkClick r:id="rId2"/>
              </a:rPr>
              <a:t>New Zealand’s hazard classification system</a:t>
            </a:r>
            <a:r>
              <a:rPr lang="en-GB" sz="2000" dirty="0"/>
              <a:t> (EPA NZ)</a:t>
            </a:r>
          </a:p>
          <a:p>
            <a:pPr lvl="1"/>
            <a:r>
              <a:rPr lang="en-GB" sz="1600" dirty="0">
                <a:hlinkClick r:id="rId3" tooltip="HSNO GHS7 Correlation Table"/>
              </a:rPr>
              <a:t>HSNO to GHS7 Correlation table (PDF, 241KB)</a:t>
            </a:r>
            <a:endParaRPr lang="en-GB" sz="1600" dirty="0"/>
          </a:p>
        </p:txBody>
      </p:sp>
      <p:pic>
        <p:nvPicPr>
          <p:cNvPr id="7" name="Picture 6" descr="Icon&#10;&#10;Description automatically generated">
            <a:extLst>
              <a:ext uri="{FF2B5EF4-FFF2-40B4-BE49-F238E27FC236}">
                <a16:creationId xmlns:a16="http://schemas.microsoft.com/office/drawing/2014/main" id="{3210EF34-EC1A-497F-B49A-FFE2FAFA4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230" y="1124744"/>
            <a:ext cx="1178812" cy="908720"/>
          </a:xfrm>
          <a:prstGeom prst="rect">
            <a:avLst/>
          </a:prstGeom>
        </p:spPr>
      </p:pic>
      <p:pic>
        <p:nvPicPr>
          <p:cNvPr id="8" name="Picture 7" descr="C:\Documents and Settings\User\My Documents\My Pictures\AEBN Logo\AEBN_A_col-4.jpg">
            <a:extLst>
              <a:ext uri="{FF2B5EF4-FFF2-40B4-BE49-F238E27FC236}">
                <a16:creationId xmlns:a16="http://schemas.microsoft.com/office/drawing/2014/main" id="{79F81354-B2EA-4FA2-807E-6F68D9C614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058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6672"/>
            <a:ext cx="7543800" cy="1143000"/>
          </a:xfrm>
        </p:spPr>
        <p:txBody>
          <a:bodyPr/>
          <a:lstStyle/>
          <a:p>
            <a:r>
              <a:rPr lang="en-AU" dirty="0">
                <a:solidFill>
                  <a:schemeClr val="bg1">
                    <a:lumMod val="50000"/>
                    <a:lumOff val="50000"/>
                  </a:schemeClr>
                </a:solidFill>
              </a:rPr>
              <a:t>Safety Data Sheets (SDS)</a:t>
            </a:r>
          </a:p>
        </p:txBody>
      </p:sp>
      <p:sp>
        <p:nvSpPr>
          <p:cNvPr id="3" name="Content Placeholder 2"/>
          <p:cNvSpPr>
            <a:spLocks noGrp="1"/>
          </p:cNvSpPr>
          <p:nvPr>
            <p:ph idx="1"/>
          </p:nvPr>
        </p:nvSpPr>
        <p:spPr>
          <a:xfrm>
            <a:off x="755576" y="1567880"/>
            <a:ext cx="7920880" cy="4165376"/>
          </a:xfrm>
        </p:spPr>
        <p:txBody>
          <a:bodyPr/>
          <a:lstStyle/>
          <a:p>
            <a:pPr eaLnBrk="1" hangingPunct="1">
              <a:lnSpc>
                <a:spcPct val="90000"/>
              </a:lnSpc>
            </a:pPr>
            <a:r>
              <a:rPr lang="en-US" altLang="en-US" sz="2400" dirty="0"/>
              <a:t>A </a:t>
            </a:r>
            <a:r>
              <a:rPr lang="en-US" altLang="en-US" sz="2400" b="1" dirty="0">
                <a:solidFill>
                  <a:schemeClr val="hlink"/>
                </a:solidFill>
              </a:rPr>
              <a:t>Safety Data Sheet</a:t>
            </a:r>
            <a:r>
              <a:rPr lang="en-US" altLang="en-US" sz="2400" dirty="0"/>
              <a:t> (SDS) is a technical bulletin containing detailed information about a hazardous substance.</a:t>
            </a:r>
          </a:p>
          <a:p>
            <a:pPr lvl="1" eaLnBrk="1" hangingPunct="1">
              <a:lnSpc>
                <a:spcPct val="90000"/>
              </a:lnSpc>
            </a:pPr>
            <a:r>
              <a:rPr lang="en-US" altLang="en-US" sz="2000" dirty="0"/>
              <a:t>Formerly known as a </a:t>
            </a:r>
            <a:r>
              <a:rPr lang="en-US" altLang="en-US" sz="2000" b="1" dirty="0">
                <a:solidFill>
                  <a:schemeClr val="hlink"/>
                </a:solidFill>
              </a:rPr>
              <a:t>Material </a:t>
            </a:r>
            <a:r>
              <a:rPr lang="en-US" altLang="en-US" sz="2000" dirty="0"/>
              <a:t>Safety Data Sheet (MSDS)</a:t>
            </a:r>
          </a:p>
          <a:p>
            <a:pPr eaLnBrk="1" hangingPunct="1">
              <a:lnSpc>
                <a:spcPct val="90000"/>
              </a:lnSpc>
            </a:pPr>
            <a:r>
              <a:rPr lang="en-US" altLang="en-US" sz="2400" dirty="0"/>
              <a:t>An SDS must comply with VIC OHS Regulation 145</a:t>
            </a:r>
          </a:p>
          <a:p>
            <a:pPr lvl="1" eaLnBrk="1" hangingPunct="1">
              <a:lnSpc>
                <a:spcPct val="90000"/>
              </a:lnSpc>
              <a:buFont typeface="Arial" panose="020B0604020202020204" pitchFamily="34" charset="0"/>
              <a:buChar char="꞊"/>
            </a:pPr>
            <a:r>
              <a:rPr lang="en-US" altLang="en-US" sz="2000" dirty="0"/>
              <a:t>WHS Regulations </a:t>
            </a:r>
            <a:r>
              <a:rPr lang="en-AU" altLang="en-US" sz="2000" dirty="0"/>
              <a:t>Part 7.1  Division 2</a:t>
            </a:r>
            <a:endParaRPr lang="en-US" altLang="en-US" sz="2000" dirty="0"/>
          </a:p>
          <a:p>
            <a:pPr lvl="1" eaLnBrk="1" hangingPunct="1">
              <a:lnSpc>
                <a:spcPct val="90000"/>
              </a:lnSpc>
              <a:buFont typeface="Arial" panose="020B0604020202020204" pitchFamily="34" charset="0"/>
              <a:buChar char="꞊"/>
            </a:pPr>
            <a:r>
              <a:rPr lang="en-AU" altLang="en-US" sz="2000"/>
              <a:t>NZ </a:t>
            </a:r>
            <a:r>
              <a:rPr lang="en-AU" altLang="en-US" sz="2000" dirty="0"/>
              <a:t>HSW (Hazardous Substances) Regulation 2.11</a:t>
            </a:r>
          </a:p>
          <a:p>
            <a:pPr eaLnBrk="1" hangingPunct="1">
              <a:lnSpc>
                <a:spcPct val="90000"/>
              </a:lnSpc>
            </a:pPr>
            <a:r>
              <a:rPr lang="en-US" altLang="en-US" sz="2400" dirty="0"/>
              <a:t>The </a:t>
            </a:r>
            <a:r>
              <a:rPr lang="en-AU" altLang="en-US" sz="2400" dirty="0"/>
              <a:t>hazard identification for the substance </a:t>
            </a:r>
            <a:r>
              <a:rPr lang="en-US" altLang="en-US" sz="2400" dirty="0"/>
              <a:t>must be </a:t>
            </a:r>
            <a:r>
              <a:rPr lang="en-AU" altLang="en-US" sz="2400" dirty="0"/>
              <a:t>determined in accordance with the GHS</a:t>
            </a:r>
            <a:r>
              <a:rPr lang="en-US" altLang="en-US" sz="2000" dirty="0"/>
              <a:t>.</a:t>
            </a:r>
            <a:endParaRPr lang="en-US" altLang="en-US" sz="2400" dirty="0"/>
          </a:p>
        </p:txBody>
      </p:sp>
      <p:pic>
        <p:nvPicPr>
          <p:cNvPr id="4" name="Picture 3" descr="C:\Documents and Settings\User\My Documents\My Pictures\AEBN Logo\AEBN_A_col-4.jpg">
            <a:extLst>
              <a:ext uri="{FF2B5EF4-FFF2-40B4-BE49-F238E27FC236}">
                <a16:creationId xmlns:a16="http://schemas.microsoft.com/office/drawing/2014/main" id="{EAD5566B-C050-4883-8FA2-6B2A163D81A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0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755650" y="1773238"/>
            <a:ext cx="7543800" cy="3657600"/>
          </a:xfrm>
        </p:spPr>
        <p:txBody>
          <a:bodyPr/>
          <a:lstStyle/>
          <a:p>
            <a:pPr eaLnBrk="1" hangingPunct="1">
              <a:lnSpc>
                <a:spcPct val="90000"/>
              </a:lnSpc>
              <a:defRPr/>
            </a:pPr>
            <a:r>
              <a:rPr lang="en-US" dirty="0"/>
              <a:t>Is an advisory document</a:t>
            </a:r>
          </a:p>
          <a:p>
            <a:pPr eaLnBrk="1" hangingPunct="1">
              <a:lnSpc>
                <a:spcPct val="90000"/>
              </a:lnSpc>
              <a:defRPr/>
            </a:pPr>
            <a:r>
              <a:rPr lang="en-US" dirty="0"/>
              <a:t>Provides information on particular substances</a:t>
            </a:r>
          </a:p>
          <a:p>
            <a:pPr eaLnBrk="1" hangingPunct="1">
              <a:lnSpc>
                <a:spcPct val="90000"/>
              </a:lnSpc>
              <a:defRPr/>
            </a:pPr>
            <a:r>
              <a:rPr lang="en-US" dirty="0"/>
              <a:t>However, producer of document picks up responsibility for:</a:t>
            </a:r>
          </a:p>
          <a:p>
            <a:pPr lvl="1" eaLnBrk="1" hangingPunct="1">
              <a:lnSpc>
                <a:spcPct val="90000"/>
              </a:lnSpc>
              <a:defRPr/>
            </a:pPr>
            <a:r>
              <a:rPr lang="en-US" dirty="0"/>
              <a:t>Completeness</a:t>
            </a:r>
          </a:p>
          <a:p>
            <a:pPr lvl="1" eaLnBrk="1" hangingPunct="1">
              <a:lnSpc>
                <a:spcPct val="90000"/>
              </a:lnSpc>
              <a:defRPr/>
            </a:pPr>
            <a:r>
              <a:rPr lang="en-US" dirty="0"/>
              <a:t>Accuracy</a:t>
            </a:r>
          </a:p>
          <a:p>
            <a:pPr eaLnBrk="1" hangingPunct="1">
              <a:lnSpc>
                <a:spcPct val="90000"/>
              </a:lnSpc>
              <a:defRPr/>
            </a:pPr>
            <a:r>
              <a:rPr lang="en-US" dirty="0"/>
              <a:t>Duty of care</a:t>
            </a:r>
            <a:endParaRPr lang="en-AU" dirty="0"/>
          </a:p>
        </p:txBody>
      </p:sp>
      <p:pic>
        <p:nvPicPr>
          <p:cNvPr id="171011"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4259397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28688" y="357188"/>
            <a:ext cx="7543800" cy="1143000"/>
          </a:xfrm>
        </p:spPr>
        <p:txBody>
          <a:bodyPr/>
          <a:lstStyle/>
          <a:p>
            <a:pPr eaLnBrk="1" hangingPunct="1">
              <a:defRPr/>
            </a:pPr>
            <a:r>
              <a:rPr lang="en-US" sz="4000" dirty="0">
                <a:solidFill>
                  <a:schemeClr val="bg1">
                    <a:lumMod val="50000"/>
                    <a:lumOff val="50000"/>
                  </a:schemeClr>
                </a:solidFill>
              </a:rPr>
              <a:t>Safety Data Sheet </a:t>
            </a:r>
            <a:r>
              <a:rPr lang="en-AU" sz="1200" i="1" dirty="0">
                <a:solidFill>
                  <a:schemeClr val="bg1">
                    <a:lumMod val="50000"/>
                    <a:lumOff val="50000"/>
                  </a:schemeClr>
                </a:solidFill>
              </a:rPr>
              <a:t>(Cont.)</a:t>
            </a:r>
            <a:endParaRPr lang="en-US" sz="1200" dirty="0">
              <a:solidFill>
                <a:schemeClr val="bg1">
                  <a:lumMod val="50000"/>
                  <a:lumOff val="50000"/>
                </a:schemeClr>
              </a:solidFill>
            </a:endParaRPr>
          </a:p>
        </p:txBody>
      </p:sp>
      <p:sp>
        <p:nvSpPr>
          <p:cNvPr id="147459" name="Rectangle 3"/>
          <p:cNvSpPr>
            <a:spLocks noGrp="1" noChangeArrowheads="1"/>
          </p:cNvSpPr>
          <p:nvPr>
            <p:ph type="body" idx="1"/>
          </p:nvPr>
        </p:nvSpPr>
        <p:spPr>
          <a:xfrm>
            <a:off x="928688" y="1571625"/>
            <a:ext cx="7543800" cy="4429125"/>
          </a:xfrm>
        </p:spPr>
        <p:txBody>
          <a:bodyPr/>
          <a:lstStyle/>
          <a:p>
            <a:pPr eaLnBrk="1" hangingPunct="1">
              <a:lnSpc>
                <a:spcPct val="90000"/>
              </a:lnSpc>
            </a:pPr>
            <a:r>
              <a:rPr lang="en-US" altLang="en-US" sz="2800" dirty="0"/>
              <a:t>The manufacturer or importing supplier </a:t>
            </a:r>
            <a:r>
              <a:rPr lang="en-AU" altLang="en-US" sz="2800" dirty="0"/>
              <a:t>of a hazardous substance must ensure </a:t>
            </a:r>
            <a:r>
              <a:rPr lang="en-US" altLang="en-US" sz="2800" dirty="0"/>
              <a:t>an SDS is prepared</a:t>
            </a:r>
          </a:p>
          <a:p>
            <a:pPr eaLnBrk="1" hangingPunct="1">
              <a:lnSpc>
                <a:spcPct val="90000"/>
              </a:lnSpc>
            </a:pPr>
            <a:r>
              <a:rPr lang="en-US" altLang="en-US" sz="2800" dirty="0"/>
              <a:t>Manufacturer or supplier must ensure </a:t>
            </a:r>
            <a:r>
              <a:rPr lang="en-AU" altLang="en-US" sz="2800" dirty="0"/>
              <a:t>a copy is provided</a:t>
            </a:r>
          </a:p>
          <a:p>
            <a:pPr lvl="1" eaLnBrk="1" hangingPunct="1">
              <a:lnSpc>
                <a:spcPct val="90000"/>
              </a:lnSpc>
            </a:pPr>
            <a:r>
              <a:rPr lang="en-AU" altLang="en-US" sz="2400" dirty="0"/>
              <a:t>on or before the first occasion that the substance is supplied to a person, </a:t>
            </a:r>
          </a:p>
          <a:p>
            <a:pPr lvl="1" eaLnBrk="1" hangingPunct="1">
              <a:lnSpc>
                <a:spcPct val="90000"/>
              </a:lnSpc>
            </a:pPr>
            <a:r>
              <a:rPr lang="en-AU" altLang="en-US" sz="2400" dirty="0"/>
              <a:t>after the SDS is reviewed</a:t>
            </a:r>
          </a:p>
          <a:p>
            <a:pPr lvl="1" eaLnBrk="1" hangingPunct="1">
              <a:lnSpc>
                <a:spcPct val="90000"/>
              </a:lnSpc>
            </a:pPr>
            <a:r>
              <a:rPr lang="en-AU" altLang="en-US" sz="2400" dirty="0"/>
              <a:t>to any employer who intends to use that hazardous substance in a workplace, on request.</a:t>
            </a:r>
            <a:endParaRPr lang="en-US" altLang="en-US" sz="2400" dirty="0"/>
          </a:p>
        </p:txBody>
      </p:sp>
      <p:pic>
        <p:nvPicPr>
          <p:cNvPr id="1689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24198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6773" y="158506"/>
            <a:ext cx="8459590" cy="1143000"/>
          </a:xfrm>
        </p:spPr>
        <p:txBody>
          <a:bodyPr/>
          <a:lstStyle/>
          <a:p>
            <a:pPr eaLnBrk="1" hangingPunct="1">
              <a:defRPr/>
            </a:pPr>
            <a:r>
              <a:rPr lang="en-US" sz="4000" dirty="0">
                <a:solidFill>
                  <a:schemeClr val="bg1">
                    <a:lumMod val="50000"/>
                    <a:lumOff val="50000"/>
                  </a:schemeClr>
                </a:solidFill>
              </a:rPr>
              <a:t>Should a Safety Data Sheet be less than 5 years old?</a:t>
            </a:r>
          </a:p>
        </p:txBody>
      </p:sp>
      <p:sp>
        <p:nvSpPr>
          <p:cNvPr id="147459" name="Rectangle 3"/>
          <p:cNvSpPr>
            <a:spLocks noGrp="1" noChangeArrowheads="1"/>
          </p:cNvSpPr>
          <p:nvPr>
            <p:ph type="body" idx="1"/>
          </p:nvPr>
        </p:nvSpPr>
        <p:spPr>
          <a:xfrm>
            <a:off x="611560" y="1412776"/>
            <a:ext cx="7992888" cy="4824536"/>
          </a:xfrm>
        </p:spPr>
        <p:txBody>
          <a:bodyPr/>
          <a:lstStyle/>
          <a:p>
            <a:pPr eaLnBrk="1" hangingPunct="1">
              <a:lnSpc>
                <a:spcPct val="90000"/>
              </a:lnSpc>
            </a:pPr>
            <a:r>
              <a:rPr lang="en-AU" altLang="en-US" sz="2400" dirty="0"/>
              <a:t>YES!</a:t>
            </a:r>
          </a:p>
          <a:p>
            <a:pPr eaLnBrk="1" hangingPunct="1">
              <a:lnSpc>
                <a:spcPct val="90000"/>
              </a:lnSpc>
            </a:pPr>
            <a:r>
              <a:rPr lang="en-AU" altLang="en-US" sz="2000" dirty="0"/>
              <a:t>VIC OHS Reg 146 Review and revision of safety data sheet</a:t>
            </a:r>
          </a:p>
          <a:p>
            <a:pPr lvl="1" eaLnBrk="1" hangingPunct="1">
              <a:lnSpc>
                <a:spcPct val="90000"/>
              </a:lnSpc>
            </a:pPr>
            <a:r>
              <a:rPr lang="en-AU" altLang="en-US" sz="1800" dirty="0"/>
              <a:t>A </a:t>
            </a:r>
            <a:r>
              <a:rPr lang="en-AU" altLang="en-US" sz="1800" b="1" dirty="0">
                <a:solidFill>
                  <a:srgbClr val="FFFF00"/>
                </a:solidFill>
              </a:rPr>
              <a:t>manufacturer</a:t>
            </a:r>
            <a:r>
              <a:rPr lang="en-AU" altLang="en-US" sz="1800" dirty="0"/>
              <a:t> or an </a:t>
            </a:r>
            <a:r>
              <a:rPr lang="en-AU" altLang="en-US" sz="1800" b="1" dirty="0">
                <a:solidFill>
                  <a:srgbClr val="FFFF00"/>
                </a:solidFill>
              </a:rPr>
              <a:t>importing supplier </a:t>
            </a:r>
            <a:r>
              <a:rPr lang="en-AU" altLang="en-US" sz="1800" dirty="0"/>
              <a:t>of a hazardous substance must ensure that the safety data sheet for a substance is reviewed—</a:t>
            </a:r>
          </a:p>
          <a:p>
            <a:pPr marL="971550" lvl="1" indent="-457200" eaLnBrk="1" hangingPunct="1">
              <a:lnSpc>
                <a:spcPct val="90000"/>
              </a:lnSpc>
              <a:buFont typeface="+mj-lt"/>
              <a:buAutoNum type="alphaLcParenR"/>
            </a:pPr>
            <a:r>
              <a:rPr lang="en-AU" altLang="en-US" sz="1800" dirty="0"/>
              <a:t>as often as is necessary to ensure that the safety data sheet contains current and accurate information; and</a:t>
            </a:r>
          </a:p>
          <a:p>
            <a:pPr marL="971550" lvl="1" indent="-457200" eaLnBrk="1" hangingPunct="1">
              <a:lnSpc>
                <a:spcPct val="90000"/>
              </a:lnSpc>
              <a:buFont typeface="+mj-lt"/>
              <a:buAutoNum type="alphaLcParenR"/>
            </a:pPr>
            <a:r>
              <a:rPr lang="en-AU" altLang="en-US" sz="1800" b="1" dirty="0">
                <a:solidFill>
                  <a:srgbClr val="FFFF00"/>
                </a:solidFill>
              </a:rPr>
              <a:t>at least every 5 years</a:t>
            </a:r>
            <a:r>
              <a:rPr lang="en-AU" altLang="en-US" sz="1800" dirty="0"/>
              <a:t>.</a:t>
            </a:r>
          </a:p>
          <a:p>
            <a:pPr lvl="1" eaLnBrk="1" hangingPunct="1">
              <a:lnSpc>
                <a:spcPct val="90000"/>
              </a:lnSpc>
              <a:buFont typeface="+mj-lt"/>
              <a:buChar char="–"/>
            </a:pPr>
            <a:r>
              <a:rPr lang="en-AU" altLang="en-US" sz="1600" b="1" dirty="0">
                <a:solidFill>
                  <a:srgbClr val="FFFF00"/>
                </a:solidFill>
              </a:rPr>
              <a:t>AND</a:t>
            </a:r>
          </a:p>
          <a:p>
            <a:pPr eaLnBrk="1" hangingPunct="1">
              <a:lnSpc>
                <a:spcPct val="90000"/>
              </a:lnSpc>
            </a:pPr>
            <a:r>
              <a:rPr lang="en-AU" altLang="en-US" sz="2000" dirty="0"/>
              <a:t>An </a:t>
            </a:r>
            <a:r>
              <a:rPr lang="en-AU" altLang="en-US" sz="2000" b="1" dirty="0">
                <a:solidFill>
                  <a:srgbClr val="FFFF00"/>
                </a:solidFill>
              </a:rPr>
              <a:t>employer</a:t>
            </a:r>
            <a:r>
              <a:rPr lang="en-AU" altLang="en-US" sz="2000" dirty="0"/>
              <a:t> must ensure that a </a:t>
            </a:r>
            <a:r>
              <a:rPr lang="en-AU" altLang="en-US" sz="2000" b="1" dirty="0">
                <a:solidFill>
                  <a:srgbClr val="FFFF00"/>
                </a:solidFill>
              </a:rPr>
              <a:t>current</a:t>
            </a:r>
            <a:r>
              <a:rPr lang="en-AU" altLang="en-US" sz="2000" dirty="0"/>
              <a:t> safety data sheet is available (Reg 155 and 156).</a:t>
            </a:r>
          </a:p>
          <a:p>
            <a:pPr eaLnBrk="1" hangingPunct="1">
              <a:lnSpc>
                <a:spcPct val="90000"/>
              </a:lnSpc>
            </a:pPr>
            <a:r>
              <a:rPr lang="en-GB" altLang="en-US" sz="2000" dirty="0"/>
              <a:t>WHS Reg 330:</a:t>
            </a:r>
            <a:endParaRPr lang="en-GB" altLang="en-US" sz="1600" dirty="0"/>
          </a:p>
          <a:p>
            <a:pPr lvl="1" eaLnBrk="1" hangingPunct="1">
              <a:lnSpc>
                <a:spcPct val="90000"/>
              </a:lnSpc>
            </a:pPr>
            <a:r>
              <a:rPr lang="en-GB" altLang="en-US" sz="1800" dirty="0"/>
              <a:t>(3)  The manufacturer or importer of the hazardous chemical must:</a:t>
            </a:r>
          </a:p>
          <a:p>
            <a:pPr lvl="1" eaLnBrk="1" hangingPunct="1">
              <a:lnSpc>
                <a:spcPct val="90000"/>
              </a:lnSpc>
            </a:pPr>
            <a:r>
              <a:rPr lang="en-GB" altLang="en-US" sz="1600" dirty="0"/>
              <a:t>(a)  review the safety data sheet at least once every 5 years…</a:t>
            </a:r>
            <a:endParaRPr lang="en-AU" altLang="en-US" sz="1600" dirty="0"/>
          </a:p>
        </p:txBody>
      </p:sp>
      <p:pic>
        <p:nvPicPr>
          <p:cNvPr id="1689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9487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7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7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47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474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47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543800" cy="1143000"/>
          </a:xfrm>
        </p:spPr>
        <p:txBody>
          <a:bodyPr/>
          <a:lstStyle/>
          <a:p>
            <a:r>
              <a:rPr lang="en-AU" dirty="0">
                <a:solidFill>
                  <a:schemeClr val="bg1">
                    <a:lumMod val="50000"/>
                    <a:lumOff val="50000"/>
                  </a:schemeClr>
                </a:solidFill>
              </a:rPr>
              <a:t>16 Header SDS – Sections </a:t>
            </a:r>
          </a:p>
        </p:txBody>
      </p:sp>
      <p:sp>
        <p:nvSpPr>
          <p:cNvPr id="3" name="Content Placeholder 2"/>
          <p:cNvSpPr>
            <a:spLocks noGrp="1"/>
          </p:cNvSpPr>
          <p:nvPr>
            <p:ph idx="1"/>
          </p:nvPr>
        </p:nvSpPr>
        <p:spPr>
          <a:xfrm>
            <a:off x="720688" y="1916832"/>
            <a:ext cx="7702624"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	Identification of the material and 	supplier </a:t>
            </a:r>
          </a:p>
          <a:p>
            <a:pPr eaLnBrk="1" hangingPunct="1">
              <a:lnSpc>
                <a:spcPct val="90000"/>
              </a:lnSpc>
              <a:tabLst>
                <a:tab pos="2060575" algn="l"/>
              </a:tabLst>
            </a:pPr>
            <a:r>
              <a:rPr lang="en-US" altLang="en-US" sz="2400" dirty="0">
                <a:cs typeface="Times New Roman" panose="02020603050405020304" pitchFamily="18" charset="0"/>
              </a:rPr>
              <a:t>Section 2	Hazards identification </a:t>
            </a:r>
          </a:p>
          <a:p>
            <a:pPr eaLnBrk="1" hangingPunct="1">
              <a:lnSpc>
                <a:spcPct val="90000"/>
              </a:lnSpc>
              <a:tabLst>
                <a:tab pos="2060575" algn="l"/>
              </a:tabLst>
            </a:pPr>
            <a:r>
              <a:rPr lang="en-US" altLang="en-US" sz="2400" dirty="0">
                <a:cs typeface="Times New Roman" panose="02020603050405020304" pitchFamily="18" charset="0"/>
              </a:rPr>
              <a:t>Section 3	Composition/information on 	ingredients </a:t>
            </a:r>
          </a:p>
          <a:p>
            <a:pPr eaLnBrk="1" hangingPunct="1">
              <a:lnSpc>
                <a:spcPct val="90000"/>
              </a:lnSpc>
              <a:tabLst>
                <a:tab pos="2060575" algn="l"/>
              </a:tabLst>
            </a:pPr>
            <a:r>
              <a:rPr lang="en-US" altLang="en-US" sz="2400" dirty="0">
                <a:cs typeface="Times New Roman" panose="02020603050405020304" pitchFamily="18" charset="0"/>
              </a:rPr>
              <a:t>Section 4	First aid measures </a:t>
            </a:r>
          </a:p>
          <a:p>
            <a:pPr eaLnBrk="1" hangingPunct="1">
              <a:lnSpc>
                <a:spcPct val="90000"/>
              </a:lnSpc>
              <a:tabLst>
                <a:tab pos="2060575" algn="l"/>
              </a:tabLst>
            </a:pPr>
            <a:r>
              <a:rPr lang="en-US" altLang="en-US" sz="2400" dirty="0">
                <a:cs typeface="Times New Roman" panose="02020603050405020304" pitchFamily="18" charset="0"/>
              </a:rPr>
              <a:t>Section 5	Fire fighting measures </a:t>
            </a:r>
          </a:p>
          <a:p>
            <a:endParaRPr lang="en-AU" sz="2400" dirty="0"/>
          </a:p>
        </p:txBody>
      </p:sp>
      <p:pic>
        <p:nvPicPr>
          <p:cNvPr id="4" name="Picture 3" descr="C:\Documents and Settings\User\My Documents\My Pictures\AEBN Logo\AEBN_A_col-4.jpg">
            <a:extLst>
              <a:ext uri="{FF2B5EF4-FFF2-40B4-BE49-F238E27FC236}">
                <a16:creationId xmlns:a16="http://schemas.microsoft.com/office/drawing/2014/main" id="{AD0B669D-CAFA-4E3C-89A9-E715C9EE324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197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1043608"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6	Accidental release measures </a:t>
            </a:r>
          </a:p>
          <a:p>
            <a:pPr eaLnBrk="1" hangingPunct="1">
              <a:lnSpc>
                <a:spcPct val="90000"/>
              </a:lnSpc>
              <a:tabLst>
                <a:tab pos="2060575" algn="l"/>
              </a:tabLst>
            </a:pPr>
            <a:r>
              <a:rPr lang="en-US" altLang="en-US" sz="2400" dirty="0">
                <a:cs typeface="Times New Roman" panose="02020603050405020304" pitchFamily="18" charset="0"/>
              </a:rPr>
              <a:t>Section  7	Handling and Storage </a:t>
            </a:r>
          </a:p>
          <a:p>
            <a:pPr eaLnBrk="1" hangingPunct="1">
              <a:lnSpc>
                <a:spcPct val="90000"/>
              </a:lnSpc>
              <a:tabLst>
                <a:tab pos="2060575" algn="l"/>
              </a:tabLst>
            </a:pPr>
            <a:r>
              <a:rPr lang="en-US" altLang="en-US" sz="2400" dirty="0">
                <a:cs typeface="Times New Roman" panose="02020603050405020304" pitchFamily="18" charset="0"/>
              </a:rPr>
              <a:t>Section  8	Exposure Control / Personal 	Protection </a:t>
            </a:r>
          </a:p>
          <a:p>
            <a:pPr eaLnBrk="1" hangingPunct="1">
              <a:lnSpc>
                <a:spcPct val="90000"/>
              </a:lnSpc>
              <a:tabLst>
                <a:tab pos="2060575" algn="l"/>
              </a:tabLst>
            </a:pPr>
            <a:r>
              <a:rPr lang="en-US" altLang="en-US" sz="2400" dirty="0">
                <a:cs typeface="Times New Roman" panose="02020603050405020304" pitchFamily="18" charset="0"/>
              </a:rPr>
              <a:t>Section  9	Physical and chemical properties </a:t>
            </a:r>
          </a:p>
          <a:p>
            <a:pPr eaLnBrk="1" hangingPunct="1">
              <a:lnSpc>
                <a:spcPct val="90000"/>
              </a:lnSpc>
              <a:tabLst>
                <a:tab pos="2060575" algn="l"/>
              </a:tabLst>
            </a:pPr>
            <a:r>
              <a:rPr lang="en-US" altLang="en-US" sz="2400" dirty="0">
                <a:cs typeface="Times New Roman" panose="02020603050405020304" pitchFamily="18" charset="0"/>
              </a:rPr>
              <a:t>Section 10	Stability and reactivity</a:t>
            </a:r>
          </a:p>
        </p:txBody>
      </p:sp>
      <p:pic>
        <p:nvPicPr>
          <p:cNvPr id="4" name="Picture 3" descr="C:\Documents and Settings\User\My Documents\My Pictures\AEBN Logo\AEBN_A_col-4.jpg">
            <a:extLst>
              <a:ext uri="{FF2B5EF4-FFF2-40B4-BE49-F238E27FC236}">
                <a16:creationId xmlns:a16="http://schemas.microsoft.com/office/drawing/2014/main" id="{77D653B7-7FC0-4C55-9CAD-A30C06EBAA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577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2048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pic>
        <p:nvPicPr>
          <p:cNvPr id="2048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8A982AC4-6673-4B20-BE90-C2731EAD9914}"/>
              </a:ext>
            </a:extLst>
          </p:cNvPr>
          <p:cNvSpPr>
            <a:spLocks noGrp="1"/>
          </p:cNvSpPr>
          <p:nvPr>
            <p:ph type="title"/>
          </p:nvPr>
        </p:nvSpPr>
        <p:spPr>
          <a:xfrm>
            <a:off x="607436" y="395649"/>
            <a:ext cx="8001000" cy="1143000"/>
          </a:xfrm>
        </p:spPr>
        <p:txBody>
          <a:bodyPr/>
          <a:lstStyle/>
          <a:p>
            <a:r>
              <a:rPr lang="en-AU" dirty="0">
                <a:solidFill>
                  <a:schemeClr val="bg1">
                    <a:lumMod val="50000"/>
                    <a:lumOff val="50000"/>
                  </a:schemeClr>
                </a:solidFill>
              </a:rPr>
              <a:t>Agenda</a:t>
            </a:r>
          </a:p>
        </p:txBody>
      </p:sp>
      <p:sp>
        <p:nvSpPr>
          <p:cNvPr id="7" name="Content Placeholder 6">
            <a:extLst>
              <a:ext uri="{FF2B5EF4-FFF2-40B4-BE49-F238E27FC236}">
                <a16:creationId xmlns:a16="http://schemas.microsoft.com/office/drawing/2014/main" id="{41052127-DACE-4266-951E-7D96072C2463}"/>
              </a:ext>
            </a:extLst>
          </p:cNvPr>
          <p:cNvSpPr>
            <a:spLocks noGrp="1"/>
          </p:cNvSpPr>
          <p:nvPr>
            <p:ph sz="half" idx="1"/>
          </p:nvPr>
        </p:nvSpPr>
        <p:spPr>
          <a:xfrm>
            <a:off x="598055" y="1576749"/>
            <a:ext cx="4038600" cy="4525963"/>
          </a:xfrm>
        </p:spPr>
        <p:txBody>
          <a:bodyPr/>
          <a:lstStyle/>
          <a:p>
            <a:pPr lvl="0" eaLnBrk="1" hangingPunct="1"/>
            <a:r>
              <a:rPr lang="en-AU" sz="2400" dirty="0">
                <a:latin typeface="Arial" panose="020B0604020202020204" pitchFamily="34" charset="0"/>
                <a:cs typeface="Arial" panose="020B0604020202020204" pitchFamily="34" charset="0"/>
              </a:rPr>
              <a:t>Hazardous substances and dangerous goods </a:t>
            </a:r>
          </a:p>
          <a:p>
            <a:pPr lvl="1" eaLnBrk="1" hangingPunct="1">
              <a:buFontTx/>
              <a:buChar char="•"/>
            </a:pPr>
            <a:r>
              <a:rPr lang="en-AU" sz="2000" dirty="0">
                <a:latin typeface="Arial" panose="020B0604020202020204" pitchFamily="34" charset="0"/>
                <a:cs typeface="Arial" panose="020B0604020202020204" pitchFamily="34" charset="0"/>
              </a:rPr>
              <a:t>Legal compliance framework</a:t>
            </a:r>
          </a:p>
          <a:p>
            <a:pPr eaLnBrk="1" hangingPunct="1"/>
            <a:r>
              <a:rPr lang="en-AU" sz="2400" dirty="0">
                <a:latin typeface="Arial" panose="020B0604020202020204" pitchFamily="34" charset="0"/>
                <a:cs typeface="Arial" panose="020B0604020202020204" pitchFamily="34" charset="0"/>
              </a:rPr>
              <a:t>Safety Data Sheets</a:t>
            </a:r>
          </a:p>
          <a:p>
            <a:pPr eaLnBrk="1" hangingPunct="1"/>
            <a:r>
              <a:rPr lang="en-AU" sz="2400" dirty="0">
                <a:latin typeface="Arial" panose="020B0604020202020204" pitchFamily="34" charset="0"/>
                <a:cs typeface="Arial" panose="020B0604020202020204" pitchFamily="34" charset="0"/>
              </a:rPr>
              <a:t>Hazardous Substances</a:t>
            </a:r>
          </a:p>
          <a:p>
            <a:pPr lvl="1" eaLnBrk="1" hangingPunct="1">
              <a:buFontTx/>
              <a:buChar char="•"/>
            </a:pPr>
            <a:r>
              <a:rPr lang="en-AU" sz="2000" dirty="0">
                <a:latin typeface="Arial" panose="020B0604020202020204" pitchFamily="34" charset="0"/>
                <a:cs typeface="Arial" panose="020B0604020202020204" pitchFamily="34" charset="0"/>
              </a:rPr>
              <a:t>Approved Criteria vs. GHS</a:t>
            </a:r>
          </a:p>
          <a:p>
            <a:pPr lvl="1" eaLnBrk="1" hangingPunct="1">
              <a:buFontTx/>
              <a:buChar char="•"/>
            </a:pPr>
            <a:r>
              <a:rPr lang="en-AU" sz="2000" dirty="0">
                <a:latin typeface="Arial" panose="020B0604020202020204" pitchFamily="34" charset="0"/>
                <a:cs typeface="Arial" panose="020B0604020202020204" pitchFamily="34" charset="0"/>
              </a:rPr>
              <a:t>Globally Harmonised System</a:t>
            </a:r>
          </a:p>
          <a:p>
            <a:pPr lvl="1" eaLnBrk="1" hangingPunct="1">
              <a:buFontTx/>
              <a:buChar char="•"/>
            </a:pPr>
            <a:r>
              <a:rPr lang="en-AU" sz="2000" dirty="0">
                <a:latin typeface="Arial" panose="020B0604020202020204" pitchFamily="34" charset="0"/>
                <a:cs typeface="Arial" panose="020B0604020202020204" pitchFamily="34" charset="0"/>
              </a:rPr>
              <a:t>GHS Labelling</a:t>
            </a:r>
          </a:p>
        </p:txBody>
      </p:sp>
      <p:sp>
        <p:nvSpPr>
          <p:cNvPr id="4" name="Content Placeholder 3">
            <a:extLst>
              <a:ext uri="{FF2B5EF4-FFF2-40B4-BE49-F238E27FC236}">
                <a16:creationId xmlns:a16="http://schemas.microsoft.com/office/drawing/2014/main" id="{BCF89C14-D835-4000-9811-14813711FED2}"/>
              </a:ext>
            </a:extLst>
          </p:cNvPr>
          <p:cNvSpPr>
            <a:spLocks noGrp="1"/>
          </p:cNvSpPr>
          <p:nvPr>
            <p:ph sz="half" idx="2"/>
          </p:nvPr>
        </p:nvSpPr>
        <p:spPr>
          <a:xfrm>
            <a:off x="4788024" y="1588448"/>
            <a:ext cx="4038600" cy="4525963"/>
          </a:xfrm>
        </p:spPr>
        <p:txBody>
          <a:bodyPr/>
          <a:lstStyle/>
          <a:p>
            <a:pPr eaLnBrk="1" hangingPunct="1"/>
            <a:r>
              <a:rPr lang="en-AU" sz="2400" dirty="0">
                <a:latin typeface="Arial" panose="020B0604020202020204" pitchFamily="34" charset="0"/>
                <a:cs typeface="Arial" panose="020B0604020202020204" pitchFamily="34" charset="0"/>
              </a:rPr>
              <a:t>Dangerous Goods</a:t>
            </a:r>
          </a:p>
          <a:p>
            <a:pPr lvl="1" eaLnBrk="1" hangingPunct="1">
              <a:buFontTx/>
              <a:buChar char="•"/>
            </a:pPr>
            <a:r>
              <a:rPr lang="en-AU" sz="2000" dirty="0">
                <a:latin typeface="Arial" panose="020B0604020202020204" pitchFamily="34" charset="0"/>
                <a:cs typeface="Arial" panose="020B0604020202020204" pitchFamily="34" charset="0"/>
              </a:rPr>
              <a:t>Terminology </a:t>
            </a:r>
          </a:p>
          <a:p>
            <a:pPr lvl="1" eaLnBrk="1" hangingPunct="1">
              <a:buFontTx/>
              <a:buChar char="•"/>
            </a:pPr>
            <a:r>
              <a:rPr lang="en-AU" sz="2000" dirty="0">
                <a:latin typeface="Arial" panose="020B0604020202020204" pitchFamily="34" charset="0"/>
                <a:cs typeface="Arial" panose="020B0604020202020204" pitchFamily="34" charset="0"/>
              </a:rPr>
              <a:t>Classes</a:t>
            </a:r>
          </a:p>
          <a:p>
            <a:pPr marL="342900" lvl="1" indent="-342900" eaLnBrk="1" hangingPunct="1">
              <a:buFontTx/>
              <a:buChar char="•"/>
            </a:pPr>
            <a:r>
              <a:rPr lang="en-AU" dirty="0">
                <a:latin typeface="Arial" panose="020B0604020202020204" pitchFamily="34" charset="0"/>
                <a:cs typeface="Arial" panose="020B0604020202020204" pitchFamily="34" charset="0"/>
              </a:rPr>
              <a:t>Packaging</a:t>
            </a:r>
          </a:p>
          <a:p>
            <a:pPr eaLnBrk="1" hangingPunct="1"/>
            <a:r>
              <a:rPr lang="en-AU" sz="2400" dirty="0">
                <a:latin typeface="Arial" panose="020B0604020202020204" pitchFamily="34" charset="0"/>
                <a:cs typeface="Arial" panose="020B0604020202020204" pitchFamily="34" charset="0"/>
              </a:rPr>
              <a:t>Storage and Handling</a:t>
            </a:r>
          </a:p>
          <a:p>
            <a:pPr eaLnBrk="1" hangingPunct="1"/>
            <a:r>
              <a:rPr lang="en-AU" sz="2400" dirty="0">
                <a:latin typeface="Arial" panose="020B0604020202020204" pitchFamily="34" charset="0"/>
                <a:cs typeface="Arial" panose="020B0604020202020204" pitchFamily="34" charset="0"/>
              </a:rPr>
              <a:t>Road and Rail Transport</a:t>
            </a:r>
          </a:p>
        </p:txBody>
      </p:sp>
    </p:spTree>
    <p:extLst>
      <p:ext uri="{BB962C8B-B14F-4D97-AF65-F5344CB8AC3E}">
        <p14:creationId xmlns:p14="http://schemas.microsoft.com/office/powerpoint/2010/main" val="3005101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bg1">
                    <a:lumMod val="50000"/>
                    <a:lumOff val="50000"/>
                  </a:schemeClr>
                </a:solidFill>
              </a:rPr>
              <a:t>16 Header SDS – Sections</a:t>
            </a:r>
            <a:r>
              <a:rPr lang="en-AU" sz="2000" i="1" dirty="0">
                <a:solidFill>
                  <a:schemeClr val="bg1">
                    <a:lumMod val="50000"/>
                    <a:lumOff val="50000"/>
                  </a:schemeClr>
                </a:solidFill>
              </a:rPr>
              <a:t> (Cont.)</a:t>
            </a:r>
            <a:endParaRPr lang="en-AU" i="1" dirty="0">
              <a:solidFill>
                <a:schemeClr val="bg1">
                  <a:lumMod val="50000"/>
                  <a:lumOff val="50000"/>
                </a:schemeClr>
              </a:solidFill>
            </a:endParaRPr>
          </a:p>
        </p:txBody>
      </p:sp>
      <p:sp>
        <p:nvSpPr>
          <p:cNvPr id="3" name="Content Placeholder 2"/>
          <p:cNvSpPr>
            <a:spLocks noGrp="1"/>
          </p:cNvSpPr>
          <p:nvPr>
            <p:ph idx="1"/>
          </p:nvPr>
        </p:nvSpPr>
        <p:spPr>
          <a:xfrm>
            <a:off x="920761" y="1916832"/>
            <a:ext cx="7543800" cy="3657600"/>
          </a:xfrm>
        </p:spPr>
        <p:txBody>
          <a:bodyPr/>
          <a:lstStyle/>
          <a:p>
            <a:pPr eaLnBrk="1" hangingPunct="1">
              <a:lnSpc>
                <a:spcPct val="90000"/>
              </a:lnSpc>
              <a:tabLst>
                <a:tab pos="2060575" algn="l"/>
              </a:tabLst>
            </a:pPr>
            <a:r>
              <a:rPr lang="en-US" altLang="en-US" sz="2400" dirty="0">
                <a:cs typeface="Times New Roman" panose="02020603050405020304" pitchFamily="18" charset="0"/>
              </a:rPr>
              <a:t>Section 11	Toxicological information </a:t>
            </a:r>
          </a:p>
          <a:p>
            <a:pPr eaLnBrk="1" hangingPunct="1">
              <a:lnSpc>
                <a:spcPct val="90000"/>
              </a:lnSpc>
              <a:tabLst>
                <a:tab pos="2060575" algn="l"/>
              </a:tabLst>
            </a:pPr>
            <a:r>
              <a:rPr lang="en-US" altLang="en-US" sz="2400" dirty="0">
                <a:cs typeface="Times New Roman" panose="02020603050405020304" pitchFamily="18" charset="0"/>
              </a:rPr>
              <a:t>Section 12	Ecological information </a:t>
            </a:r>
          </a:p>
          <a:p>
            <a:pPr eaLnBrk="1" hangingPunct="1">
              <a:lnSpc>
                <a:spcPct val="90000"/>
              </a:lnSpc>
              <a:tabLst>
                <a:tab pos="2060575" algn="l"/>
              </a:tabLst>
            </a:pPr>
            <a:r>
              <a:rPr lang="en-US" altLang="en-US" sz="2400" dirty="0">
                <a:cs typeface="Times New Roman" panose="02020603050405020304" pitchFamily="18" charset="0"/>
              </a:rPr>
              <a:t>Section 13	Disposal considerations </a:t>
            </a:r>
          </a:p>
          <a:p>
            <a:pPr eaLnBrk="1" hangingPunct="1">
              <a:lnSpc>
                <a:spcPct val="90000"/>
              </a:lnSpc>
              <a:tabLst>
                <a:tab pos="2060575" algn="l"/>
              </a:tabLst>
            </a:pPr>
            <a:r>
              <a:rPr lang="en-US" altLang="en-US" sz="2400" dirty="0">
                <a:cs typeface="Times New Roman" panose="02020603050405020304" pitchFamily="18" charset="0"/>
              </a:rPr>
              <a:t>Section 14	Transport information </a:t>
            </a:r>
          </a:p>
          <a:p>
            <a:pPr eaLnBrk="1" hangingPunct="1">
              <a:lnSpc>
                <a:spcPct val="90000"/>
              </a:lnSpc>
              <a:tabLst>
                <a:tab pos="2060575" algn="l"/>
              </a:tabLst>
            </a:pPr>
            <a:r>
              <a:rPr lang="en-US" altLang="en-US" sz="2400" dirty="0">
                <a:cs typeface="Times New Roman" panose="02020603050405020304" pitchFamily="18" charset="0"/>
              </a:rPr>
              <a:t>Section 15	Regulatory information </a:t>
            </a:r>
          </a:p>
          <a:p>
            <a:pPr eaLnBrk="1" hangingPunct="1">
              <a:lnSpc>
                <a:spcPct val="90000"/>
              </a:lnSpc>
              <a:tabLst>
                <a:tab pos="2060575" algn="l"/>
              </a:tabLst>
            </a:pPr>
            <a:r>
              <a:rPr lang="en-AU" altLang="en-US" sz="2400" dirty="0">
                <a:cs typeface="Times New Roman" panose="02020603050405020304" pitchFamily="18" charset="0"/>
              </a:rPr>
              <a:t>Section 16	Other information</a:t>
            </a:r>
          </a:p>
        </p:txBody>
      </p:sp>
      <p:pic>
        <p:nvPicPr>
          <p:cNvPr id="4" name="Picture 3" descr="C:\Documents and Settings\User\My Documents\My Pictures\AEBN Logo\AEBN_A_col-4.jpg">
            <a:extLst>
              <a:ext uri="{FF2B5EF4-FFF2-40B4-BE49-F238E27FC236}">
                <a16:creationId xmlns:a16="http://schemas.microsoft.com/office/drawing/2014/main" id="{47108D42-A027-4FCF-93FC-C681A31BE0F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528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C00C754-7A12-4AB7-84A1-8BC48637426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0083" y="279000"/>
            <a:ext cx="4271917" cy="6300000"/>
          </a:xfrm>
          <a:prstGeom prst="rect">
            <a:avLst/>
          </a:prstGeom>
        </p:spPr>
      </p:pic>
      <p:pic>
        <p:nvPicPr>
          <p:cNvPr id="5" name="Picture 4">
            <a:extLst>
              <a:ext uri="{FF2B5EF4-FFF2-40B4-BE49-F238E27FC236}">
                <a16:creationId xmlns:a16="http://schemas.microsoft.com/office/drawing/2014/main" id="{39BD22EA-D57D-45B4-9727-5D45C9F072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6016" y="279000"/>
            <a:ext cx="4351916" cy="6300000"/>
          </a:xfrm>
          <a:prstGeom prst="rect">
            <a:avLst/>
          </a:prstGeom>
        </p:spPr>
      </p:pic>
      <p:sp>
        <p:nvSpPr>
          <p:cNvPr id="7" name="Oval 6">
            <a:extLst>
              <a:ext uri="{FF2B5EF4-FFF2-40B4-BE49-F238E27FC236}">
                <a16:creationId xmlns:a16="http://schemas.microsoft.com/office/drawing/2014/main" id="{1F032E71-6D63-4683-9134-50587F340E7B}"/>
              </a:ext>
            </a:extLst>
          </p:cNvPr>
          <p:cNvSpPr/>
          <p:nvPr/>
        </p:nvSpPr>
        <p:spPr bwMode="auto">
          <a:xfrm>
            <a:off x="300083" y="1052736"/>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98CFAB16-8B72-4578-86D7-CEB6F3049442}"/>
              </a:ext>
            </a:extLst>
          </p:cNvPr>
          <p:cNvSpPr/>
          <p:nvPr/>
        </p:nvSpPr>
        <p:spPr bwMode="auto">
          <a:xfrm>
            <a:off x="88065" y="3455828"/>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6586575C-3C88-4E3F-9920-EAE84AC4FD08}"/>
              </a:ext>
            </a:extLst>
          </p:cNvPr>
          <p:cNvSpPr/>
          <p:nvPr/>
        </p:nvSpPr>
        <p:spPr bwMode="auto">
          <a:xfrm>
            <a:off x="452483" y="3789040"/>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1" name="Oval 10">
            <a:extLst>
              <a:ext uri="{FF2B5EF4-FFF2-40B4-BE49-F238E27FC236}">
                <a16:creationId xmlns:a16="http://schemas.microsoft.com/office/drawing/2014/main" id="{DFCDE11D-3DDE-4BA7-BAD0-850817E6DFCC}"/>
              </a:ext>
            </a:extLst>
          </p:cNvPr>
          <p:cNvSpPr/>
          <p:nvPr/>
        </p:nvSpPr>
        <p:spPr bwMode="auto">
          <a:xfrm>
            <a:off x="452483" y="4149080"/>
            <a:ext cx="3911877" cy="36004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2" name="Oval 11">
            <a:extLst>
              <a:ext uri="{FF2B5EF4-FFF2-40B4-BE49-F238E27FC236}">
                <a16:creationId xmlns:a16="http://schemas.microsoft.com/office/drawing/2014/main" id="{01C62F0E-4227-42A6-9A8D-5E11EA42F6F1}"/>
              </a:ext>
            </a:extLst>
          </p:cNvPr>
          <p:cNvSpPr/>
          <p:nvPr/>
        </p:nvSpPr>
        <p:spPr bwMode="auto">
          <a:xfrm>
            <a:off x="2123728" y="4581128"/>
            <a:ext cx="792088" cy="1224136"/>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3" name="Oval 12">
            <a:extLst>
              <a:ext uri="{FF2B5EF4-FFF2-40B4-BE49-F238E27FC236}">
                <a16:creationId xmlns:a16="http://schemas.microsoft.com/office/drawing/2014/main" id="{5FD18935-3E62-43F5-B89C-7C00D01BBCB9}"/>
              </a:ext>
            </a:extLst>
          </p:cNvPr>
          <p:cNvSpPr/>
          <p:nvPr/>
        </p:nvSpPr>
        <p:spPr bwMode="auto">
          <a:xfrm>
            <a:off x="2904714" y="4589604"/>
            <a:ext cx="1459646" cy="1206484"/>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
        <p:nvSpPr>
          <p:cNvPr id="14" name="Oval 13">
            <a:extLst>
              <a:ext uri="{FF2B5EF4-FFF2-40B4-BE49-F238E27FC236}">
                <a16:creationId xmlns:a16="http://schemas.microsoft.com/office/drawing/2014/main" id="{5AAA71D8-EDB6-4A36-8BCB-82F98D057E35}"/>
              </a:ext>
            </a:extLst>
          </p:cNvPr>
          <p:cNvSpPr/>
          <p:nvPr/>
        </p:nvSpPr>
        <p:spPr bwMode="auto">
          <a:xfrm>
            <a:off x="4968044" y="620688"/>
            <a:ext cx="1332148" cy="2520280"/>
          </a:xfrm>
          <a:prstGeom prst="ellipse">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547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800100" y="1404965"/>
            <a:ext cx="7543800" cy="4556720"/>
          </a:xfrm>
        </p:spPr>
        <p:txBody>
          <a:bodyPr/>
          <a:lstStyle/>
          <a:p>
            <a:pPr marL="514350" indent="-514350">
              <a:buFont typeface="+mj-lt"/>
              <a:buAutoNum type="arabicPeriod"/>
            </a:pPr>
            <a:r>
              <a:rPr lang="en-AU" sz="2000" dirty="0"/>
              <a:t>What is the issue date of the SDS?</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Section 1</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AU" sz="1800" dirty="0"/>
              <a:t>Section 2</a:t>
            </a:r>
          </a:p>
          <a:p>
            <a:pPr marL="514350" indent="-514350">
              <a:buFont typeface="+mj-lt"/>
              <a:buAutoNum type="arabicPeriod"/>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Section 14</a:t>
            </a:r>
          </a:p>
          <a:p>
            <a:pPr marL="514350" indent="-514350">
              <a:buFont typeface="+mj-lt"/>
              <a:buAutoNum type="arabicPeriod"/>
            </a:pPr>
            <a:r>
              <a:rPr lang="en-AU" sz="2000" dirty="0"/>
              <a:t>Which section describes physical and chemical properties of the material? Write down two (2) of its physical or chemical properties.</a:t>
            </a:r>
          </a:p>
          <a:p>
            <a:pPr marL="514350" indent="-514350">
              <a:buFont typeface="+mj-lt"/>
              <a:buAutoNum type="arabicPeriod"/>
            </a:pPr>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a:hlinkClick r:id="rId3" action="ppaction://hlinkfile"/>
            <a:extLst>
              <a:ext uri="{FF2B5EF4-FFF2-40B4-BE49-F238E27FC236}">
                <a16:creationId xmlns:a16="http://schemas.microsoft.com/office/drawing/2014/main" id="{26558488-1340-4A30-BB2D-0A1D971CB3B0}"/>
              </a:ext>
            </a:extLst>
          </p:cNvPr>
          <p:cNvGraphicFramePr>
            <a:graphicFrameLocks noChangeAspect="1"/>
          </p:cNvGraphicFramePr>
          <p:nvPr>
            <p:extLst>
              <p:ext uri="{D42A27DB-BD31-4B8C-83A1-F6EECF244321}">
                <p14:modId xmlns:p14="http://schemas.microsoft.com/office/powerpoint/2010/main" val="2848798729"/>
              </p:ext>
            </p:extLst>
          </p:nvPr>
        </p:nvGraphicFramePr>
        <p:xfrm>
          <a:off x="7265706" y="764704"/>
          <a:ext cx="1596228" cy="1346817"/>
        </p:xfrm>
        <a:graphic>
          <a:graphicData uri="http://schemas.openxmlformats.org/presentationml/2006/ole">
            <mc:AlternateContent xmlns:mc="http://schemas.openxmlformats.org/markup-compatibility/2006">
              <mc:Choice xmlns:v="urn:schemas-microsoft-com:vml" Requires="v">
                <p:oleObj name="Acrobat Document" showAsIcon="1" r:id="rId4" imgW="914400" imgH="771480" progId="AcroExch.Document.DC">
                  <p:embed/>
                </p:oleObj>
              </mc:Choice>
              <mc:Fallback>
                <p:oleObj name="Acrobat Document" showAsIcon="1" r:id="rId4" imgW="914400" imgH="771480" progId="AcroExch.Document.DC">
                  <p:embed/>
                  <p:pic>
                    <p:nvPicPr>
                      <p:cNvPr id="6" name="Object 5">
                        <a:hlinkClick r:id="rId3" action="ppaction://hlinkfile"/>
                        <a:extLst>
                          <a:ext uri="{FF2B5EF4-FFF2-40B4-BE49-F238E27FC236}">
                            <a16:creationId xmlns:a16="http://schemas.microsoft.com/office/drawing/2014/main" id="{26558488-1340-4A30-BB2D-0A1D971CB3B0}"/>
                          </a:ext>
                        </a:extLst>
                      </p:cNvPr>
                      <p:cNvPicPr/>
                      <p:nvPr/>
                    </p:nvPicPr>
                    <p:blipFill>
                      <a:blip r:embed="rId5"/>
                      <a:stretch>
                        <a:fillRect/>
                      </a:stretch>
                    </p:blipFill>
                    <p:spPr>
                      <a:xfrm>
                        <a:off x="7265706" y="764704"/>
                        <a:ext cx="1596228" cy="1346817"/>
                      </a:xfrm>
                      <a:prstGeom prst="rect">
                        <a:avLst/>
                      </a:prstGeom>
                    </p:spPr>
                  </p:pic>
                </p:oleObj>
              </mc:Fallback>
            </mc:AlternateContent>
          </a:graphicData>
        </a:graphic>
      </p:graphicFrame>
    </p:spTree>
    <p:extLst>
      <p:ext uri="{BB962C8B-B14F-4D97-AF65-F5344CB8AC3E}">
        <p14:creationId xmlns:p14="http://schemas.microsoft.com/office/powerpoint/2010/main" val="2513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40AC9-ADE1-4199-BBD0-655BF02C6690}"/>
              </a:ext>
            </a:extLst>
          </p:cNvPr>
          <p:cNvPicPr>
            <a:picLocks noChangeAspect="1"/>
          </p:cNvPicPr>
          <p:nvPr/>
        </p:nvPicPr>
        <p:blipFill>
          <a:blip r:embed="rId2"/>
          <a:stretch>
            <a:fillRect/>
          </a:stretch>
        </p:blipFill>
        <p:spPr>
          <a:xfrm>
            <a:off x="72000" y="468952"/>
            <a:ext cx="9000000" cy="5920097"/>
          </a:xfrm>
          <a:prstGeom prst="rect">
            <a:avLst/>
          </a:prstGeom>
        </p:spPr>
      </p:pic>
      <p:sp>
        <p:nvSpPr>
          <p:cNvPr id="6" name="Rectangle 5">
            <a:extLst>
              <a:ext uri="{FF2B5EF4-FFF2-40B4-BE49-F238E27FC236}">
                <a16:creationId xmlns:a16="http://schemas.microsoft.com/office/drawing/2014/main" id="{D2B77580-5777-4A39-90DE-7BD0C0E862B0}"/>
              </a:ext>
            </a:extLst>
          </p:cNvPr>
          <p:cNvSpPr/>
          <p:nvPr/>
        </p:nvSpPr>
        <p:spPr>
          <a:xfrm>
            <a:off x="3833672" y="2996952"/>
            <a:ext cx="5238328" cy="1600438"/>
          </a:xfrm>
          <a:prstGeom prst="rect">
            <a:avLst/>
          </a:prstGeom>
          <a:solidFill>
            <a:schemeClr val="bg1">
              <a:lumMod val="10000"/>
              <a:lumOff val="90000"/>
              <a:alpha val="25000"/>
            </a:schemeClr>
          </a:solidFill>
        </p:spPr>
        <p:txBody>
          <a:bodyPr wrap="square">
            <a:spAutoFit/>
          </a:bodyPr>
          <a:lstStyle/>
          <a:p>
            <a:pPr marL="514350" indent="-514350">
              <a:buFont typeface="+mj-lt"/>
              <a:buAutoNum type="arabicPeriod"/>
            </a:pPr>
            <a:r>
              <a:rPr lang="en-AU" sz="2000" dirty="0">
                <a:solidFill>
                  <a:schemeClr val="bg1"/>
                </a:solidFill>
                <a:latin typeface="+mn-lt"/>
              </a:rPr>
              <a:t>What is the issue date of the SDS?</a:t>
            </a:r>
          </a:p>
          <a:p>
            <a:pPr marL="514350" indent="-514350">
              <a:buFont typeface="+mj-lt"/>
              <a:buAutoNum type="arabicPeriod"/>
            </a:pPr>
            <a:endParaRPr lang="en-AU" sz="2000" dirty="0">
              <a:solidFill>
                <a:schemeClr val="bg1"/>
              </a:solidFill>
              <a:latin typeface="+mn-lt"/>
            </a:endParaRPr>
          </a:p>
          <a:p>
            <a:pPr marL="514350" indent="-514350">
              <a:buFont typeface="+mj-lt"/>
              <a:buAutoNum type="arabicPeriod"/>
            </a:pPr>
            <a:r>
              <a:rPr lang="en-AU" sz="2000" dirty="0">
                <a:solidFill>
                  <a:schemeClr val="bg1"/>
                </a:solidFill>
                <a:latin typeface="+mn-lt"/>
              </a:rPr>
              <a:t>What is the Product Name and name of the supplier?</a:t>
            </a:r>
          </a:p>
          <a:p>
            <a:pPr marL="914400" lvl="1" indent="-371475">
              <a:buFont typeface="Wingdings" panose="05000000000000000000" pitchFamily="2" charset="2"/>
              <a:buChar char="Ø"/>
            </a:pPr>
            <a:r>
              <a:rPr lang="en-AU" sz="1800" dirty="0">
                <a:solidFill>
                  <a:schemeClr val="bg1"/>
                </a:solidFill>
                <a:latin typeface="+mn-lt"/>
              </a:rPr>
              <a:t>Section 1</a:t>
            </a:r>
          </a:p>
        </p:txBody>
      </p:sp>
      <p:pic>
        <p:nvPicPr>
          <p:cNvPr id="7" name="Picture 6" descr="C:\Documents and Settings\User\My Documents\My Pictures\AEBN Logo\AEBN_A_col-4.jpg">
            <a:extLst>
              <a:ext uri="{FF2B5EF4-FFF2-40B4-BE49-F238E27FC236}">
                <a16:creationId xmlns:a16="http://schemas.microsoft.com/office/drawing/2014/main" id="{4F2EDC2F-468E-4A0A-99DF-14CB88C37D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5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CDB91F-1780-47B6-A58B-02E4064168AB}"/>
              </a:ext>
            </a:extLst>
          </p:cNvPr>
          <p:cNvPicPr>
            <a:picLocks noChangeAspect="1"/>
          </p:cNvPicPr>
          <p:nvPr/>
        </p:nvPicPr>
        <p:blipFill>
          <a:blip r:embed="rId3"/>
          <a:stretch>
            <a:fillRect/>
          </a:stretch>
        </p:blipFill>
        <p:spPr>
          <a:xfrm>
            <a:off x="72000" y="705038"/>
            <a:ext cx="9000000" cy="5447925"/>
          </a:xfrm>
          <a:prstGeom prst="rect">
            <a:avLst/>
          </a:prstGeom>
        </p:spPr>
      </p:pic>
      <p:sp>
        <p:nvSpPr>
          <p:cNvPr id="3" name="Rectangle 2">
            <a:extLst>
              <a:ext uri="{FF2B5EF4-FFF2-40B4-BE49-F238E27FC236}">
                <a16:creationId xmlns:a16="http://schemas.microsoft.com/office/drawing/2014/main" id="{A61370CF-D06A-437F-B251-D65E52FC15FC}"/>
              </a:ext>
            </a:extLst>
          </p:cNvPr>
          <p:cNvSpPr/>
          <p:nvPr/>
        </p:nvSpPr>
        <p:spPr>
          <a:xfrm>
            <a:off x="5220072" y="2137599"/>
            <a:ext cx="3851928" cy="1292662"/>
          </a:xfrm>
          <a:prstGeom prst="rect">
            <a:avLst/>
          </a:prstGeom>
          <a:solidFill>
            <a:schemeClr val="bg1">
              <a:lumMod val="10000"/>
              <a:lumOff val="90000"/>
              <a:alpha val="50000"/>
            </a:schemeClr>
          </a:solidFill>
        </p:spPr>
        <p:txBody>
          <a:bodyPr wrap="square">
            <a:spAutoFit/>
          </a:bodyPr>
          <a:lstStyle/>
          <a:p>
            <a:pPr marL="514350" indent="-514350">
              <a:buFont typeface="+mj-lt"/>
              <a:buAutoNum type="arabicPeriod" startAt="3"/>
            </a:pPr>
            <a:r>
              <a:rPr lang="en-AU" sz="2000" dirty="0">
                <a:solidFill>
                  <a:schemeClr val="bg1"/>
                </a:solidFill>
                <a:latin typeface="+mn-lt"/>
              </a:rPr>
              <a:t>Is the material Hazardous? If yes, write down one (1) Hazard Statement.</a:t>
            </a:r>
          </a:p>
          <a:p>
            <a:pPr marL="914400" lvl="1" indent="-371475">
              <a:buFont typeface="Wingdings" panose="05000000000000000000" pitchFamily="2" charset="2"/>
              <a:buChar char="Ø"/>
            </a:pPr>
            <a:r>
              <a:rPr lang="en-AU" sz="1800" dirty="0">
                <a:solidFill>
                  <a:schemeClr val="bg1"/>
                </a:solidFill>
                <a:latin typeface="+mn-lt"/>
              </a:rPr>
              <a:t>Section 2</a:t>
            </a:r>
          </a:p>
        </p:txBody>
      </p:sp>
      <p:pic>
        <p:nvPicPr>
          <p:cNvPr id="10" name="Picture 9" descr="C:\Documents and Settings\User\My Documents\My Pictures\AEBN Logo\AEBN_A_col-4.jpg">
            <a:extLst>
              <a:ext uri="{FF2B5EF4-FFF2-40B4-BE49-F238E27FC236}">
                <a16:creationId xmlns:a16="http://schemas.microsoft.com/office/drawing/2014/main" id="{2C8296A6-F1F0-46BE-8F43-A5B62148B8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96A1A3F-D3A9-4EFD-B216-419602F7CB97}"/>
              </a:ext>
            </a:extLst>
          </p:cNvPr>
          <p:cNvSpPr/>
          <p:nvPr/>
        </p:nvSpPr>
        <p:spPr>
          <a:xfrm>
            <a:off x="1403648" y="620688"/>
            <a:ext cx="4464496" cy="1224136"/>
          </a:xfrm>
          <a:prstGeom prst="rect">
            <a:avLst/>
          </a:prstGeom>
        </p:spPr>
        <p:txBody>
          <a:bodyPr rtlCol="0" anchor="ctr">
            <a:spAutoFit/>
          </a:bodyPr>
          <a:lstStyle/>
          <a:p>
            <a:pPr marL="514350" indent="-514350" algn="l">
              <a:buFont typeface="+mj-lt"/>
              <a:buAutoNum type="arabicPeriod"/>
            </a:pPr>
            <a:endParaRPr lang="en-AU" sz="2000" dirty="0">
              <a:solidFill>
                <a:schemeClr val="bg1"/>
              </a:solidFill>
              <a:latin typeface="+mn-lt"/>
            </a:endParaRPr>
          </a:p>
        </p:txBody>
      </p:sp>
      <p:pic>
        <p:nvPicPr>
          <p:cNvPr id="3" name="Picture 2">
            <a:extLst>
              <a:ext uri="{FF2B5EF4-FFF2-40B4-BE49-F238E27FC236}">
                <a16:creationId xmlns:a16="http://schemas.microsoft.com/office/drawing/2014/main" id="{AE81BEF6-AED6-42C5-B17C-FF829C8496BD}"/>
              </a:ext>
            </a:extLst>
          </p:cNvPr>
          <p:cNvPicPr>
            <a:picLocks noChangeAspect="1"/>
          </p:cNvPicPr>
          <p:nvPr/>
        </p:nvPicPr>
        <p:blipFill>
          <a:blip r:embed="rId3"/>
          <a:stretch>
            <a:fillRect/>
          </a:stretch>
        </p:blipFill>
        <p:spPr>
          <a:xfrm>
            <a:off x="72000" y="1288756"/>
            <a:ext cx="9000000" cy="4280488"/>
          </a:xfrm>
          <a:prstGeom prst="rect">
            <a:avLst/>
          </a:prstGeom>
        </p:spPr>
      </p:pic>
      <p:sp>
        <p:nvSpPr>
          <p:cNvPr id="12" name="Rectangle 11">
            <a:extLst>
              <a:ext uri="{FF2B5EF4-FFF2-40B4-BE49-F238E27FC236}">
                <a16:creationId xmlns:a16="http://schemas.microsoft.com/office/drawing/2014/main" id="{5614CF24-0B85-4B12-8119-F8DCC62E9526}"/>
              </a:ext>
            </a:extLst>
          </p:cNvPr>
          <p:cNvSpPr/>
          <p:nvPr/>
        </p:nvSpPr>
        <p:spPr>
          <a:xfrm>
            <a:off x="4355976" y="2782669"/>
            <a:ext cx="4716024" cy="1292662"/>
          </a:xfrm>
          <a:prstGeom prst="rect">
            <a:avLst/>
          </a:prstGeom>
          <a:solidFill>
            <a:schemeClr val="bg1">
              <a:lumMod val="10000"/>
              <a:lumOff val="90000"/>
              <a:alpha val="50000"/>
            </a:schemeClr>
          </a:solidFill>
        </p:spPr>
        <p:txBody>
          <a:bodyPr wrap="square">
            <a:spAutoFit/>
          </a:bodyPr>
          <a:lstStyle/>
          <a:p>
            <a:pPr marL="541338" indent="-457200">
              <a:buFont typeface="+mj-lt"/>
              <a:buAutoNum type="arabicPeriod" startAt="4"/>
            </a:pPr>
            <a:r>
              <a:rPr lang="en-AU" sz="2000" dirty="0">
                <a:solidFill>
                  <a:schemeClr val="bg1"/>
                </a:solidFill>
                <a:latin typeface="+mn-lt"/>
              </a:rPr>
              <a:t>Is it a Dangerous Good? If so, what is the UN Number and Proper Shipping Name.</a:t>
            </a:r>
          </a:p>
          <a:p>
            <a:pPr marL="914400" lvl="1" indent="-371475">
              <a:buFont typeface="Wingdings" panose="05000000000000000000" pitchFamily="2" charset="2"/>
              <a:buChar char="Ø"/>
            </a:pPr>
            <a:r>
              <a:rPr lang="en-AU" sz="1800" dirty="0">
                <a:solidFill>
                  <a:schemeClr val="bg1"/>
                </a:solidFill>
                <a:latin typeface="+mn-lt"/>
              </a:rPr>
              <a:t>Section 14</a:t>
            </a:r>
          </a:p>
        </p:txBody>
      </p:sp>
    </p:spTree>
    <p:extLst>
      <p:ext uri="{BB962C8B-B14F-4D97-AF65-F5344CB8AC3E}">
        <p14:creationId xmlns:p14="http://schemas.microsoft.com/office/powerpoint/2010/main" val="74839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8992A-41D0-44B3-9CA0-C9DD0B167926}"/>
              </a:ext>
            </a:extLst>
          </p:cNvPr>
          <p:cNvPicPr>
            <a:picLocks noChangeAspect="1"/>
          </p:cNvPicPr>
          <p:nvPr/>
        </p:nvPicPr>
        <p:blipFill>
          <a:blip r:embed="rId2"/>
          <a:stretch>
            <a:fillRect/>
          </a:stretch>
        </p:blipFill>
        <p:spPr>
          <a:xfrm>
            <a:off x="72000" y="460376"/>
            <a:ext cx="9000000" cy="5937248"/>
          </a:xfrm>
          <a:prstGeom prst="rect">
            <a:avLst/>
          </a:prstGeom>
        </p:spPr>
      </p:pic>
      <p:sp>
        <p:nvSpPr>
          <p:cNvPr id="2" name="Rectangle 1">
            <a:extLst>
              <a:ext uri="{FF2B5EF4-FFF2-40B4-BE49-F238E27FC236}">
                <a16:creationId xmlns:a16="http://schemas.microsoft.com/office/drawing/2014/main" id="{FACDB169-67AD-4903-B639-04AAE8075C29}"/>
              </a:ext>
            </a:extLst>
          </p:cNvPr>
          <p:cNvSpPr/>
          <p:nvPr/>
        </p:nvSpPr>
        <p:spPr>
          <a:xfrm>
            <a:off x="683568" y="2921169"/>
            <a:ext cx="7776864" cy="1015663"/>
          </a:xfrm>
          <a:prstGeom prst="rect">
            <a:avLst/>
          </a:prstGeom>
          <a:solidFill>
            <a:schemeClr val="bg1">
              <a:lumMod val="10000"/>
              <a:lumOff val="90000"/>
              <a:alpha val="75000"/>
            </a:schemeClr>
          </a:solidFill>
        </p:spPr>
        <p:txBody>
          <a:bodyPr wrap="square">
            <a:spAutoFit/>
          </a:bodyPr>
          <a:lstStyle/>
          <a:p>
            <a:pPr marL="457200" indent="-457200">
              <a:buFont typeface="+mj-lt"/>
              <a:buAutoNum type="arabicPeriod" startAt="5"/>
            </a:pPr>
            <a:r>
              <a:rPr lang="en-AU" sz="2000" dirty="0">
                <a:solidFill>
                  <a:schemeClr val="bg1"/>
                </a:solidFill>
                <a:latin typeface="+mn-lt"/>
              </a:rPr>
              <a:t>Which section describes physical and chemical properties of the material? Write down two (2) of its physical or chemical properties.</a:t>
            </a:r>
            <a:endParaRPr lang="en-AU" sz="1800" dirty="0">
              <a:solidFill>
                <a:schemeClr val="bg1"/>
              </a:solidFill>
              <a:latin typeface="+mn-lt"/>
            </a:endParaRPr>
          </a:p>
        </p:txBody>
      </p:sp>
      <p:pic>
        <p:nvPicPr>
          <p:cNvPr id="4" name="Picture 3" descr="C:\Documents and Settings\User\My Documents\My Pictures\AEBN Logo\AEBN_A_col-4.jpg">
            <a:extLst>
              <a:ext uri="{FF2B5EF4-FFF2-40B4-BE49-F238E27FC236}">
                <a16:creationId xmlns:a16="http://schemas.microsoft.com/office/drawing/2014/main" id="{24D3558E-F56F-4B61-9035-F029249EA1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3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700808"/>
            <a:ext cx="7560000" cy="4260877"/>
          </a:xfrm>
        </p:spPr>
        <p:txBody>
          <a:bodyPr/>
          <a:lstStyle/>
          <a:p>
            <a:pPr marL="514350" indent="-514350">
              <a:buFont typeface="+mj-lt"/>
              <a:buAutoNum type="arabicPeriod"/>
            </a:pPr>
            <a:r>
              <a:rPr lang="en-AU" sz="2000" dirty="0"/>
              <a:t>What is the issue date of the SDS?</a:t>
            </a:r>
          </a:p>
          <a:p>
            <a:pPr marL="914400" lvl="1" indent="-514350">
              <a:buFont typeface="Wingdings" panose="05000000000000000000" pitchFamily="2" charset="2"/>
              <a:buChar char="Ø"/>
            </a:pPr>
            <a:r>
              <a:rPr lang="en-AU" sz="1800" dirty="0"/>
              <a:t>26 June 2019</a:t>
            </a:r>
          </a:p>
          <a:p>
            <a:pPr marL="514350" indent="-514350">
              <a:buFont typeface="+mj-lt"/>
              <a:buAutoNum type="arabicPeriod"/>
            </a:pPr>
            <a:r>
              <a:rPr lang="en-AU" sz="2000" dirty="0"/>
              <a:t>What is the Product Name and name of the supplier?</a:t>
            </a:r>
          </a:p>
          <a:p>
            <a:pPr marL="914400" lvl="1" indent="-514350">
              <a:buFont typeface="Wingdings" panose="05000000000000000000" pitchFamily="2" charset="2"/>
              <a:buChar char="Ø"/>
            </a:pPr>
            <a:r>
              <a:rPr lang="en-AU" sz="1800" dirty="0"/>
              <a:t>Redox Sodium Nitrate</a:t>
            </a:r>
          </a:p>
          <a:p>
            <a:pPr marL="514350" indent="-514350">
              <a:buFont typeface="+mj-lt"/>
              <a:buAutoNum type="arabicPeriod"/>
            </a:pPr>
            <a:r>
              <a:rPr lang="en-AU" sz="2000" dirty="0"/>
              <a:t>Is the material Hazardous? If yes, write down one (1) Hazard Statement.</a:t>
            </a:r>
          </a:p>
          <a:p>
            <a:pPr marL="914400" lvl="1" indent="-514350">
              <a:buFont typeface="Wingdings" panose="05000000000000000000" pitchFamily="2" charset="2"/>
              <a:buChar char="Ø"/>
            </a:pPr>
            <a:r>
              <a:rPr lang="en-GB" sz="1800" dirty="0"/>
              <a:t>Yes: H272 May intensify fire; oxidizer, H319 Causes serious eye irritation.</a:t>
            </a:r>
            <a:endParaRPr lang="en-AU" sz="1800" dirty="0"/>
          </a:p>
          <a:p>
            <a:pPr marL="0" indent="0">
              <a:buNone/>
            </a:pPr>
            <a:endParaRPr lang="en-AU" sz="20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1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543800" cy="1143000"/>
          </a:xfrm>
        </p:spPr>
        <p:txBody>
          <a:bodyPr/>
          <a:lstStyle/>
          <a:p>
            <a:r>
              <a:rPr lang="en-AU" dirty="0">
                <a:solidFill>
                  <a:schemeClr val="bg1">
                    <a:lumMod val="50000"/>
                    <a:lumOff val="50000"/>
                  </a:schemeClr>
                </a:solidFill>
              </a:rPr>
              <a:t>Safety Data Sheet Exercise</a:t>
            </a:r>
          </a:p>
        </p:txBody>
      </p:sp>
      <p:sp>
        <p:nvSpPr>
          <p:cNvPr id="3" name="Content Placeholder 2"/>
          <p:cNvSpPr>
            <a:spLocks noGrp="1"/>
          </p:cNvSpPr>
          <p:nvPr>
            <p:ph idx="1"/>
          </p:nvPr>
        </p:nvSpPr>
        <p:spPr>
          <a:xfrm>
            <a:off x="792000" y="1674918"/>
            <a:ext cx="7560000" cy="4116861"/>
          </a:xfrm>
        </p:spPr>
        <p:txBody>
          <a:bodyPr/>
          <a:lstStyle/>
          <a:p>
            <a:pPr marL="514350" indent="-514350">
              <a:buFont typeface="+mj-lt"/>
              <a:buAutoNum type="arabicPeriod" startAt="4"/>
            </a:pPr>
            <a:r>
              <a:rPr lang="en-AU" sz="2000" dirty="0"/>
              <a:t>Is it a Dangerous Good? If so, what is the UN Number and Proper Shipping Name?</a:t>
            </a:r>
          </a:p>
          <a:p>
            <a:pPr marL="914400" lvl="1" indent="-514350">
              <a:buFont typeface="Wingdings" panose="05000000000000000000" pitchFamily="2" charset="2"/>
              <a:buChar char="Ø"/>
            </a:pPr>
            <a:r>
              <a:rPr lang="en-AU" sz="1800" dirty="0"/>
              <a:t>UN Number 1498, </a:t>
            </a:r>
            <a:r>
              <a:rPr lang="en-GB" sz="1800" dirty="0"/>
              <a:t>Proper Shipping Name SODIUM NITRATE</a:t>
            </a:r>
            <a:endParaRPr lang="en-AU" sz="1800" dirty="0"/>
          </a:p>
          <a:p>
            <a:pPr marL="514350" indent="-514350">
              <a:buFont typeface="+mj-lt"/>
              <a:buAutoNum type="arabicPeriod" startAt="4"/>
            </a:pPr>
            <a:r>
              <a:rPr lang="en-AU" sz="2000" dirty="0"/>
              <a:t>Which section describes physical and chemical properties of the material? Write down two (2) of its physical or chemical properties.</a:t>
            </a:r>
          </a:p>
          <a:p>
            <a:pPr marL="914400" lvl="1" indent="-514350">
              <a:buFont typeface="Wingdings" panose="05000000000000000000" pitchFamily="2" charset="2"/>
              <a:buChar char="Ø"/>
            </a:pPr>
            <a:r>
              <a:rPr lang="en-GB" sz="1800" dirty="0"/>
              <a:t>Physical State Solid, Appearance Crystalline (powder), Odour Odourless, Colour White, etc.</a:t>
            </a:r>
            <a:endParaRPr lang="en-AU" sz="1800" dirty="0"/>
          </a:p>
          <a:p>
            <a:pPr marL="514350" indent="-514350">
              <a:buFont typeface="+mj-lt"/>
              <a:buAutoNum type="arabicPeriod" startAt="4"/>
            </a:pPr>
            <a:endParaRPr lang="en-AU" sz="1800" dirty="0"/>
          </a:p>
        </p:txBody>
      </p:sp>
      <p:pic>
        <p:nvPicPr>
          <p:cNvPr id="4" name="Picture 3" descr="C:\Documents and Settings\User\My Documents\My Pictures\AEBN Logo\AEBN_A_col-4.jpg">
            <a:extLst>
              <a:ext uri="{FF2B5EF4-FFF2-40B4-BE49-F238E27FC236}">
                <a16:creationId xmlns:a16="http://schemas.microsoft.com/office/drawing/2014/main" id="{6AA779A9-A4DF-44C3-875E-2543D42B3E8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6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571500"/>
            <a:ext cx="7543800" cy="1143000"/>
          </a:xfrm>
        </p:spPr>
        <p:txBody>
          <a:bodyPr/>
          <a:lstStyle/>
          <a:p>
            <a:pPr marL="342900" indent="-342900" eaLnBrk="1" hangingPunct="1">
              <a:spcBef>
                <a:spcPct val="20000"/>
              </a:spcBef>
              <a:defRPr/>
            </a:pPr>
            <a:r>
              <a:rPr lang="en-US" sz="4000" kern="1200" dirty="0">
                <a:solidFill>
                  <a:schemeClr val="bg1">
                    <a:lumMod val="50000"/>
                    <a:lumOff val="50000"/>
                  </a:schemeClr>
                </a:solidFill>
              </a:rPr>
              <a:t>Hazardous Substances Register</a:t>
            </a:r>
            <a:endParaRPr lang="en-AU" sz="4000" kern="1200" dirty="0">
              <a:solidFill>
                <a:schemeClr val="bg1">
                  <a:lumMod val="50000"/>
                  <a:lumOff val="50000"/>
                </a:schemeClr>
              </a:solidFill>
            </a:endParaRPr>
          </a:p>
        </p:txBody>
      </p:sp>
      <p:sp>
        <p:nvSpPr>
          <p:cNvPr id="14339" name="Rectangle 3"/>
          <p:cNvSpPr>
            <a:spLocks noGrp="1" noChangeArrowheads="1"/>
          </p:cNvSpPr>
          <p:nvPr>
            <p:ph type="body" idx="1"/>
          </p:nvPr>
        </p:nvSpPr>
        <p:spPr>
          <a:xfrm>
            <a:off x="785813" y="1556792"/>
            <a:ext cx="8077200" cy="4608512"/>
          </a:xfrm>
        </p:spPr>
        <p:txBody>
          <a:bodyPr/>
          <a:lstStyle/>
          <a:p>
            <a:pPr eaLnBrk="1" hangingPunct="1">
              <a:lnSpc>
                <a:spcPct val="90000"/>
              </a:lnSpc>
              <a:defRPr/>
            </a:pPr>
            <a:r>
              <a:rPr lang="en-US" sz="2800" dirty="0">
                <a:latin typeface="+mj-lt"/>
              </a:rPr>
              <a:t>Legal requirement</a:t>
            </a:r>
          </a:p>
          <a:p>
            <a:pPr lvl="1" eaLnBrk="1" hangingPunct="1">
              <a:lnSpc>
                <a:spcPct val="90000"/>
              </a:lnSpc>
              <a:defRPr/>
            </a:pPr>
            <a:r>
              <a:rPr lang="en-US" sz="2400" dirty="0">
                <a:latin typeface="+mj-lt"/>
              </a:rPr>
              <a:t>VIC OHS Reg 162 and DG (S&amp;H) Reg 60</a:t>
            </a:r>
          </a:p>
          <a:p>
            <a:pPr lvl="1" eaLnBrk="1" hangingPunct="1">
              <a:lnSpc>
                <a:spcPct val="90000"/>
              </a:lnSpc>
              <a:defRPr/>
            </a:pPr>
            <a:r>
              <a:rPr lang="en-US" sz="2400" dirty="0">
                <a:latin typeface="+mj-lt"/>
              </a:rPr>
              <a:t>WHS Regulation 346</a:t>
            </a:r>
          </a:p>
          <a:p>
            <a:pPr eaLnBrk="1" hangingPunct="1">
              <a:lnSpc>
                <a:spcPct val="90000"/>
              </a:lnSpc>
              <a:defRPr/>
            </a:pPr>
            <a:r>
              <a:rPr lang="en-US" sz="2800" dirty="0">
                <a:latin typeface="+mj-lt"/>
              </a:rPr>
              <a:t>List of product names of all Hazardous Substances in the workplace, including Dangerous Goods and combustible liquids </a:t>
            </a:r>
          </a:p>
          <a:p>
            <a:pPr eaLnBrk="1" hangingPunct="1">
              <a:lnSpc>
                <a:spcPct val="90000"/>
              </a:lnSpc>
              <a:defRPr/>
            </a:pPr>
            <a:r>
              <a:rPr lang="en-US" sz="2800" dirty="0">
                <a:latin typeface="+mj-lt"/>
              </a:rPr>
              <a:t>Accompanied by the current SDS</a:t>
            </a:r>
          </a:p>
          <a:p>
            <a:pPr eaLnBrk="1" hangingPunct="1">
              <a:lnSpc>
                <a:spcPct val="90000"/>
              </a:lnSpc>
              <a:defRPr/>
            </a:pPr>
            <a:r>
              <a:rPr lang="en-US" sz="2800" dirty="0">
                <a:latin typeface="+mj-lt"/>
              </a:rPr>
              <a:t>Can (should!) be combined with Dangerous Goods Register</a:t>
            </a:r>
          </a:p>
          <a:p>
            <a:pPr lvl="1" eaLnBrk="1" hangingPunct="1">
              <a:lnSpc>
                <a:spcPct val="90000"/>
              </a:lnSpc>
              <a:defRPr/>
            </a:pPr>
            <a:endParaRPr lang="en-AU" sz="2400" dirty="0">
              <a:latin typeface="+mj-lt"/>
            </a:endParaRPr>
          </a:p>
        </p:txBody>
      </p:sp>
      <p:pic>
        <p:nvPicPr>
          <p:cNvPr id="389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2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dirty="0">
              <a:solidFill>
                <a:schemeClr val="tx2"/>
              </a:solidFill>
            </a:endParaRPr>
          </a:p>
        </p:txBody>
      </p:sp>
      <p:sp>
        <p:nvSpPr>
          <p:cNvPr id="15363" name="Rectangle 3"/>
          <p:cNvSpPr>
            <a:spLocks noChangeArrowheads="1"/>
          </p:cNvSpPr>
          <p:nvPr/>
        </p:nvSpPr>
        <p:spPr bwMode="auto">
          <a:xfrm>
            <a:off x="684213" y="981075"/>
            <a:ext cx="7772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20000"/>
              </a:spcBef>
            </a:pPr>
            <a:endParaRPr lang="en-US" altLang="en-US" sz="3200" dirty="0"/>
          </a:p>
          <a:p>
            <a:pPr eaLnBrk="1" hangingPunct="1">
              <a:buFontTx/>
              <a:buChar char="•"/>
            </a:pPr>
            <a:r>
              <a:rPr lang="en-US" altLang="en-US" dirty="0">
                <a:latin typeface="Arial" panose="020B0604020202020204" pitchFamily="34" charset="0"/>
                <a:cs typeface="Arial" panose="020B0604020202020204" pitchFamily="34" charset="0"/>
              </a:rPr>
              <a:t>To be able to identify and be aware of the hazards of Dangerous Goods</a:t>
            </a:r>
          </a:p>
          <a:p>
            <a:pPr eaLnBrk="1" hangingPunct="1">
              <a:buFontTx/>
              <a:buChar char="•"/>
            </a:pPr>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To make the Storage and Handling of Dangerous Goods safer</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Understand the Regulations and the Dangerous Goods terminology</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Your responsibilities</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Packaging and Labeling</a:t>
            </a:r>
          </a:p>
          <a:p>
            <a:pPr eaLnBrk="1" hangingPunct="1"/>
            <a:endParaRPr lang="en-US" altLang="en-US" sz="1100" dirty="0">
              <a:latin typeface="Arial" panose="020B0604020202020204" pitchFamily="34" charset="0"/>
              <a:cs typeface="Arial" panose="020B0604020202020204" pitchFamily="34" charset="0"/>
            </a:endParaRPr>
          </a:p>
          <a:p>
            <a:pPr eaLnBrk="1" hangingPunct="1">
              <a:buFontTx/>
              <a:buChar char="•"/>
            </a:pPr>
            <a:r>
              <a:rPr lang="en-US" altLang="en-US" dirty="0">
                <a:latin typeface="Arial" panose="020B0604020202020204" pitchFamily="34" charset="0"/>
                <a:cs typeface="Arial" panose="020B0604020202020204" pitchFamily="34" charset="0"/>
              </a:rPr>
              <a:t>Segregation</a:t>
            </a:r>
          </a:p>
          <a:p>
            <a:pPr eaLnBrk="1" hangingPunct="1"/>
            <a:endParaRPr lang="en-US" altLang="en-US" sz="11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15364"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6" name="TextBox 5"/>
          <p:cNvSpPr txBox="1"/>
          <p:nvPr/>
        </p:nvSpPr>
        <p:spPr>
          <a:xfrm>
            <a:off x="684213" y="404813"/>
            <a:ext cx="5929312" cy="707886"/>
          </a:xfrm>
          <a:prstGeom prst="rect">
            <a:avLst/>
          </a:prstGeom>
          <a:noFill/>
        </p:spPr>
        <p:txBody>
          <a:bodyPr>
            <a:spAutoFit/>
          </a:bodyPr>
          <a:lstStyle/>
          <a:p>
            <a:pPr>
              <a:defRPr/>
            </a:pPr>
            <a:r>
              <a:rPr lang="en-AU" sz="4000" dirty="0">
                <a:solidFill>
                  <a:schemeClr val="bg1">
                    <a:lumMod val="50000"/>
                    <a:lumOff val="50000"/>
                  </a:schemeClr>
                </a:solidFill>
                <a:latin typeface="+mn-lt"/>
              </a:rPr>
              <a:t>Objectives</a:t>
            </a:r>
          </a:p>
        </p:txBody>
      </p:sp>
      <p:pic>
        <p:nvPicPr>
          <p:cNvPr id="1536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74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600" y="232753"/>
            <a:ext cx="7810502" cy="1143000"/>
          </a:xfrm>
        </p:spPr>
        <p:txBody>
          <a:bodyPr/>
          <a:lstStyle/>
          <a:p>
            <a:pPr eaLnBrk="1" hangingPunct="1">
              <a:defRPr/>
            </a:pPr>
            <a:r>
              <a:rPr lang="en-US" sz="3600" dirty="0"/>
              <a:t>DG &amp; Hazardous Substance Register</a:t>
            </a:r>
            <a:endParaRPr lang="en-AU" sz="3600" dirty="0"/>
          </a:p>
        </p:txBody>
      </p:sp>
      <p:pic>
        <p:nvPicPr>
          <p:cNvPr id="4096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93A845EB-5585-4636-A8BB-92EECD1C44CE}"/>
              </a:ext>
            </a:extLst>
          </p:cNvPr>
          <p:cNvGraphicFramePr>
            <a:graphicFrameLocks noGrp="1"/>
          </p:cNvGraphicFramePr>
          <p:nvPr>
            <p:extLst>
              <p:ext uri="{D42A27DB-BD31-4B8C-83A1-F6EECF244321}">
                <p14:modId xmlns:p14="http://schemas.microsoft.com/office/powerpoint/2010/main" val="3349871081"/>
              </p:ext>
            </p:extLst>
          </p:nvPr>
        </p:nvGraphicFramePr>
        <p:xfrm>
          <a:off x="576296" y="1341272"/>
          <a:ext cx="8388192" cy="4586281"/>
        </p:xfrm>
        <a:graphic>
          <a:graphicData uri="http://schemas.openxmlformats.org/drawingml/2006/table">
            <a:tbl>
              <a:tblPr firstRow="1" bandCol="1">
                <a:tableStyleId>{D113A9D2-9D6B-4929-AA2D-F23B5EE8CBE7}</a:tableStyleId>
              </a:tblPr>
              <a:tblGrid>
                <a:gridCol w="756000">
                  <a:extLst>
                    <a:ext uri="{9D8B030D-6E8A-4147-A177-3AD203B41FA5}">
                      <a16:colId xmlns:a16="http://schemas.microsoft.com/office/drawing/2014/main" val="1168054343"/>
                    </a:ext>
                  </a:extLst>
                </a:gridCol>
                <a:gridCol w="1440000">
                  <a:extLst>
                    <a:ext uri="{9D8B030D-6E8A-4147-A177-3AD203B41FA5}">
                      <a16:colId xmlns:a16="http://schemas.microsoft.com/office/drawing/2014/main" val="1816695728"/>
                    </a:ext>
                  </a:extLst>
                </a:gridCol>
                <a:gridCol w="864096">
                  <a:extLst>
                    <a:ext uri="{9D8B030D-6E8A-4147-A177-3AD203B41FA5}">
                      <a16:colId xmlns:a16="http://schemas.microsoft.com/office/drawing/2014/main" val="545570022"/>
                    </a:ext>
                  </a:extLst>
                </a:gridCol>
                <a:gridCol w="864096">
                  <a:extLst>
                    <a:ext uri="{9D8B030D-6E8A-4147-A177-3AD203B41FA5}">
                      <a16:colId xmlns:a16="http://schemas.microsoft.com/office/drawing/2014/main" val="4000460852"/>
                    </a:ext>
                  </a:extLst>
                </a:gridCol>
                <a:gridCol w="756000">
                  <a:extLst>
                    <a:ext uri="{9D8B030D-6E8A-4147-A177-3AD203B41FA5}">
                      <a16:colId xmlns:a16="http://schemas.microsoft.com/office/drawing/2014/main" val="910038747"/>
                    </a:ext>
                  </a:extLst>
                </a:gridCol>
                <a:gridCol w="756000">
                  <a:extLst>
                    <a:ext uri="{9D8B030D-6E8A-4147-A177-3AD203B41FA5}">
                      <a16:colId xmlns:a16="http://schemas.microsoft.com/office/drawing/2014/main" val="2587721455"/>
                    </a:ext>
                  </a:extLst>
                </a:gridCol>
                <a:gridCol w="756000">
                  <a:extLst>
                    <a:ext uri="{9D8B030D-6E8A-4147-A177-3AD203B41FA5}">
                      <a16:colId xmlns:a16="http://schemas.microsoft.com/office/drawing/2014/main" val="3447623593"/>
                    </a:ext>
                  </a:extLst>
                </a:gridCol>
                <a:gridCol w="756000">
                  <a:extLst>
                    <a:ext uri="{9D8B030D-6E8A-4147-A177-3AD203B41FA5}">
                      <a16:colId xmlns:a16="http://schemas.microsoft.com/office/drawing/2014/main" val="4224885311"/>
                    </a:ext>
                  </a:extLst>
                </a:gridCol>
                <a:gridCol w="1440000">
                  <a:extLst>
                    <a:ext uri="{9D8B030D-6E8A-4147-A177-3AD203B41FA5}">
                      <a16:colId xmlns:a16="http://schemas.microsoft.com/office/drawing/2014/main" val="931904291"/>
                    </a:ext>
                  </a:extLst>
                </a:gridCol>
              </a:tblGrid>
              <a:tr h="504000">
                <a:tc>
                  <a:txBody>
                    <a:bodyPr/>
                    <a:lstStyle/>
                    <a:p>
                      <a:pPr algn="l" fontAlgn="ctr"/>
                      <a:r>
                        <a:rPr lang="en-AU" sz="1200" b="1" u="none" strike="noStrike" dirty="0">
                          <a:solidFill>
                            <a:schemeClr val="tx2">
                              <a:lumMod val="20000"/>
                              <a:lumOff val="80000"/>
                            </a:schemeClr>
                          </a:solidFill>
                          <a:effectLst/>
                        </a:rPr>
                        <a:t>Supplier</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Product</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Issue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Expiry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Eye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Skin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Inhalation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Ingestion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DG Class</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496510281"/>
                  </a:ext>
                </a:extLst>
              </a:tr>
              <a:tr h="504000">
                <a:tc>
                  <a:txBody>
                    <a:bodyPr/>
                    <a:lstStyle/>
                    <a:p>
                      <a:pPr algn="l" fontAlgn="ctr"/>
                      <a:r>
                        <a:rPr lang="en-AU" sz="1200" u="none" strike="noStrike" dirty="0">
                          <a:effectLst/>
                        </a:rPr>
                        <a:t>BOC Gases</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Argoshield</a:t>
                      </a:r>
                      <a:r>
                        <a:rPr lang="en-AU" sz="1200" u="none" strike="noStrike" dirty="0">
                          <a:effectLst/>
                        </a:rPr>
                        <a:t> Light</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31/01/2020</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31/01/2025</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a:effectLst/>
                        </a:rPr>
                        <a:t>No</a:t>
                      </a:r>
                      <a:endParaRPr lang="en-AU" sz="1200" b="0" i="0" u="none" strike="noStrike">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fr-FR" sz="1200" b="1" u="none" strike="noStrike" dirty="0">
                          <a:solidFill>
                            <a:srgbClr val="FFFF00"/>
                          </a:solidFill>
                          <a:effectLst/>
                        </a:rPr>
                        <a:t>2.2 Non-</a:t>
                      </a:r>
                      <a:r>
                        <a:rPr lang="fr-FR" sz="1200" b="1" u="none" strike="noStrike" dirty="0" err="1">
                          <a:solidFill>
                            <a:srgbClr val="FFFF00"/>
                          </a:solidFill>
                          <a:effectLst/>
                        </a:rPr>
                        <a:t>Flammable</a:t>
                      </a:r>
                      <a:r>
                        <a:rPr lang="fr-FR" sz="1200" b="1" u="none" strike="noStrike" dirty="0">
                          <a:solidFill>
                            <a:srgbClr val="FFFF00"/>
                          </a:solidFill>
                          <a:effectLst/>
                        </a:rPr>
                        <a:t> Non-</a:t>
                      </a:r>
                      <a:r>
                        <a:rPr lang="fr-FR" sz="1200" b="1" u="none" strike="noStrike" dirty="0" err="1">
                          <a:solidFill>
                            <a:srgbClr val="FFFF00"/>
                          </a:solidFill>
                          <a:effectLst/>
                        </a:rPr>
                        <a:t>Toxic</a:t>
                      </a:r>
                      <a:r>
                        <a:rPr lang="fr-FR" sz="1200" b="1" u="none" strike="noStrike" dirty="0">
                          <a:solidFill>
                            <a:srgbClr val="FFFF00"/>
                          </a:solidFill>
                          <a:effectLst/>
                        </a:rPr>
                        <a:t> Gas</a:t>
                      </a:r>
                      <a:endParaRPr lang="fr-FR"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2085838225"/>
                  </a:ext>
                </a:extLst>
              </a:tr>
              <a:tr h="504000">
                <a:tc>
                  <a:txBody>
                    <a:bodyPr/>
                    <a:lstStyle/>
                    <a:p>
                      <a:pPr algn="l" fontAlgn="ctr"/>
                      <a:r>
                        <a:rPr lang="en-AU" sz="1200" u="none" strike="noStrike" dirty="0">
                          <a:effectLst/>
                        </a:rPr>
                        <a:t>Bostik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GB" sz="1200" u="none" strike="noStrike" dirty="0">
                          <a:effectLst/>
                        </a:rPr>
                        <a:t>PLUMBFIX KITCHEN &amp; BATH NC TRANSPARENT</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23/02/2021</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23/02/2026</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rtl="0" eaLnBrk="1" fontAlgn="ctr" latinLnBrk="0" hangingPunct="1"/>
                      <a:r>
                        <a:rPr lang="en-AU" sz="1200" u="none" strike="noStrike" kern="1200" dirty="0">
                          <a:solidFill>
                            <a:schemeClr val="lt1"/>
                          </a:solidFill>
                          <a:effectLst/>
                          <a:latin typeface="+mn-lt"/>
                          <a:ea typeface="+mn-ea"/>
                          <a:cs typeface="+mn-cs"/>
                        </a:rPr>
                        <a:t>No</a:t>
                      </a:r>
                    </a:p>
                  </a:txBody>
                  <a:tcPr marL="5641" marR="5641" marT="5641" marB="0" anchor="ctr"/>
                </a:tc>
                <a:extLst>
                  <a:ext uri="{0D108BD9-81ED-4DB2-BD59-A6C34878D82A}">
                    <a16:rowId xmlns:a16="http://schemas.microsoft.com/office/drawing/2014/main" val="189261979"/>
                  </a:ext>
                </a:extLst>
              </a:tr>
              <a:tr h="504000">
                <a:tc>
                  <a:txBody>
                    <a:bodyPr/>
                    <a:lstStyle/>
                    <a:p>
                      <a:pPr algn="l" fontAlgn="ctr"/>
                      <a:r>
                        <a:rPr lang="en-AU" sz="1200" u="none" strike="noStrike" dirty="0">
                          <a:effectLst/>
                        </a:rPr>
                        <a:t>Bostik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Plumbweld</a:t>
                      </a:r>
                      <a:r>
                        <a:rPr lang="en-AU" sz="1200" u="none" strike="noStrike" dirty="0">
                          <a:effectLst/>
                        </a:rPr>
                        <a:t> Pipe Cement Type N</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12/08/2016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1" u="none" strike="noStrike" dirty="0">
                          <a:solidFill>
                            <a:srgbClr val="FF0000"/>
                          </a:solidFill>
                          <a:effectLst/>
                        </a:rPr>
                        <a:t>12/08/2021</a:t>
                      </a:r>
                      <a:endParaRPr lang="en-AU" sz="1200" b="1" i="0" u="none" strike="noStrike" dirty="0">
                        <a:solidFill>
                          <a:srgbClr val="FF00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AU" sz="1200" b="1" u="none" strike="noStrike" dirty="0">
                          <a:solidFill>
                            <a:srgbClr val="FFFF00"/>
                          </a:solidFill>
                          <a:effectLst/>
                        </a:rPr>
                        <a:t>3 Flammable Liquid</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3771517088"/>
                  </a:ext>
                </a:extLst>
              </a:tr>
              <a:tr h="504000">
                <a:tc>
                  <a:txBody>
                    <a:bodyPr/>
                    <a:lstStyle/>
                    <a:p>
                      <a:pPr algn="l" fontAlgn="ctr"/>
                      <a:r>
                        <a:rPr lang="en-AU" sz="1200" u="none" strike="noStrike" dirty="0">
                          <a:effectLst/>
                        </a:rPr>
                        <a:t>Castrol</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err="1">
                          <a:effectLst/>
                        </a:rPr>
                        <a:t>Spheerol</a:t>
                      </a:r>
                      <a:r>
                        <a:rPr lang="en-AU" sz="1200" u="none" strike="noStrike" dirty="0">
                          <a:effectLst/>
                        </a:rPr>
                        <a:t> EPL 2 Grease</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16/01/2019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16/01/2024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u="none" strike="noStrike">
                          <a:effectLst/>
                        </a:rPr>
                        <a:t>No</a:t>
                      </a:r>
                      <a:endParaRPr lang="en-AU" sz="1200" b="0" i="0" u="none" strike="noStrike">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kern="1200" dirty="0">
                          <a:solidFill>
                            <a:schemeClr val="lt1"/>
                          </a:solidFill>
                          <a:effectLst/>
                          <a:latin typeface="+mn-lt"/>
                          <a:ea typeface="+mn-ea"/>
                          <a:cs typeface="+mn-cs"/>
                        </a:rPr>
                        <a:t>No</a:t>
                      </a:r>
                    </a:p>
                  </a:txBody>
                  <a:tcPr marL="5641" marR="5641" marT="5641" marB="0" anchor="ctr"/>
                </a:tc>
                <a:extLst>
                  <a:ext uri="{0D108BD9-81ED-4DB2-BD59-A6C34878D82A}">
                    <a16:rowId xmlns:a16="http://schemas.microsoft.com/office/drawing/2014/main" val="1484017343"/>
                  </a:ext>
                </a:extLst>
              </a:tr>
              <a:tr h="504000">
                <a:tc>
                  <a:txBody>
                    <a:bodyPr/>
                    <a:lstStyle/>
                    <a:p>
                      <a:pPr algn="l" fontAlgn="ctr"/>
                      <a:r>
                        <a:rPr lang="en-AU" sz="1200" u="none" strike="noStrike" dirty="0">
                          <a:effectLst/>
                        </a:rPr>
                        <a:t>Dulux</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381-Line Super Enamel High Gloss</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29/02/2016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28/02/2021</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3 Flammable Liquid</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826967154"/>
                  </a:ext>
                </a:extLst>
              </a:tr>
              <a:tr h="504000">
                <a:tc>
                  <a:txBody>
                    <a:bodyPr/>
                    <a:lstStyle/>
                    <a:p>
                      <a:pPr algn="l" fontAlgn="ctr"/>
                      <a:r>
                        <a:rPr lang="en-AU" sz="1200" u="none" strike="noStrike" dirty="0" err="1">
                          <a:effectLst/>
                        </a:rPr>
                        <a:t>Dymark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Spray &amp; Mark</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01/11/2019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01/11/2024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2.1 Flammable Gas</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1718198652"/>
                  </a:ext>
                </a:extLst>
              </a:tr>
              <a:tr h="504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AU" sz="1200" u="none" strike="noStrike" dirty="0" err="1">
                          <a:effectLst/>
                        </a:rPr>
                        <a:t>Dymark</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AU" sz="1200" u="none" strike="noStrike" dirty="0">
                          <a:effectLst/>
                        </a:rPr>
                        <a:t>Spray Ink</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01/11/2019</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u="none" strike="noStrike" dirty="0">
                          <a:effectLst/>
                        </a:rPr>
                        <a:t>01/11/2024</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l" fontAlgn="b"/>
                      <a:r>
                        <a:rPr lang="en-AU" sz="1200" b="1" u="none" strike="noStrike" dirty="0">
                          <a:solidFill>
                            <a:srgbClr val="FFFF00"/>
                          </a:solidFill>
                          <a:effectLst/>
                        </a:rPr>
                        <a:t>2.1 Flammable Gas</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872396684"/>
                  </a:ext>
                </a:extLst>
              </a:tr>
              <a:tr h="504000">
                <a:tc>
                  <a:txBody>
                    <a:bodyPr/>
                    <a:lstStyle/>
                    <a:p>
                      <a:pPr algn="l" fontAlgn="ctr"/>
                      <a:r>
                        <a:rPr lang="en-AU" sz="1200" b="0" u="none" strike="noStrike" dirty="0">
                          <a:effectLst/>
                        </a:rPr>
                        <a:t>Agar</a:t>
                      </a:r>
                      <a:endParaRPr lang="en-AU" sz="1200" b="0" i="0" u="none" strike="noStrike" dirty="0">
                        <a:effectLst/>
                        <a:latin typeface="Arial" panose="020B0604020202020204" pitchFamily="34" charset="0"/>
                      </a:endParaRPr>
                    </a:p>
                  </a:txBody>
                  <a:tcPr marL="5641" marR="5641" marT="5641" marB="0" anchor="ctr"/>
                </a:tc>
                <a:tc>
                  <a:txBody>
                    <a:bodyPr/>
                    <a:lstStyle/>
                    <a:p>
                      <a:pPr algn="l" fontAlgn="ctr"/>
                      <a:r>
                        <a:rPr lang="en-GB" sz="1200" b="0" u="none" strike="noStrike" dirty="0">
                          <a:effectLst/>
                        </a:rPr>
                        <a:t>All Fresh Toilet and Bathroom Cleaner</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01/07/2016</a:t>
                      </a:r>
                      <a:endParaRPr lang="en-AU" sz="1200" b="0" i="0" u="none" strike="noStrike" dirty="0">
                        <a:effectLst/>
                        <a:latin typeface="Arial" panose="020B0604020202020204" pitchFamily="34" charset="0"/>
                      </a:endParaRPr>
                    </a:p>
                  </a:txBody>
                  <a:tcPr marL="5641" marR="5641" marT="5641" marB="0" anchor="ctr"/>
                </a:tc>
                <a:tc>
                  <a:txBody>
                    <a:bodyPr/>
                    <a:lstStyle/>
                    <a:p>
                      <a:pPr algn="r" fontAlgn="ctr"/>
                      <a:r>
                        <a:rPr lang="en-AU" sz="1200" b="0" u="none" strike="noStrike" dirty="0">
                          <a:effectLst/>
                        </a:rPr>
                        <a:t>01/07/2021</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rgbClr val="FFFF00"/>
                          </a:solidFill>
                          <a:effectLst/>
                        </a:rPr>
                        <a:t>Yes</a:t>
                      </a:r>
                      <a:endParaRPr lang="en-AU" sz="1200" b="1" i="0" u="none" strike="noStrike" dirty="0">
                        <a:solidFill>
                          <a:srgbClr val="FFFF00"/>
                        </a:solidFill>
                        <a:effectLst/>
                        <a:latin typeface="Arial" panose="020B0604020202020204" pitchFamily="34" charset="0"/>
                      </a:endParaRPr>
                    </a:p>
                  </a:txBody>
                  <a:tcPr marL="5641" marR="5641" marT="564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AU" sz="1200" u="none" strike="noStrike" dirty="0">
                          <a:effectLst/>
                        </a:rPr>
                        <a:t>No</a:t>
                      </a:r>
                      <a:endParaRPr lang="en-AU" sz="1200" b="0" i="0" u="none" strike="noStrike" dirty="0">
                        <a:effectLst/>
                        <a:latin typeface="Arial" panose="020B0604020202020204" pitchFamily="34" charset="0"/>
                      </a:endParaRPr>
                    </a:p>
                  </a:txBody>
                  <a:tcPr marL="5641" marR="5641" marT="5641" marB="0" anchor="ctr"/>
                </a:tc>
                <a:tc>
                  <a:txBody>
                    <a:bodyPr/>
                    <a:lstStyle/>
                    <a:p>
                      <a:pPr algn="ctr" fontAlgn="ctr"/>
                      <a:r>
                        <a:rPr lang="en-AU" sz="1200" b="1" u="none" strike="noStrike" kern="1200" dirty="0">
                          <a:solidFill>
                            <a:srgbClr val="FFFF00"/>
                          </a:solidFill>
                          <a:effectLst/>
                        </a:rPr>
                        <a:t>Yes</a:t>
                      </a:r>
                      <a:endParaRPr lang="en-AU" sz="1200" b="1" i="0" u="none" strike="noStrike" kern="1200" dirty="0">
                        <a:solidFill>
                          <a:srgbClr val="FFFF00"/>
                        </a:solidFill>
                        <a:effectLst/>
                        <a:latin typeface="Arial" panose="020B0604020202020204" pitchFamily="34" charset="0"/>
                        <a:ea typeface="+mn-ea"/>
                        <a:cs typeface="+mn-cs"/>
                      </a:endParaRPr>
                    </a:p>
                  </a:txBody>
                  <a:tcPr marL="5641" marR="5641" marT="5641" marB="0" anchor="ctr"/>
                </a:tc>
                <a:tc>
                  <a:txBody>
                    <a:bodyPr/>
                    <a:lstStyle/>
                    <a:p>
                      <a:pPr algn="l" fontAlgn="b"/>
                      <a:r>
                        <a:rPr lang="en-AU" sz="1200" u="none" strike="noStrike" dirty="0">
                          <a:effectLst/>
                        </a:rPr>
                        <a:t>No</a:t>
                      </a:r>
                      <a:endParaRPr lang="en-AU" sz="1200" b="1" i="0" u="none" strike="noStrike" dirty="0">
                        <a:solidFill>
                          <a:srgbClr val="FFFF00"/>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3392176799"/>
                  </a:ext>
                </a:extLst>
              </a:tr>
            </a:tbl>
          </a:graphicData>
        </a:graphic>
      </p:graphicFrame>
    </p:spTree>
    <p:extLst>
      <p:ext uri="{BB962C8B-B14F-4D97-AF65-F5344CB8AC3E}">
        <p14:creationId xmlns:p14="http://schemas.microsoft.com/office/powerpoint/2010/main" val="18017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Dangerous Goods</a:t>
            </a:r>
          </a:p>
        </p:txBody>
      </p:sp>
      <p:sp>
        <p:nvSpPr>
          <p:cNvPr id="6" name="Content Placeholder 5"/>
          <p:cNvSpPr>
            <a:spLocks noGrp="1"/>
          </p:cNvSpPr>
          <p:nvPr>
            <p:ph idx="1"/>
          </p:nvPr>
        </p:nvSpPr>
        <p:spPr/>
        <p:txBody>
          <a:bodyPr/>
          <a:lstStyle/>
          <a:p>
            <a:endParaRPr lang="en-AU" dirty="0"/>
          </a:p>
        </p:txBody>
      </p:sp>
      <p:pic>
        <p:nvPicPr>
          <p:cNvPr id="4" name="Picture 3" descr="C:\Documents and Settings\User\My Documents\My Pictures\AEBN Logo\AEBN_A_col-4.jpg">
            <a:extLst>
              <a:ext uri="{FF2B5EF4-FFF2-40B4-BE49-F238E27FC236}">
                <a16:creationId xmlns:a16="http://schemas.microsoft.com/office/drawing/2014/main" id="{384E586F-7AAC-4FE8-9928-9AAB02D4F16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8810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11560" y="260648"/>
            <a:ext cx="7860928" cy="1143000"/>
          </a:xfrm>
        </p:spPr>
        <p:txBody>
          <a:bodyPr/>
          <a:lstStyle/>
          <a:p>
            <a:pPr>
              <a:defRPr/>
            </a:pPr>
            <a:r>
              <a:rPr lang="en-US" sz="4000" dirty="0">
                <a:solidFill>
                  <a:schemeClr val="bg1">
                    <a:lumMod val="50000"/>
                    <a:lumOff val="50000"/>
                  </a:schemeClr>
                </a:solidFill>
              </a:rPr>
              <a:t>Recap: Hazardous Substances vs. Dangerous Goods</a:t>
            </a:r>
          </a:p>
        </p:txBody>
      </p:sp>
      <p:sp>
        <p:nvSpPr>
          <p:cNvPr id="1028" name="Rectangle 3"/>
          <p:cNvSpPr>
            <a:spLocks noGrp="1" noChangeArrowheads="1"/>
          </p:cNvSpPr>
          <p:nvPr>
            <p:ph idx="4294967295"/>
          </p:nvPr>
        </p:nvSpPr>
        <p:spPr>
          <a:xfrm>
            <a:off x="654422" y="1628229"/>
            <a:ext cx="7860928" cy="4609083"/>
          </a:xfrm>
        </p:spPr>
        <p:txBody>
          <a:bodyPr/>
          <a:lstStyle/>
          <a:p>
            <a:pPr eaLnBrk="1" hangingPunct="1"/>
            <a:r>
              <a:rPr lang="en-US" altLang="en-US" sz="2400" dirty="0"/>
              <a:t>Dangerous goods are classified based on immediate hazards during transport, storage and handling, e.g. explosion, fire, toxicity, corrosivity and radioactivity</a:t>
            </a:r>
          </a:p>
          <a:p>
            <a:pPr eaLnBrk="1" hangingPunct="1"/>
            <a:r>
              <a:rPr lang="en-US" altLang="en-US" sz="2400" dirty="0"/>
              <a:t>Hazardous substances are classified based on the risks they pose to people during short and long-term exposure</a:t>
            </a:r>
          </a:p>
          <a:p>
            <a:pPr eaLnBrk="1" hangingPunct="1"/>
            <a:r>
              <a:rPr lang="en-US" altLang="en-US" sz="2400" dirty="0"/>
              <a:t>While the categories overlap, they are not the same</a:t>
            </a:r>
          </a:p>
          <a:p>
            <a:pPr eaLnBrk="1" hangingPunct="1"/>
            <a:r>
              <a:rPr lang="en-US" altLang="en-US" sz="2400" dirty="0"/>
              <a:t>The categories are not static – they are changing progressively, in Australia and internationally</a:t>
            </a:r>
          </a:p>
        </p:txBody>
      </p:sp>
    </p:spTree>
    <p:extLst>
      <p:ext uri="{BB962C8B-B14F-4D97-AF65-F5344CB8AC3E}">
        <p14:creationId xmlns:p14="http://schemas.microsoft.com/office/powerpoint/2010/main" val="42072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animEffect transition="in" filter="fade">
                                      <p:cBhvr>
                                        <p:cTn id="11" dur="3000"/>
                                        <p:tgtEl>
                                          <p:spTgt spid="102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28">
                                            <p:txEl>
                                              <p:pRg st="2" end="2"/>
                                            </p:txEl>
                                          </p:spTgt>
                                        </p:tgtEl>
                                        <p:attrNameLst>
                                          <p:attrName>style.visibility</p:attrName>
                                        </p:attrNameLst>
                                      </p:cBhvr>
                                      <p:to>
                                        <p:strVal val="visible"/>
                                      </p:to>
                                    </p:set>
                                    <p:animEffect transition="in" filter="fade">
                                      <p:cBhvr>
                                        <p:cTn id="16" dur="3000"/>
                                        <p:tgtEl>
                                          <p:spTgt spid="102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28">
                                            <p:txEl>
                                              <p:pRg st="3" end="3"/>
                                            </p:txEl>
                                          </p:spTgt>
                                        </p:tgtEl>
                                        <p:attrNameLst>
                                          <p:attrName>style.visibility</p:attrName>
                                        </p:attrNameLst>
                                      </p:cBhvr>
                                      <p:to>
                                        <p:strVal val="visible"/>
                                      </p:to>
                                    </p:set>
                                    <p:animEffect transition="in" filter="fade">
                                      <p:cBhvr>
                                        <p:cTn id="21" dur="3000"/>
                                        <p:tgtEl>
                                          <p:spTgt spid="10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altLang="en-US" sz="3600" dirty="0">
                <a:solidFill>
                  <a:schemeClr val="bg1">
                    <a:lumMod val="50000"/>
                    <a:lumOff val="50000"/>
                  </a:schemeClr>
                </a:solidFill>
              </a:rPr>
              <a:t>ADG Code</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4"/>
            <a:ext cx="7992888" cy="5328592"/>
          </a:xfrm>
        </p:spPr>
        <p:txBody>
          <a:bodyPr>
            <a:normAutofit/>
          </a:bodyPr>
          <a:lstStyle/>
          <a:p>
            <a:pPr>
              <a:lnSpc>
                <a:spcPct val="120000"/>
              </a:lnSpc>
              <a:defRPr/>
            </a:pPr>
            <a:r>
              <a:rPr lang="en-AU" sz="2800" dirty="0"/>
              <a:t>Australian Code for the Transport of Dangerous Goods by Road &amp; Rail (ADG Code)</a:t>
            </a:r>
            <a:endParaRPr lang="en-AU" altLang="en-US" sz="2800" dirty="0"/>
          </a:p>
          <a:p>
            <a:pPr>
              <a:lnSpc>
                <a:spcPct val="120000"/>
              </a:lnSpc>
              <a:defRPr/>
            </a:pPr>
            <a:r>
              <a:rPr lang="en-AU" altLang="en-US" sz="2800" dirty="0"/>
              <a:t>Maintained by the National Transport Commission (NTC).</a:t>
            </a:r>
          </a:p>
          <a:p>
            <a:pPr>
              <a:lnSpc>
                <a:spcPct val="120000"/>
              </a:lnSpc>
              <a:defRPr/>
            </a:pPr>
            <a:r>
              <a:rPr lang="en-AU" altLang="en-US" sz="2800" dirty="0"/>
              <a:t>Mainly intended for transport, but applies to manufacture and storage in relation to classification, labelling and packaging.</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fade">
                                      <p:cBhvr>
                                        <p:cTn id="11" dur="2000"/>
                                        <p:tgtEl>
                                          <p:spTgt spid="16387">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fade">
                                      <p:cBhvr>
                                        <p:cTn id="15" dur="20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11561" y="332657"/>
            <a:ext cx="8316912" cy="792087"/>
          </a:xfrm>
        </p:spPr>
        <p:txBody>
          <a:bodyPr>
            <a:noAutofit/>
          </a:bodyPr>
          <a:lstStyle/>
          <a:p>
            <a:r>
              <a:rPr lang="en-US" sz="3600" dirty="0">
                <a:solidFill>
                  <a:schemeClr val="bg1">
                    <a:lumMod val="50000"/>
                    <a:lumOff val="50000"/>
                  </a:schemeClr>
                </a:solidFill>
              </a:rPr>
              <a:t>ADG Code </a:t>
            </a:r>
            <a:r>
              <a:rPr lang="en-US" sz="1800" i="1" dirty="0">
                <a:solidFill>
                  <a:schemeClr val="bg1">
                    <a:lumMod val="50000"/>
                    <a:lumOff val="50000"/>
                  </a:schemeClr>
                </a:solidFill>
              </a:rPr>
              <a:t>(Cont…)</a:t>
            </a:r>
            <a:endParaRPr lang="en-AU" altLang="en-US" sz="2400" dirty="0">
              <a:solidFill>
                <a:schemeClr val="bg1">
                  <a:lumMod val="50000"/>
                  <a:lumOff val="50000"/>
                </a:schemeClr>
              </a:solidFill>
            </a:endParaRPr>
          </a:p>
        </p:txBody>
      </p:sp>
      <p:sp>
        <p:nvSpPr>
          <p:cNvPr id="16387" name="Rectangle 3"/>
          <p:cNvSpPr>
            <a:spLocks noGrp="1" noChangeArrowheads="1"/>
          </p:cNvSpPr>
          <p:nvPr>
            <p:ph type="body" idx="4294967295"/>
          </p:nvPr>
        </p:nvSpPr>
        <p:spPr>
          <a:xfrm>
            <a:off x="611560" y="1124743"/>
            <a:ext cx="7632848" cy="5581243"/>
          </a:xfrm>
        </p:spPr>
        <p:txBody>
          <a:bodyPr>
            <a:noAutofit/>
          </a:bodyPr>
          <a:lstStyle/>
          <a:p>
            <a:pPr>
              <a:lnSpc>
                <a:spcPct val="120000"/>
              </a:lnSpc>
              <a:defRPr/>
            </a:pPr>
            <a:r>
              <a:rPr lang="en-AU" altLang="en-US" sz="2400" dirty="0"/>
              <a:t>ADG7 replaced ADG6 in 2007, to align line with the UN Recommendations on the Transport of Dangerous Goods, 13</a:t>
            </a:r>
            <a:r>
              <a:rPr lang="en-AU" altLang="en-US" sz="2400" baseline="30000" dirty="0"/>
              <a:t>th</a:t>
            </a:r>
            <a:r>
              <a:rPr lang="en-AU" altLang="en-US" sz="2400" dirty="0"/>
              <a:t> Edition (UN13).</a:t>
            </a:r>
          </a:p>
          <a:p>
            <a:pPr>
              <a:lnSpc>
                <a:spcPct val="120000"/>
              </a:lnSpc>
              <a:defRPr/>
            </a:pPr>
            <a:r>
              <a:rPr lang="en-AU" sz="2400" dirty="0"/>
              <a:t>Current version: ADG7.7, based on UN21, adopted 1 October 2020; mandatory as of 1 October 2021</a:t>
            </a:r>
          </a:p>
          <a:p>
            <a:pPr>
              <a:lnSpc>
                <a:spcPct val="120000"/>
              </a:lnSpc>
              <a:defRPr/>
            </a:pPr>
            <a:endParaRPr lang="en-AU" sz="2400" dirty="0"/>
          </a:p>
          <a:p>
            <a:pPr>
              <a:lnSpc>
                <a:spcPct val="120000"/>
              </a:lnSpc>
              <a:defRPr/>
            </a:pPr>
            <a:r>
              <a:rPr lang="en-AU" sz="2000" dirty="0"/>
              <a:t>ADG Code is reviewed 2-yearly based on UN Recommendations</a:t>
            </a:r>
          </a:p>
          <a:p>
            <a:pPr marL="342900" lvl="1" indent="-342900">
              <a:lnSpc>
                <a:spcPct val="120000"/>
              </a:lnSpc>
              <a:spcBef>
                <a:spcPct val="60000"/>
              </a:spcBef>
              <a:buChar char="•"/>
              <a:defRPr/>
            </a:pPr>
            <a:r>
              <a:rPr lang="en-AU" sz="2000" dirty="0">
                <a:ea typeface="+mn-ea"/>
                <a:cs typeface="+mn-cs"/>
              </a:rPr>
              <a:t>Draft ADG 7.8, based on UN22, is expected to be adopted for use from 1 October 2022, mandatory from 1 October 2023</a:t>
            </a:r>
          </a:p>
        </p:txBody>
      </p:sp>
      <p:pic>
        <p:nvPicPr>
          <p:cNvPr id="4" name="Picture 3" descr="C:\Documents and Settings\User\My Documents\My Pictures\AEBN Logo\AEBN_A_col-4.jpg">
            <a:extLst>
              <a:ext uri="{FF2B5EF4-FFF2-40B4-BE49-F238E27FC236}">
                <a16:creationId xmlns:a16="http://schemas.microsoft.com/office/drawing/2014/main" id="{B0B66518-D398-4430-8AF4-E55C022A425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20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20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2000"/>
                                        <p:tgtEl>
                                          <p:spTgt spid="16387">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387">
                                            <p:txEl>
                                              <p:pRg st="4" end="4"/>
                                            </p:txEl>
                                          </p:spTgt>
                                        </p:tgtEl>
                                        <p:attrNameLst>
                                          <p:attrName>style.visibility</p:attrName>
                                        </p:attrNameLst>
                                      </p:cBhvr>
                                      <p:to>
                                        <p:strVal val="visible"/>
                                      </p:to>
                                    </p:set>
                                    <p:animEffect transition="in" filter="fade">
                                      <p:cBhvr>
                                        <p:cTn id="20" dur="20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928688" y="714375"/>
            <a:ext cx="7772400" cy="906463"/>
          </a:xfrm>
        </p:spPr>
        <p:txBody>
          <a:bodyPr/>
          <a:lstStyle/>
          <a:p>
            <a:pPr eaLnBrk="1" hangingPunct="1">
              <a:defRPr/>
            </a:pPr>
            <a:r>
              <a:rPr lang="en-US" sz="4000" dirty="0">
                <a:solidFill>
                  <a:schemeClr val="bg1">
                    <a:lumMod val="50000"/>
                    <a:lumOff val="50000"/>
                  </a:schemeClr>
                </a:solidFill>
              </a:rPr>
              <a:t>Structure of the ADG Code</a:t>
            </a:r>
            <a:endParaRPr lang="en-AU" sz="4000" dirty="0">
              <a:solidFill>
                <a:schemeClr val="bg1">
                  <a:lumMod val="50000"/>
                  <a:lumOff val="50000"/>
                </a:schemeClr>
              </a:solidFill>
            </a:endParaRPr>
          </a:p>
        </p:txBody>
      </p:sp>
      <p:sp>
        <p:nvSpPr>
          <p:cNvPr id="52227" name="Rectangle 3"/>
          <p:cNvSpPr>
            <a:spLocks noGrp="1" noChangeArrowheads="1"/>
          </p:cNvSpPr>
          <p:nvPr>
            <p:ph type="body" idx="4294967295"/>
          </p:nvPr>
        </p:nvSpPr>
        <p:spPr>
          <a:xfrm>
            <a:off x="962453" y="1620838"/>
            <a:ext cx="6329363" cy="3505200"/>
          </a:xfrm>
        </p:spPr>
        <p:txBody>
          <a:bodyPr/>
          <a:lstStyle/>
          <a:p>
            <a:pPr eaLnBrk="1" hangingPunct="1">
              <a:buFontTx/>
              <a:buNone/>
            </a:pPr>
            <a:endParaRPr lang="en-US" altLang="en-US" sz="2000" dirty="0"/>
          </a:p>
          <a:p>
            <a:pPr eaLnBrk="1" hangingPunct="1"/>
            <a:r>
              <a:rPr lang="en-US" altLang="en-US" dirty="0"/>
              <a:t>The Code consists of:</a:t>
            </a:r>
          </a:p>
          <a:p>
            <a:pPr lvl="1" eaLnBrk="1" hangingPunct="1"/>
            <a:r>
              <a:rPr lang="en-US" altLang="en-US" dirty="0"/>
              <a:t>13 Parts</a:t>
            </a:r>
          </a:p>
          <a:p>
            <a:pPr lvl="1" eaLnBrk="1" hangingPunct="1"/>
            <a:r>
              <a:rPr lang="en-US" altLang="en-US" dirty="0"/>
              <a:t>4  Appendices</a:t>
            </a:r>
          </a:p>
        </p:txBody>
      </p:sp>
      <p:pic>
        <p:nvPicPr>
          <p:cNvPr id="5222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61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a:xfrm>
            <a:off x="914400" y="1484784"/>
            <a:ext cx="7543800" cy="4968552"/>
          </a:xfrm>
        </p:spPr>
        <p:txBody>
          <a:bodyPr/>
          <a:lstStyle/>
          <a:p>
            <a:pPr marL="609600" indent="-609600" eaLnBrk="1" hangingPunct="1">
              <a:spcBef>
                <a:spcPts val="600"/>
              </a:spcBef>
              <a:buFontTx/>
              <a:buAutoNum type="arabicPeriod"/>
            </a:pPr>
            <a:r>
              <a:rPr lang="en-US" altLang="en-US" sz="2400" dirty="0"/>
              <a:t>General Provisions, Definitions and Interpretation</a:t>
            </a:r>
          </a:p>
          <a:p>
            <a:pPr marL="609600" indent="-609600" eaLnBrk="1" hangingPunct="1">
              <a:spcBef>
                <a:spcPts val="600"/>
              </a:spcBef>
              <a:buFontTx/>
              <a:buAutoNum type="arabicPeriod"/>
            </a:pPr>
            <a:r>
              <a:rPr lang="en-US" altLang="en-US" sz="2400" dirty="0"/>
              <a:t>Classification</a:t>
            </a:r>
          </a:p>
          <a:p>
            <a:pPr marL="609600" indent="-609600" eaLnBrk="1" hangingPunct="1">
              <a:spcBef>
                <a:spcPts val="600"/>
              </a:spcBef>
              <a:buFontTx/>
              <a:buAutoNum type="arabicPeriod"/>
            </a:pPr>
            <a:r>
              <a:rPr lang="en-AU" altLang="en-US" sz="2400" dirty="0"/>
              <a:t>Dangerous Goods Lists, Special Provisions and Limited Quantities Exceptions</a:t>
            </a:r>
          </a:p>
          <a:p>
            <a:pPr marL="609600" indent="-609600" eaLnBrk="1" hangingPunct="1">
              <a:spcBef>
                <a:spcPts val="600"/>
              </a:spcBef>
              <a:buFontTx/>
              <a:buAutoNum type="arabicPeriod"/>
            </a:pPr>
            <a:r>
              <a:rPr lang="en-AU" altLang="en-US" sz="2400" dirty="0"/>
              <a:t>Packing, Tank, Container, Vehicle and Equipment Provisions</a:t>
            </a:r>
          </a:p>
          <a:p>
            <a:pPr marL="609600" indent="-609600" eaLnBrk="1" hangingPunct="1">
              <a:spcBef>
                <a:spcPts val="600"/>
              </a:spcBef>
              <a:buFontTx/>
              <a:buAutoNum type="arabicPeriod"/>
            </a:pPr>
            <a:r>
              <a:rPr lang="en-AU" altLang="en-US" sz="2400" dirty="0"/>
              <a:t>Consignment Procedures – Including Labelling, Marking and Placarding</a:t>
            </a:r>
          </a:p>
          <a:p>
            <a:pPr marL="609600" indent="-609600" eaLnBrk="1" hangingPunct="1">
              <a:spcBef>
                <a:spcPts val="600"/>
              </a:spcBef>
              <a:buFontTx/>
              <a:buAutoNum type="arabicPeriod"/>
            </a:pPr>
            <a:r>
              <a:rPr lang="en-AU" altLang="en-US" sz="2400" dirty="0"/>
              <a:t>Requirements for the Construction and Testing of Packagings, IBCs, Large Packagings, Portable Tanks, MEGCs, Bulk Containers, Tank Vehicles, Freight Containers &amp; Segregation Devices</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30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4000" dirty="0">
              <a:solidFill>
                <a:schemeClr val="bg1">
                  <a:lumMod val="50000"/>
                  <a:lumOff val="50000"/>
                </a:schemeClr>
              </a:solidFill>
            </a:endParaRPr>
          </a:p>
        </p:txBody>
      </p:sp>
      <p:sp>
        <p:nvSpPr>
          <p:cNvPr id="54275" name="Rectangle 3"/>
          <p:cNvSpPr>
            <a:spLocks noGrp="1" noChangeArrowheads="1"/>
          </p:cNvSpPr>
          <p:nvPr>
            <p:ph idx="1"/>
          </p:nvPr>
        </p:nvSpPr>
        <p:spPr/>
        <p:txBody>
          <a:bodyPr/>
          <a:lstStyle/>
          <a:p>
            <a:pPr marL="609600" indent="-609600" eaLnBrk="1" hangingPunct="1">
              <a:spcBef>
                <a:spcPts val="600"/>
              </a:spcBef>
              <a:buFont typeface="+mj-lt"/>
              <a:buAutoNum type="arabicPeriod" startAt="7"/>
            </a:pPr>
            <a:r>
              <a:rPr lang="en-AU" altLang="en-US" sz="2400" dirty="0"/>
              <a:t>Provisions Concerning Transport Operations</a:t>
            </a:r>
          </a:p>
          <a:p>
            <a:pPr marL="609600" indent="-609600" eaLnBrk="1" hangingPunct="1">
              <a:spcBef>
                <a:spcPts val="600"/>
              </a:spcBef>
              <a:buFont typeface="+mj-lt"/>
              <a:buAutoNum type="arabicPeriod" startAt="7"/>
            </a:pPr>
            <a:r>
              <a:rPr lang="en-AU" altLang="en-US" sz="2400" dirty="0"/>
              <a:t>Stowage and Restraint</a:t>
            </a:r>
          </a:p>
          <a:p>
            <a:pPr marL="609600" indent="-609600" eaLnBrk="1" hangingPunct="1">
              <a:spcBef>
                <a:spcPts val="600"/>
              </a:spcBef>
              <a:buFont typeface="+mj-lt"/>
              <a:buAutoNum type="arabicPeriod" startAt="7"/>
            </a:pPr>
            <a:r>
              <a:rPr lang="en-AU" altLang="en-US" sz="2400" dirty="0"/>
              <a:t>Segregation</a:t>
            </a:r>
          </a:p>
          <a:p>
            <a:pPr marL="609600" indent="-609600" eaLnBrk="1" hangingPunct="1">
              <a:spcBef>
                <a:spcPts val="600"/>
              </a:spcBef>
              <a:buFont typeface="+mj-lt"/>
              <a:buAutoNum type="arabicPeriod" startAt="7"/>
            </a:pPr>
            <a:r>
              <a:rPr lang="en-AU" altLang="en-US" sz="2400" dirty="0"/>
              <a:t>Bulk Transfer of Dangerous Goods</a:t>
            </a:r>
          </a:p>
          <a:p>
            <a:pPr marL="609600" indent="-609600" eaLnBrk="1" hangingPunct="1">
              <a:spcBef>
                <a:spcPts val="600"/>
              </a:spcBef>
              <a:buFont typeface="+mj-lt"/>
              <a:buAutoNum type="arabicPeriod" startAt="7"/>
            </a:pPr>
            <a:r>
              <a:rPr lang="en-AU" altLang="en-US" sz="2400" dirty="0"/>
              <a:t>Documentation</a:t>
            </a:r>
          </a:p>
          <a:p>
            <a:pPr marL="609600" indent="-609600" eaLnBrk="1" hangingPunct="1">
              <a:spcBef>
                <a:spcPts val="600"/>
              </a:spcBef>
              <a:buFont typeface="+mj-lt"/>
              <a:buAutoNum type="arabicPeriod" startAt="7"/>
            </a:pPr>
            <a:r>
              <a:rPr lang="en-AU" altLang="en-US" sz="2400" dirty="0"/>
              <a:t>Safety Equipment for Road Vehicles</a:t>
            </a:r>
          </a:p>
          <a:p>
            <a:pPr marL="609600" indent="-609600" eaLnBrk="1" hangingPunct="1">
              <a:spcBef>
                <a:spcPts val="600"/>
              </a:spcBef>
              <a:buFont typeface="+mj-lt"/>
              <a:buAutoNum type="arabicPeriod" startAt="7"/>
            </a:pPr>
            <a:r>
              <a:rPr lang="en-AU" altLang="en-US" sz="2400" dirty="0"/>
              <a:t>Procedures during Road Transport</a:t>
            </a:r>
            <a:endParaRPr lang="en-US" altLang="en-US" sz="2400" dirty="0"/>
          </a:p>
        </p:txBody>
      </p:sp>
      <p:pic>
        <p:nvPicPr>
          <p:cNvPr id="5427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6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fade">
                                      <p:cBhvr>
                                        <p:cTn id="11" dur="500"/>
                                        <p:tgtEl>
                                          <p:spTgt spid="5427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fade">
                                      <p:cBhvr>
                                        <p:cTn id="15" dur="500"/>
                                        <p:tgtEl>
                                          <p:spTgt spid="54275">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54275">
                                            <p:txEl>
                                              <p:pRg st="3" end="3"/>
                                            </p:txEl>
                                          </p:spTgt>
                                        </p:tgtEl>
                                        <p:attrNameLst>
                                          <p:attrName>style.visibility</p:attrName>
                                        </p:attrNameLst>
                                      </p:cBhvr>
                                      <p:to>
                                        <p:strVal val="visible"/>
                                      </p:to>
                                    </p:set>
                                    <p:animEffect transition="in" filter="fade">
                                      <p:cBhvr>
                                        <p:cTn id="19" dur="500"/>
                                        <p:tgtEl>
                                          <p:spTgt spid="54275">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250"/>
                                  </p:stCondLst>
                                  <p:childTnLst>
                                    <p:set>
                                      <p:cBhvr>
                                        <p:cTn id="22" dur="1" fill="hold">
                                          <p:stCondLst>
                                            <p:cond delay="0"/>
                                          </p:stCondLst>
                                        </p:cTn>
                                        <p:tgtEl>
                                          <p:spTgt spid="54275">
                                            <p:txEl>
                                              <p:pRg st="4" end="4"/>
                                            </p:txEl>
                                          </p:spTgt>
                                        </p:tgtEl>
                                        <p:attrNameLst>
                                          <p:attrName>style.visibility</p:attrName>
                                        </p:attrNameLst>
                                      </p:cBhvr>
                                      <p:to>
                                        <p:strVal val="visible"/>
                                      </p:to>
                                    </p:set>
                                    <p:animEffect transition="in" filter="fade">
                                      <p:cBhvr>
                                        <p:cTn id="23" dur="500"/>
                                        <p:tgtEl>
                                          <p:spTgt spid="54275">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250"/>
                                  </p:stCondLst>
                                  <p:childTnLst>
                                    <p:set>
                                      <p:cBhvr>
                                        <p:cTn id="26" dur="1" fill="hold">
                                          <p:stCondLst>
                                            <p:cond delay="0"/>
                                          </p:stCondLst>
                                        </p:cTn>
                                        <p:tgtEl>
                                          <p:spTgt spid="54275">
                                            <p:txEl>
                                              <p:pRg st="5" end="5"/>
                                            </p:txEl>
                                          </p:spTgt>
                                        </p:tgtEl>
                                        <p:attrNameLst>
                                          <p:attrName>style.visibility</p:attrName>
                                        </p:attrNameLst>
                                      </p:cBhvr>
                                      <p:to>
                                        <p:strVal val="visible"/>
                                      </p:to>
                                    </p:set>
                                    <p:animEffect transition="in" filter="fade">
                                      <p:cBhvr>
                                        <p:cTn id="27" dur="500"/>
                                        <p:tgtEl>
                                          <p:spTgt spid="54275">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250"/>
                                  </p:stCondLst>
                                  <p:childTnLst>
                                    <p:set>
                                      <p:cBhvr>
                                        <p:cTn id="30" dur="1" fill="hold">
                                          <p:stCondLst>
                                            <p:cond delay="0"/>
                                          </p:stCondLst>
                                        </p:cTn>
                                        <p:tgtEl>
                                          <p:spTgt spid="54275">
                                            <p:txEl>
                                              <p:pRg st="6" end="6"/>
                                            </p:txEl>
                                          </p:spTgt>
                                        </p:tgtEl>
                                        <p:attrNameLst>
                                          <p:attrName>style.visibility</p:attrName>
                                        </p:attrNameLst>
                                      </p:cBhvr>
                                      <p:to>
                                        <p:strVal val="visible"/>
                                      </p:to>
                                    </p:set>
                                    <p:animEffect transition="in" filter="fade">
                                      <p:cBhvr>
                                        <p:cTn id="31" dur="500"/>
                                        <p:tgtEl>
                                          <p:spTgt spid="54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sz="4000" dirty="0">
                <a:solidFill>
                  <a:schemeClr val="bg1">
                    <a:lumMod val="50000"/>
                    <a:lumOff val="50000"/>
                  </a:schemeClr>
                </a:solidFill>
              </a:rPr>
              <a:t>Structure of the ADG Code </a:t>
            </a:r>
            <a:r>
              <a:rPr lang="en-US" sz="2000" i="1" dirty="0">
                <a:solidFill>
                  <a:schemeClr val="bg1">
                    <a:lumMod val="50000"/>
                    <a:lumOff val="50000"/>
                  </a:schemeClr>
                </a:solidFill>
              </a:rPr>
              <a:t>(Cont…)</a:t>
            </a:r>
            <a:endParaRPr lang="en-AU" sz="2000" dirty="0">
              <a:solidFill>
                <a:schemeClr val="bg1">
                  <a:lumMod val="50000"/>
                  <a:lumOff val="50000"/>
                </a:schemeClr>
              </a:solidFill>
            </a:endParaRPr>
          </a:p>
        </p:txBody>
      </p:sp>
      <p:sp>
        <p:nvSpPr>
          <p:cNvPr id="58371" name="Rectangle 3"/>
          <p:cNvSpPr>
            <a:spLocks noGrp="1" noChangeArrowheads="1"/>
          </p:cNvSpPr>
          <p:nvPr>
            <p:ph idx="1"/>
          </p:nvPr>
        </p:nvSpPr>
        <p:spPr/>
        <p:txBody>
          <a:bodyPr/>
          <a:lstStyle/>
          <a:p>
            <a:pPr marL="609600" indent="-609600" eaLnBrk="1" hangingPunct="1">
              <a:buFontTx/>
              <a:buNone/>
            </a:pPr>
            <a:r>
              <a:rPr lang="en-US" altLang="en-US" sz="2600" dirty="0"/>
              <a:t>Four Appendices:</a:t>
            </a:r>
          </a:p>
          <a:p>
            <a:pPr marL="609600" indent="-609600" eaLnBrk="1" hangingPunct="1">
              <a:buFontTx/>
              <a:buAutoNum type="alphaUcPeriod"/>
            </a:pPr>
            <a:r>
              <a:rPr lang="en-US" altLang="en-US" sz="2600" dirty="0"/>
              <a:t>Goods too dangerous to be transported</a:t>
            </a:r>
          </a:p>
          <a:p>
            <a:pPr marL="609600" indent="-609600" eaLnBrk="1" hangingPunct="1">
              <a:buFontTx/>
              <a:buAutoNum type="alphaUcPeriod"/>
            </a:pPr>
            <a:r>
              <a:rPr lang="en-US" altLang="en-US" sz="2600" dirty="0"/>
              <a:t>Forms</a:t>
            </a:r>
          </a:p>
          <a:p>
            <a:pPr marL="609600" indent="-609600" eaLnBrk="1" hangingPunct="1">
              <a:buFontTx/>
              <a:buAutoNum type="alphaUcPeriod"/>
            </a:pPr>
            <a:r>
              <a:rPr lang="en-US" altLang="en-US" sz="2600" dirty="0"/>
              <a:t>Hazchem codes</a:t>
            </a:r>
          </a:p>
          <a:p>
            <a:pPr marL="609600" indent="-609600" eaLnBrk="1" hangingPunct="1">
              <a:buFontTx/>
              <a:buAutoNum type="alphaUcPeriod"/>
            </a:pPr>
            <a:r>
              <a:rPr lang="en-US" altLang="en-US" sz="2600" dirty="0"/>
              <a:t>Code of practice for reprocessing steel drums</a:t>
            </a:r>
          </a:p>
        </p:txBody>
      </p:sp>
      <p:pic>
        <p:nvPicPr>
          <p:cNvPr id="583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36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500"/>
                                        <p:tgtEl>
                                          <p:spTgt spid="5837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500"/>
                                        <p:tgtEl>
                                          <p:spTgt spid="5837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500"/>
                                        <p:tgtEl>
                                          <p:spTgt spid="5837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500"/>
                                        <p:tgtEl>
                                          <p:spTgt spid="5837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22666" y="609600"/>
            <a:ext cx="8098668" cy="1143000"/>
          </a:xfrm>
        </p:spPr>
        <p:txBody>
          <a:bodyPr/>
          <a:lstStyle/>
          <a:p>
            <a:pPr eaLnBrk="1" hangingPunct="1">
              <a:defRPr/>
            </a:pPr>
            <a:r>
              <a:rPr lang="en-US" sz="4000" dirty="0">
                <a:solidFill>
                  <a:schemeClr val="bg1">
                    <a:lumMod val="50000"/>
                    <a:lumOff val="50000"/>
                  </a:schemeClr>
                </a:solidFill>
              </a:rPr>
              <a:t>Classification of Dangerous Goods</a:t>
            </a:r>
          </a:p>
        </p:txBody>
      </p:sp>
      <p:sp>
        <p:nvSpPr>
          <p:cNvPr id="74755" name="Rectangle 3"/>
          <p:cNvSpPr>
            <a:spLocks noGrp="1" noChangeArrowheads="1"/>
          </p:cNvSpPr>
          <p:nvPr>
            <p:ph idx="1"/>
          </p:nvPr>
        </p:nvSpPr>
        <p:spPr>
          <a:xfrm>
            <a:off x="914400" y="1916832"/>
            <a:ext cx="7543800" cy="4026768"/>
          </a:xfrm>
        </p:spPr>
        <p:txBody>
          <a:bodyPr/>
          <a:lstStyle/>
          <a:p>
            <a:pPr eaLnBrk="1" hangingPunct="1"/>
            <a:r>
              <a:rPr lang="en-US" altLang="en-US" dirty="0"/>
              <a:t>CLASS</a:t>
            </a:r>
          </a:p>
          <a:p>
            <a:pPr lvl="1" eaLnBrk="1" hangingPunct="1"/>
            <a:r>
              <a:rPr lang="en-US" altLang="en-US" dirty="0"/>
              <a:t>DIVISION</a:t>
            </a:r>
          </a:p>
          <a:p>
            <a:pPr eaLnBrk="1" hangingPunct="1"/>
            <a:r>
              <a:rPr lang="en-US" altLang="en-US" dirty="0"/>
              <a:t>SUBSIDIARY HAZARD</a:t>
            </a:r>
          </a:p>
          <a:p>
            <a:pPr eaLnBrk="1" hangingPunct="1"/>
            <a:r>
              <a:rPr lang="en-US" altLang="en-US" dirty="0"/>
              <a:t>PACKING GROUP</a:t>
            </a:r>
          </a:p>
          <a:p>
            <a:pPr eaLnBrk="1" hangingPunct="1"/>
            <a:r>
              <a:rPr lang="en-US" altLang="en-US" dirty="0"/>
              <a:t>UN NUMBER</a:t>
            </a:r>
          </a:p>
          <a:p>
            <a:pPr eaLnBrk="1" hangingPunct="1"/>
            <a:r>
              <a:rPr lang="en-US" altLang="en-US" dirty="0"/>
              <a:t>PROPER SHIPPING NAME</a:t>
            </a:r>
          </a:p>
          <a:p>
            <a:pPr eaLnBrk="1" hangingPunct="1"/>
            <a:endParaRPr lang="en-US" altLang="en-US" dirty="0"/>
          </a:p>
        </p:txBody>
      </p:sp>
      <p:pic>
        <p:nvPicPr>
          <p:cNvPr id="747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20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A26804-039D-4B52-8F99-F3A25847DC11}"/>
              </a:ext>
            </a:extLst>
          </p:cNvPr>
          <p:cNvSpPr>
            <a:spLocks noGrp="1"/>
          </p:cNvSpPr>
          <p:nvPr>
            <p:ph type="title"/>
          </p:nvPr>
        </p:nvSpPr>
        <p:spPr/>
        <p:txBody>
          <a:bodyPr/>
          <a:lstStyle/>
          <a:p>
            <a:pPr algn="ctr"/>
            <a:r>
              <a:rPr lang="en-GB" dirty="0">
                <a:solidFill>
                  <a:schemeClr val="bg1">
                    <a:lumMod val="50000"/>
                    <a:lumOff val="50000"/>
                  </a:schemeClr>
                </a:solidFill>
              </a:rPr>
              <a:t>Why it matters?</a:t>
            </a:r>
            <a:endParaRPr lang="en-AU" dirty="0">
              <a:solidFill>
                <a:schemeClr val="bg1">
                  <a:lumMod val="50000"/>
                  <a:lumOff val="50000"/>
                </a:schemeClr>
              </a:solidFill>
            </a:endParaRPr>
          </a:p>
        </p:txBody>
      </p:sp>
      <p:pic>
        <p:nvPicPr>
          <p:cNvPr id="9" name="Australia - Toxic smoke chokes Melbourne as a factory catches fire in West Footscray-5nPM-hCtS2k">
            <a:hlinkClick r:id="" action="ppaction://media"/>
            <a:extLst>
              <a:ext uri="{FF2B5EF4-FFF2-40B4-BE49-F238E27FC236}">
                <a16:creationId xmlns:a16="http://schemas.microsoft.com/office/drawing/2014/main" id="{5A332526-5D29-4DB9-B1CF-7050778075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2286000"/>
            <a:ext cx="6502400" cy="3657600"/>
          </a:xfrm>
        </p:spPr>
      </p:pic>
      <p:pic>
        <p:nvPicPr>
          <p:cNvPr id="5" name="Picture 4" descr="C:\Documents and Settings\User\My Documents\My Pictures\AEBN Logo\AEBN_A_col-4.jpg">
            <a:extLst>
              <a:ext uri="{FF2B5EF4-FFF2-40B4-BE49-F238E27FC236}">
                <a16:creationId xmlns:a16="http://schemas.microsoft.com/office/drawing/2014/main" id="{9CE85D5B-14D3-41D5-A3CC-7B855AFE3BB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36296"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1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827088" y="404813"/>
            <a:ext cx="7129288" cy="1143000"/>
          </a:xfrm>
        </p:spPr>
        <p:txBody>
          <a:bodyPr/>
          <a:lstStyle/>
          <a:p>
            <a:pPr eaLnBrk="1" hangingPunct="1">
              <a:defRPr/>
            </a:pPr>
            <a:r>
              <a:rPr lang="en-US" sz="4000" dirty="0">
                <a:solidFill>
                  <a:schemeClr val="bg1">
                    <a:lumMod val="50000"/>
                    <a:lumOff val="50000"/>
                  </a:schemeClr>
                </a:solidFill>
              </a:rPr>
              <a:t>DG Class, Division &amp; Subsidiary Hazard</a:t>
            </a:r>
          </a:p>
        </p:txBody>
      </p:sp>
      <p:sp>
        <p:nvSpPr>
          <p:cNvPr id="84995" name="Rectangle 3"/>
          <p:cNvSpPr>
            <a:spLocks noGrp="1" noChangeArrowheads="1"/>
          </p:cNvSpPr>
          <p:nvPr>
            <p:ph idx="1"/>
          </p:nvPr>
        </p:nvSpPr>
        <p:spPr>
          <a:xfrm>
            <a:off x="857250" y="1714500"/>
            <a:ext cx="7543800" cy="3657600"/>
          </a:xfrm>
        </p:spPr>
        <p:txBody>
          <a:bodyPr/>
          <a:lstStyle/>
          <a:p>
            <a:pPr eaLnBrk="1" hangingPunct="1"/>
            <a:r>
              <a:rPr lang="en-US" altLang="en-US" dirty="0"/>
              <a:t>CLASS means the Class of Dangerous Goods as shown in the ADG Code</a:t>
            </a:r>
          </a:p>
          <a:p>
            <a:pPr eaLnBrk="1" hangingPunct="1"/>
            <a:r>
              <a:rPr lang="en-US" altLang="en-US" dirty="0"/>
              <a:t>Within the Classes, there are DIVISIONS</a:t>
            </a:r>
          </a:p>
          <a:p>
            <a:pPr eaLnBrk="1" hangingPunct="1"/>
            <a:r>
              <a:rPr lang="en-US" altLang="en-US" dirty="0"/>
              <a:t>Substances can be classified within 2 or more Classes, with secondary Class(es) referred to as SUBSIDIARY HAZARDS</a:t>
            </a:r>
          </a:p>
        </p:txBody>
      </p:sp>
      <p:pic>
        <p:nvPicPr>
          <p:cNvPr id="849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66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467544" y="228004"/>
            <a:ext cx="7772400" cy="536700"/>
          </a:xfrm>
        </p:spPr>
        <p:txBody>
          <a:bodyPr/>
          <a:lstStyle/>
          <a:p>
            <a:pPr eaLnBrk="1" hangingPunct="1">
              <a:defRPr/>
            </a:pPr>
            <a:r>
              <a:rPr lang="en-US" sz="4000" kern="1200" dirty="0">
                <a:solidFill>
                  <a:schemeClr val="bg1">
                    <a:lumMod val="50000"/>
                    <a:lumOff val="50000"/>
                  </a:schemeClr>
                </a:solidFill>
                <a:latin typeface="+mn-lt"/>
                <a:ea typeface="+mn-ea"/>
                <a:cs typeface="+mn-cs"/>
              </a:rPr>
              <a:t>Class 1: Explosives</a:t>
            </a:r>
          </a:p>
        </p:txBody>
      </p:sp>
      <p:graphicFrame>
        <p:nvGraphicFramePr>
          <p:cNvPr id="56323" name="Group 3"/>
          <p:cNvGraphicFramePr>
            <a:graphicFrameLocks noGrp="1"/>
          </p:cNvGraphicFramePr>
          <p:nvPr>
            <p:ph type="tbl" idx="1"/>
            <p:extLst>
              <p:ext uri="{D42A27DB-BD31-4B8C-83A1-F6EECF244321}">
                <p14:modId xmlns:p14="http://schemas.microsoft.com/office/powerpoint/2010/main" val="1657718922"/>
              </p:ext>
            </p:extLst>
          </p:nvPr>
        </p:nvGraphicFramePr>
        <p:xfrm>
          <a:off x="395536" y="1002508"/>
          <a:ext cx="8415340" cy="4730748"/>
        </p:xfrm>
        <a:graphic>
          <a:graphicData uri="http://schemas.openxmlformats.org/drawingml/2006/table">
            <a:tbl>
              <a:tblPr/>
              <a:tblGrid>
                <a:gridCol w="2103835">
                  <a:extLst>
                    <a:ext uri="{9D8B030D-6E8A-4147-A177-3AD203B41FA5}">
                      <a16:colId xmlns:a16="http://schemas.microsoft.com/office/drawing/2014/main" val="20000"/>
                    </a:ext>
                  </a:extLst>
                </a:gridCol>
                <a:gridCol w="2103835">
                  <a:extLst>
                    <a:ext uri="{9D8B030D-6E8A-4147-A177-3AD203B41FA5}">
                      <a16:colId xmlns:a16="http://schemas.microsoft.com/office/drawing/2014/main" val="20001"/>
                    </a:ext>
                  </a:extLst>
                </a:gridCol>
                <a:gridCol w="2103835">
                  <a:extLst>
                    <a:ext uri="{9D8B030D-6E8A-4147-A177-3AD203B41FA5}">
                      <a16:colId xmlns:a16="http://schemas.microsoft.com/office/drawing/2014/main" val="20002"/>
                    </a:ext>
                  </a:extLst>
                </a:gridCol>
                <a:gridCol w="2103835">
                  <a:extLst>
                    <a:ext uri="{9D8B030D-6E8A-4147-A177-3AD203B41FA5}">
                      <a16:colId xmlns:a16="http://schemas.microsoft.com/office/drawing/2014/main" val="20003"/>
                    </a:ext>
                  </a:extLst>
                </a:gridCol>
              </a:tblGrid>
              <a:tr h="65130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mn-lt"/>
                        </a:rPr>
                        <a:t>Some Explosive Articles</a:t>
                      </a:r>
                    </a:p>
                  </a:txBody>
                  <a:tcPr marT="45715" marB="45715" horzOverflow="overflow">
                    <a:lnL cap="flat">
                      <a:noFill/>
                    </a:lnL>
                    <a:lnR cap="flat">
                      <a:noFill/>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0"/>
                  </a:ext>
                </a:extLst>
              </a:tr>
              <a:tr h="8229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Ammunition</a:t>
                      </a:r>
                    </a:p>
                  </a:txBody>
                  <a:tcPr marT="45715" marB="45715" horzOverflow="overflow">
                    <a:lnL cap="flat">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Flash Powder</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Smokeless Powder </a:t>
                      </a:r>
                    </a:p>
                  </a:txBody>
                  <a:tcPr marT="45715" marB="45715" horzOverflow="overflow">
                    <a:lnL>
                      <a:noFill/>
                    </a:lnL>
                    <a:lnR>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Sounding Devices</a:t>
                      </a:r>
                    </a:p>
                  </a:txBody>
                  <a:tcPr marT="45715" marB="45715" horzOverflow="overflow">
                    <a:lnL>
                      <a:noFill/>
                    </a:lnL>
                    <a:lnR cap="flat">
                      <a:noFill/>
                    </a:lnR>
                    <a:lnT w="12700" cap="flat" cmpd="sng" algn="ctr">
                      <a:solidFill>
                        <a:schemeClr val="tx1"/>
                      </a:solidFill>
                      <a:prstDash val="solid"/>
                      <a:miter lim="800000"/>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Black Powder</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Primer</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Torpedoes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Bombs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Fuse (Ammo)</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Projectiles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Warheads</a:t>
                      </a: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Charges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Igniters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Propellants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Fireworks</a:t>
                      </a:r>
                    </a:p>
                  </a:txBody>
                  <a:tcPr marT="45715" marB="45715"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Mines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Rocket Motors</a:t>
                      </a:r>
                    </a:p>
                  </a:txBody>
                  <a:tcPr marT="45715" marB="45715"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5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Flares</a:t>
                      </a:r>
                    </a:p>
                  </a:txBody>
                  <a:tcPr marT="45715" marB="45715" horzOverflow="overflow">
                    <a:lnL cap="flat">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Powder cake</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mn-lt"/>
                        </a:rPr>
                        <a:t>Signals</a:t>
                      </a:r>
                    </a:p>
                  </a:txBody>
                  <a:tcPr marT="45715" marB="45715" horzOverflow="overflow">
                    <a:lnL>
                      <a:noFill/>
                    </a:lnL>
                    <a:lnR>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marT="45715" marB="45715" horzOverflow="overflow">
                    <a:lnL>
                      <a:noFill/>
                    </a:lnL>
                    <a:lnR cap="flat">
                      <a:noFill/>
                    </a:lnR>
                    <a:lnT>
                      <a:noFill/>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87072"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9141" y="3573016"/>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User\My Documents\My Pictures\AEBN Logo\AEBN_A_col-4.jpg">
            <a:extLst>
              <a:ext uri="{FF2B5EF4-FFF2-40B4-BE49-F238E27FC236}">
                <a16:creationId xmlns:a16="http://schemas.microsoft.com/office/drawing/2014/main" id="{F4A5F8AD-7054-411F-AE18-142AD876B4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8321" y="6170438"/>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90673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685800" y="373538"/>
            <a:ext cx="7772400" cy="906463"/>
          </a:xfrm>
        </p:spPr>
        <p:txBody>
          <a:bodyPr/>
          <a:lstStyle/>
          <a:p>
            <a:pPr eaLnBrk="1" hangingPunct="1">
              <a:defRPr/>
            </a:pPr>
            <a:r>
              <a:rPr lang="en-US" sz="4000" dirty="0">
                <a:solidFill>
                  <a:schemeClr val="bg1">
                    <a:lumMod val="50000"/>
                    <a:lumOff val="50000"/>
                  </a:schemeClr>
                </a:solidFill>
              </a:rPr>
              <a:t>Division 2.1 Flammable Gases</a:t>
            </a:r>
            <a:endParaRPr lang="en-AU" sz="4000" dirty="0">
              <a:solidFill>
                <a:schemeClr val="bg1">
                  <a:lumMod val="50000"/>
                  <a:lumOff val="50000"/>
                </a:schemeClr>
              </a:solidFill>
            </a:endParaRPr>
          </a:p>
        </p:txBody>
      </p:sp>
      <p:sp>
        <p:nvSpPr>
          <p:cNvPr id="89091" name="Rectangle 3"/>
          <p:cNvSpPr>
            <a:spLocks noGrp="1" noChangeArrowheads="1"/>
          </p:cNvSpPr>
          <p:nvPr>
            <p:ph type="body" idx="4294967295"/>
          </p:nvPr>
        </p:nvSpPr>
        <p:spPr>
          <a:xfrm>
            <a:off x="714375" y="1500188"/>
            <a:ext cx="8143875" cy="3657600"/>
          </a:xfrm>
        </p:spPr>
        <p:txBody>
          <a:bodyPr/>
          <a:lstStyle/>
          <a:p>
            <a:pPr eaLnBrk="1" hangingPunct="1">
              <a:lnSpc>
                <a:spcPct val="90000"/>
              </a:lnSpc>
            </a:pPr>
            <a:r>
              <a:rPr lang="en-US" altLang="en-US" sz="2400" dirty="0"/>
              <a:t>Gases which ignite on contact with a source of ignition, however:</a:t>
            </a:r>
          </a:p>
          <a:p>
            <a:pPr eaLnBrk="1" hangingPunct="1">
              <a:lnSpc>
                <a:spcPct val="90000"/>
              </a:lnSpc>
            </a:pPr>
            <a:endParaRPr lang="en-US" altLang="en-US" sz="700" dirty="0"/>
          </a:p>
          <a:p>
            <a:pPr eaLnBrk="1" hangingPunct="1">
              <a:lnSpc>
                <a:spcPct val="90000"/>
              </a:lnSpc>
            </a:pPr>
            <a:r>
              <a:rPr lang="en-US" altLang="en-US" sz="2400" dirty="0"/>
              <a:t>They only ignite in a certain range of concentrations with air</a:t>
            </a:r>
          </a:p>
          <a:p>
            <a:pPr eaLnBrk="1" hangingPunct="1">
              <a:lnSpc>
                <a:spcPct val="90000"/>
              </a:lnSpc>
            </a:pPr>
            <a:endParaRPr lang="en-US" altLang="en-US" sz="600" dirty="0"/>
          </a:p>
          <a:p>
            <a:pPr eaLnBrk="1" hangingPunct="1">
              <a:lnSpc>
                <a:spcPct val="90000"/>
              </a:lnSpc>
            </a:pPr>
            <a:r>
              <a:rPr lang="en-US" altLang="en-US" sz="2400" dirty="0"/>
              <a:t>Above the upper limit – too rich to burn</a:t>
            </a:r>
          </a:p>
          <a:p>
            <a:pPr eaLnBrk="1" hangingPunct="1">
              <a:lnSpc>
                <a:spcPct val="90000"/>
              </a:lnSpc>
            </a:pPr>
            <a:endParaRPr lang="en-US" altLang="en-US" sz="600" dirty="0"/>
          </a:p>
          <a:p>
            <a:pPr eaLnBrk="1" hangingPunct="1">
              <a:lnSpc>
                <a:spcPct val="90000"/>
              </a:lnSpc>
            </a:pPr>
            <a:r>
              <a:rPr lang="en-US" altLang="en-US" sz="2400" dirty="0"/>
              <a:t>Below the lower limit – too lean to burn</a:t>
            </a:r>
          </a:p>
        </p:txBody>
      </p:sp>
      <p:pic>
        <p:nvPicPr>
          <p:cNvPr id="8909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16050" y="3284538"/>
            <a:ext cx="251936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6313" y="6000750"/>
            <a:ext cx="17097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op sign&#10;&#10;Description automatically generated">
            <a:extLst>
              <a:ext uri="{FF2B5EF4-FFF2-40B4-BE49-F238E27FC236}">
                <a16:creationId xmlns:a16="http://schemas.microsoft.com/office/drawing/2014/main" id="{9EF3E728-0200-4040-B49F-A222857A6C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6050" y="3284538"/>
            <a:ext cx="2520000" cy="2520000"/>
          </a:xfrm>
          <a:prstGeom prst="rect">
            <a:avLst/>
          </a:prstGeom>
        </p:spPr>
      </p:pic>
      <p:sp>
        <p:nvSpPr>
          <p:cNvPr id="2" name="Rectangle 1">
            <a:extLst>
              <a:ext uri="{FF2B5EF4-FFF2-40B4-BE49-F238E27FC236}">
                <a16:creationId xmlns:a16="http://schemas.microsoft.com/office/drawing/2014/main" id="{602B6169-519D-4390-BB3E-FAC5FA8F17C4}"/>
              </a:ext>
            </a:extLst>
          </p:cNvPr>
          <p:cNvSpPr/>
          <p:nvPr/>
        </p:nvSpPr>
        <p:spPr>
          <a:xfrm>
            <a:off x="899592" y="5030017"/>
            <a:ext cx="5328592" cy="1089529"/>
          </a:xfrm>
          <a:prstGeom prst="rect">
            <a:avLst/>
          </a:prstGeom>
        </p:spPr>
        <p:txBody>
          <a:bodyPr wrap="square">
            <a:spAutoFit/>
          </a:bodyPr>
          <a:lstStyle/>
          <a:p>
            <a:pPr marL="457200" indent="-457200" eaLnBrk="1" hangingPunct="1">
              <a:lnSpc>
                <a:spcPct val="90000"/>
              </a:lnSpc>
              <a:buFont typeface="Arial" panose="020B0604020202020204" pitchFamily="34" charset="0"/>
              <a:buChar char="•"/>
            </a:pPr>
            <a:r>
              <a:rPr lang="en-US" altLang="en-US" sz="2400" dirty="0">
                <a:latin typeface="+mn-lt"/>
              </a:rPr>
              <a:t>Heavier-than-air gas leaks may flow and accumulate in low points</a:t>
            </a:r>
          </a:p>
          <a:p>
            <a:pPr marL="914400" lvl="1" indent="-457200">
              <a:lnSpc>
                <a:spcPct val="90000"/>
              </a:lnSpc>
              <a:buFont typeface="Arial" panose="020B0604020202020204" pitchFamily="34" charset="0"/>
              <a:buChar char="•"/>
            </a:pPr>
            <a:r>
              <a:rPr lang="en-US" altLang="en-US" sz="2400" dirty="0">
                <a:latin typeface="+mn-lt"/>
              </a:rPr>
              <a:t>e.g. propane, butane (LPG)</a:t>
            </a:r>
            <a:endParaRPr lang="en-AU" altLang="en-US" sz="2400" dirty="0">
              <a:latin typeface="+mn-lt"/>
            </a:endParaRPr>
          </a:p>
        </p:txBody>
      </p:sp>
    </p:spTree>
    <p:extLst>
      <p:ext uri="{BB962C8B-B14F-4D97-AF65-F5344CB8AC3E}">
        <p14:creationId xmlns:p14="http://schemas.microsoft.com/office/powerpoint/2010/main" val="210820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B60D-D649-4172-ABFD-DE84C843A516}"/>
              </a:ext>
            </a:extLst>
          </p:cNvPr>
          <p:cNvSpPr>
            <a:spLocks noGrp="1"/>
          </p:cNvSpPr>
          <p:nvPr>
            <p:ph type="title"/>
          </p:nvPr>
        </p:nvSpPr>
        <p:spPr>
          <a:xfrm>
            <a:off x="914401" y="24340"/>
            <a:ext cx="7402015" cy="1143000"/>
          </a:xfrm>
        </p:spPr>
        <p:txBody>
          <a:bodyPr/>
          <a:lstStyle/>
          <a:p>
            <a:pPr algn="ctr"/>
            <a:r>
              <a:rPr lang="en-GB" dirty="0">
                <a:solidFill>
                  <a:schemeClr val="bg1">
                    <a:lumMod val="50000"/>
                    <a:lumOff val="50000"/>
                  </a:schemeClr>
                </a:solidFill>
              </a:rPr>
              <a:t>Aerosols</a:t>
            </a:r>
            <a:endParaRPr lang="en-AU" dirty="0">
              <a:solidFill>
                <a:schemeClr val="bg1">
                  <a:lumMod val="50000"/>
                  <a:lumOff val="50000"/>
                </a:schemeClr>
              </a:solidFill>
            </a:endParaRPr>
          </a:p>
        </p:txBody>
      </p:sp>
      <p:pic>
        <p:nvPicPr>
          <p:cNvPr id="5" name="See how a truck full of aerosol cans explodes-KVPEcGw8Eas">
            <a:hlinkClick r:id="" action="ppaction://media"/>
            <a:extLst>
              <a:ext uri="{FF2B5EF4-FFF2-40B4-BE49-F238E27FC236}">
                <a16:creationId xmlns:a16="http://schemas.microsoft.com/office/drawing/2014/main" id="{0BF45BE8-D14D-4504-A890-EE58917FB27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4637" y="1167341"/>
            <a:ext cx="8491130" cy="4776260"/>
          </a:xfrm>
        </p:spPr>
      </p:pic>
      <p:pic>
        <p:nvPicPr>
          <p:cNvPr id="4" name="Picture 4" descr="C:\Documents and Settings\User\My Documents\My Pictures\AEBN Logo\AEBN_A_col-4.jpg">
            <a:extLst>
              <a:ext uri="{FF2B5EF4-FFF2-40B4-BE49-F238E27FC236}">
                <a16:creationId xmlns:a16="http://schemas.microsoft.com/office/drawing/2014/main" id="{C479746F-3129-44E1-95DC-F63175CDC3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3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DAF418CC-4A9F-4016-B57E-DE3754B8B27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idx="4294967295"/>
          </p:nvPr>
        </p:nvSpPr>
        <p:spPr>
          <a:xfrm>
            <a:off x="900113" y="499819"/>
            <a:ext cx="7543800" cy="1143000"/>
          </a:xfrm>
        </p:spPr>
        <p:txBody>
          <a:bodyPr/>
          <a:lstStyle/>
          <a:p>
            <a:pPr eaLnBrk="1" hangingPunct="1">
              <a:defRPr/>
            </a:pPr>
            <a:r>
              <a:rPr lang="en-US" sz="4000" dirty="0">
                <a:solidFill>
                  <a:schemeClr val="bg1">
                    <a:lumMod val="50000"/>
                    <a:lumOff val="50000"/>
                  </a:schemeClr>
                </a:solidFill>
              </a:rPr>
              <a:t>Division 2.2 Non-Flammable</a:t>
            </a:r>
            <a:br>
              <a:rPr lang="en-US" sz="4000" dirty="0">
                <a:solidFill>
                  <a:schemeClr val="bg1">
                    <a:lumMod val="50000"/>
                    <a:lumOff val="50000"/>
                  </a:schemeClr>
                </a:solidFill>
              </a:rPr>
            </a:br>
            <a:r>
              <a:rPr lang="en-US" sz="4000" dirty="0">
                <a:solidFill>
                  <a:schemeClr val="bg1">
                    <a:lumMod val="50000"/>
                    <a:lumOff val="50000"/>
                  </a:schemeClr>
                </a:solidFill>
              </a:rPr>
              <a:t>Non-Toxic Gases</a:t>
            </a:r>
            <a:endParaRPr lang="en-AU" sz="4000" dirty="0">
              <a:solidFill>
                <a:schemeClr val="bg1">
                  <a:lumMod val="50000"/>
                  <a:lumOff val="50000"/>
                </a:schemeClr>
              </a:solidFill>
            </a:endParaRPr>
          </a:p>
        </p:txBody>
      </p:sp>
      <p:sp>
        <p:nvSpPr>
          <p:cNvPr id="93187" name="Rectangle 3"/>
          <p:cNvSpPr>
            <a:spLocks noGrp="1" noChangeArrowheads="1"/>
          </p:cNvSpPr>
          <p:nvPr>
            <p:ph type="body" idx="4294967295"/>
          </p:nvPr>
        </p:nvSpPr>
        <p:spPr>
          <a:xfrm>
            <a:off x="755576" y="1906831"/>
            <a:ext cx="5476875" cy="3970093"/>
          </a:xfrm>
        </p:spPr>
        <p:txBody>
          <a:bodyPr/>
          <a:lstStyle/>
          <a:p>
            <a:pPr eaLnBrk="1" hangingPunct="1"/>
            <a:r>
              <a:rPr lang="en-US" altLang="en-US" sz="2600" dirty="0"/>
              <a:t>Not Flammable when exposed to a source of ignition</a:t>
            </a:r>
          </a:p>
          <a:p>
            <a:pPr eaLnBrk="1" hangingPunct="1"/>
            <a:r>
              <a:rPr lang="en-US" altLang="en-US" sz="2600" dirty="0"/>
              <a:t>Not Toxic, but can cause death by asphyxiation</a:t>
            </a:r>
          </a:p>
          <a:p>
            <a:pPr eaLnBrk="1" hangingPunct="1"/>
            <a:r>
              <a:rPr lang="en-US" altLang="en-US" sz="2600" dirty="0"/>
              <a:t>Most are heavier than air, many 6 or 7 times heavier</a:t>
            </a:r>
          </a:p>
          <a:p>
            <a:pPr eaLnBrk="1" hangingPunct="1"/>
            <a:r>
              <a:rPr lang="en-US" altLang="en-US" sz="2600" dirty="0"/>
              <a:t>Some are stored in cryogenic form, i.e. below minus 150</a:t>
            </a:r>
            <a:r>
              <a:rPr lang="en-US" altLang="en-US" sz="2600" baseline="30000" dirty="0"/>
              <a:t>O</a:t>
            </a:r>
            <a:r>
              <a:rPr lang="en-US" altLang="en-US" sz="2600" dirty="0"/>
              <a:t>C</a:t>
            </a:r>
          </a:p>
        </p:txBody>
      </p:sp>
      <p:pic>
        <p:nvPicPr>
          <p:cNvPr id="93188"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83589"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6767" y="3370741"/>
            <a:ext cx="2493006" cy="2493006"/>
          </a:xfrm>
          <a:prstGeom prst="rect">
            <a:avLst/>
          </a:prstGeom>
        </p:spPr>
      </p:pic>
      <p:pic>
        <p:nvPicPr>
          <p:cNvPr id="93190" name="Picture 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46763" y="5553075"/>
            <a:ext cx="12588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4780103-910E-4AE7-8139-7B75B19951D2}"/>
              </a:ext>
            </a:extLst>
          </p:cNvPr>
          <p:cNvSpPr/>
          <p:nvPr/>
        </p:nvSpPr>
        <p:spPr>
          <a:xfrm>
            <a:off x="755576" y="5964237"/>
            <a:ext cx="5328592" cy="452432"/>
          </a:xfrm>
          <a:prstGeom prst="rect">
            <a:avLst/>
          </a:prstGeom>
        </p:spPr>
        <p:txBody>
          <a:bodyPr wrap="square">
            <a:spAutoFit/>
          </a:bodyPr>
          <a:lstStyle/>
          <a:p>
            <a:pPr marL="342900" indent="-342900">
              <a:lnSpc>
                <a:spcPct val="90000"/>
              </a:lnSpc>
              <a:spcBef>
                <a:spcPct val="60000"/>
              </a:spcBef>
              <a:buClr>
                <a:schemeClr val="tx1"/>
              </a:buClr>
              <a:buFont typeface="Arial" panose="020B0604020202020204" pitchFamily="34" charset="0"/>
              <a:buChar char="•"/>
            </a:pPr>
            <a:r>
              <a:rPr lang="en-US" altLang="en-US" sz="2600" dirty="0">
                <a:latin typeface="+mn-lt"/>
              </a:rPr>
              <a:t>Oxygen has sub-hazard 5.1</a:t>
            </a:r>
          </a:p>
        </p:txBody>
      </p:sp>
    </p:spTree>
    <p:extLst>
      <p:ext uri="{BB962C8B-B14F-4D97-AF65-F5344CB8AC3E}">
        <p14:creationId xmlns:p14="http://schemas.microsoft.com/office/powerpoint/2010/main" val="427797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3190"/>
                                        </p:tgtEl>
                                        <p:attrNameLst>
                                          <p:attrName>style.visibility</p:attrName>
                                        </p:attrNameLst>
                                      </p:cBhvr>
                                      <p:to>
                                        <p:strVal val="visible"/>
                                      </p:to>
                                    </p:set>
                                    <p:animEffect transition="in" filter="fade">
                                      <p:cBhvr>
                                        <p:cTn id="16" dur="500"/>
                                        <p:tgtEl>
                                          <p:spTgt spid="931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60" y="409508"/>
            <a:ext cx="7543800" cy="1143000"/>
          </a:xfrm>
        </p:spPr>
        <p:txBody>
          <a:bodyPr/>
          <a:lstStyle/>
          <a:p>
            <a:r>
              <a:rPr lang="en-AU" sz="4000" dirty="0">
                <a:solidFill>
                  <a:schemeClr val="bg1">
                    <a:lumMod val="50000"/>
                    <a:lumOff val="50000"/>
                  </a:schemeClr>
                </a:solidFill>
              </a:rPr>
              <a:t>Oxidising Gas</a:t>
            </a:r>
          </a:p>
        </p:txBody>
      </p:sp>
      <p:sp>
        <p:nvSpPr>
          <p:cNvPr id="8" name="Content Placeholder 7"/>
          <p:cNvSpPr>
            <a:spLocks noGrp="1"/>
          </p:cNvSpPr>
          <p:nvPr>
            <p:ph sz="half" idx="1"/>
          </p:nvPr>
        </p:nvSpPr>
        <p:spPr/>
        <p:txBody>
          <a:bodyPr/>
          <a:lstStyle/>
          <a:p>
            <a:r>
              <a:rPr lang="en-AU" sz="2400" dirty="0"/>
              <a:t>Division 2.5</a:t>
            </a:r>
          </a:p>
          <a:p>
            <a:r>
              <a:rPr lang="en-AU" sz="2400" dirty="0"/>
              <a:t>This class diamond can be used for road and rail transport in Australia in place of class 2.2 and sub-hazard 5.1</a:t>
            </a:r>
          </a:p>
          <a:p>
            <a:r>
              <a:rPr lang="en-AU" sz="2400" dirty="0"/>
              <a:t>It is not used internationally and cannot be used for sea freight (IMDG)</a:t>
            </a:r>
          </a:p>
        </p:txBody>
      </p:sp>
      <p:sp>
        <p:nvSpPr>
          <p:cNvPr id="9" name="Content Placeholder 8"/>
          <p:cNvSpPr>
            <a:spLocks noGrp="1"/>
          </p:cNvSpPr>
          <p:nvPr>
            <p:ph sz="half" idx="2"/>
          </p:nvPr>
        </p:nvSpPr>
        <p:spPr/>
        <p:txBody>
          <a:bodyPr/>
          <a:lstStyle/>
          <a:p>
            <a:r>
              <a:rPr lang="en-AU" dirty="0"/>
              <a:t>Examples:</a:t>
            </a:r>
          </a:p>
          <a:p>
            <a:pPr lvl="1"/>
            <a:r>
              <a:rPr lang="en-AU" dirty="0"/>
              <a:t>Oxygen gas</a:t>
            </a:r>
          </a:p>
          <a:p>
            <a:pPr lvl="1"/>
            <a:r>
              <a:rPr lang="en-AU" dirty="0"/>
              <a:t>Nitrous oxide</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6363" y="3356992"/>
            <a:ext cx="2520000" cy="2520000"/>
          </a:xfrm>
          <a:prstGeom prst="rect">
            <a:avLst/>
          </a:prstGeom>
        </p:spPr>
      </p:pic>
      <p:pic>
        <p:nvPicPr>
          <p:cNvPr id="1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684213" y="404664"/>
            <a:ext cx="7772400" cy="774700"/>
          </a:xfrm>
        </p:spPr>
        <p:txBody>
          <a:bodyPr/>
          <a:lstStyle/>
          <a:p>
            <a:pPr eaLnBrk="1" hangingPunct="1">
              <a:defRPr/>
            </a:pPr>
            <a:r>
              <a:rPr lang="en-US" sz="4000" dirty="0">
                <a:solidFill>
                  <a:schemeClr val="bg1">
                    <a:lumMod val="50000"/>
                    <a:lumOff val="50000"/>
                  </a:schemeClr>
                </a:solidFill>
              </a:rPr>
              <a:t>Division 2.3 – Toxic Gas</a:t>
            </a:r>
            <a:endParaRPr lang="en-AU" sz="4000" dirty="0">
              <a:solidFill>
                <a:schemeClr val="bg1">
                  <a:lumMod val="50000"/>
                  <a:lumOff val="50000"/>
                </a:schemeClr>
              </a:solidFill>
            </a:endParaRPr>
          </a:p>
        </p:txBody>
      </p:sp>
      <p:sp>
        <p:nvSpPr>
          <p:cNvPr id="49155" name="Rectangle 3"/>
          <p:cNvSpPr>
            <a:spLocks noGrp="1" noChangeArrowheads="1"/>
          </p:cNvSpPr>
          <p:nvPr>
            <p:ph type="body" idx="4294967295"/>
          </p:nvPr>
        </p:nvSpPr>
        <p:spPr>
          <a:xfrm>
            <a:off x="714374" y="1353988"/>
            <a:ext cx="6017866" cy="3947219"/>
          </a:xfrm>
        </p:spPr>
        <p:txBody>
          <a:bodyPr/>
          <a:lstStyle/>
          <a:p>
            <a:pPr marL="0" indent="0" eaLnBrk="1" hangingPunct="1">
              <a:buFontTx/>
              <a:buNone/>
              <a:defRPr/>
            </a:pPr>
            <a:r>
              <a:rPr lang="en-US" altLang="en-US" sz="2600" dirty="0"/>
              <a:t>Most toxic gases are heavier than air and many have a subsidiary hazard</a:t>
            </a:r>
          </a:p>
          <a:p>
            <a:pPr eaLnBrk="1" hangingPunct="1">
              <a:buFontTx/>
              <a:buNone/>
              <a:defRPr/>
            </a:pPr>
            <a:endParaRPr lang="en-US" altLang="en-US" sz="200" dirty="0"/>
          </a:p>
          <a:p>
            <a:pPr eaLnBrk="1" hangingPunct="1">
              <a:defRPr/>
            </a:pPr>
            <a:r>
              <a:rPr lang="en-US" altLang="en-US" sz="2600" dirty="0"/>
              <a:t>Ammonia, Anhydrous	Sub-Hazard 8</a:t>
            </a:r>
          </a:p>
          <a:p>
            <a:pPr eaLnBrk="1" hangingPunct="1">
              <a:defRPr/>
            </a:pPr>
            <a:r>
              <a:rPr lang="en-US" altLang="en-US" sz="2600" dirty="0"/>
              <a:t>Arsine			SH 2.1</a:t>
            </a:r>
          </a:p>
          <a:p>
            <a:pPr eaLnBrk="1" hangingPunct="1">
              <a:defRPr/>
            </a:pPr>
            <a:r>
              <a:rPr lang="en-US" altLang="en-US" sz="2600" dirty="0"/>
              <a:t>Bromine Chloride	SH 5.1 &amp; 8</a:t>
            </a:r>
          </a:p>
          <a:p>
            <a:pPr eaLnBrk="1" hangingPunct="1">
              <a:defRPr/>
            </a:pPr>
            <a:r>
              <a:rPr lang="en-US" altLang="en-US" sz="2600" dirty="0"/>
              <a:t>Chlorine			SH 5.1 &amp; 8</a:t>
            </a:r>
          </a:p>
        </p:txBody>
      </p:sp>
      <p:pic>
        <p:nvPicPr>
          <p:cNvPr id="9523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284984"/>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45342" y="4904346"/>
            <a:ext cx="898866"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06969" y="4904346"/>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top sign&#10;&#10;Description automatically generated">
            <a:extLst>
              <a:ext uri="{FF2B5EF4-FFF2-40B4-BE49-F238E27FC236}">
                <a16:creationId xmlns:a16="http://schemas.microsoft.com/office/drawing/2014/main" id="{60E7B879-1F6F-4087-906E-E96A920DE6D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44208" y="2852936"/>
            <a:ext cx="900000" cy="900000"/>
          </a:xfrm>
          <a:prstGeom prst="rect">
            <a:avLst/>
          </a:prstGeom>
        </p:spPr>
      </p:pic>
      <p:pic>
        <p:nvPicPr>
          <p:cNvPr id="9" name="Picture 2">
            <a:extLst>
              <a:ext uri="{FF2B5EF4-FFF2-40B4-BE49-F238E27FC236}">
                <a16:creationId xmlns:a16="http://schemas.microsoft.com/office/drawing/2014/main" id="{EBB3D700-A704-46F3-A063-0FDEF797483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23193" y="1879165"/>
            <a:ext cx="901135"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90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95239"/>
                                        </p:tgtEl>
                                        <p:attrNameLst>
                                          <p:attrName>style.visibility</p:attrName>
                                        </p:attrNameLst>
                                      </p:cBhvr>
                                      <p:to>
                                        <p:strVal val="visible"/>
                                      </p:to>
                                    </p:set>
                                    <p:animEffect transition="in" filter="wipe(left)">
                                      <p:cBhvr>
                                        <p:cTn id="15" dur="500"/>
                                        <p:tgtEl>
                                          <p:spTgt spid="95239"/>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95238"/>
                                        </p:tgtEl>
                                        <p:attrNameLst>
                                          <p:attrName>style.visibility</p:attrName>
                                        </p:attrNameLst>
                                      </p:cBhvr>
                                      <p:to>
                                        <p:strVal val="visible"/>
                                      </p:to>
                                    </p:set>
                                    <p:animEffect transition="in" filter="wipe(left)">
                                      <p:cBhvr>
                                        <p:cTn id="19" dur="5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609600"/>
            <a:ext cx="7772400" cy="982663"/>
          </a:xfrm>
        </p:spPr>
        <p:txBody>
          <a:bodyPr/>
          <a:lstStyle/>
          <a:p>
            <a:pPr eaLnBrk="1" hangingPunct="1">
              <a:defRPr/>
            </a:pPr>
            <a:r>
              <a:rPr lang="en-US" dirty="0">
                <a:solidFill>
                  <a:schemeClr val="bg1">
                    <a:lumMod val="50000"/>
                    <a:lumOff val="50000"/>
                  </a:schemeClr>
                </a:solidFill>
              </a:rPr>
              <a:t>Class 3: Flammable Liquids</a:t>
            </a:r>
          </a:p>
        </p:txBody>
      </p:sp>
      <p:sp>
        <p:nvSpPr>
          <p:cNvPr id="70659" name="Rectangle 3"/>
          <p:cNvSpPr>
            <a:spLocks noGrp="1" noChangeArrowheads="1"/>
          </p:cNvSpPr>
          <p:nvPr>
            <p:ph type="body" idx="4294967295"/>
          </p:nvPr>
        </p:nvSpPr>
        <p:spPr>
          <a:xfrm>
            <a:off x="785813" y="2057400"/>
            <a:ext cx="5691187" cy="4086225"/>
          </a:xfrm>
        </p:spPr>
        <p:txBody>
          <a:bodyPr/>
          <a:lstStyle/>
          <a:p>
            <a:pPr marL="609600" indent="-609600" eaLnBrk="1" hangingPunct="1">
              <a:lnSpc>
                <a:spcPct val="90000"/>
              </a:lnSpc>
            </a:pPr>
            <a:r>
              <a:rPr lang="en-US" altLang="en-US" sz="2800" dirty="0"/>
              <a:t>The UN defines a flammable liquid as:</a:t>
            </a:r>
          </a:p>
          <a:p>
            <a:pPr marL="1009650" lvl="1" indent="-609600" eaLnBrk="1" hangingPunct="1">
              <a:lnSpc>
                <a:spcPct val="90000"/>
              </a:lnSpc>
            </a:pPr>
            <a:r>
              <a:rPr lang="en-US" altLang="en-US" sz="2400" dirty="0"/>
              <a:t>Any liquid having a flash point not more than 60</a:t>
            </a:r>
            <a:r>
              <a:rPr lang="en-US" altLang="en-US" sz="2400" baseline="30000" dirty="0"/>
              <a:t>o</a:t>
            </a:r>
            <a:r>
              <a:rPr lang="en-US" altLang="en-US" sz="2400" dirty="0"/>
              <a:t> C</a:t>
            </a:r>
          </a:p>
          <a:p>
            <a:pPr marL="609600" indent="-609600" eaLnBrk="1" hangingPunct="1">
              <a:lnSpc>
                <a:spcPct val="90000"/>
              </a:lnSpc>
              <a:buFontTx/>
              <a:buNone/>
            </a:pPr>
            <a:endParaRPr lang="en-US" altLang="en-US" sz="1000" dirty="0"/>
          </a:p>
          <a:p>
            <a:pPr marL="609600" indent="-609600" eaLnBrk="1" hangingPunct="1">
              <a:lnSpc>
                <a:spcPct val="90000"/>
              </a:lnSpc>
            </a:pPr>
            <a:r>
              <a:rPr lang="en-US" altLang="en-US" sz="2800" dirty="0"/>
              <a:t>A C1 combustible liquid has a flash point above 60</a:t>
            </a:r>
            <a:r>
              <a:rPr lang="en-US" altLang="en-US" sz="2800" baseline="30000" dirty="0"/>
              <a:t>o </a:t>
            </a:r>
            <a:r>
              <a:rPr lang="en-US" altLang="en-US" sz="2800" dirty="0"/>
              <a:t>C and below 93</a:t>
            </a:r>
            <a:r>
              <a:rPr lang="en-US" altLang="en-US" sz="2800" baseline="30000" dirty="0"/>
              <a:t>o </a:t>
            </a:r>
            <a:r>
              <a:rPr lang="en-US" altLang="en-US" sz="2800" dirty="0"/>
              <a:t>C</a:t>
            </a:r>
          </a:p>
        </p:txBody>
      </p:sp>
      <p:pic>
        <p:nvPicPr>
          <p:cNvPr id="1013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7000" y="3357562"/>
            <a:ext cx="2519363" cy="2519363"/>
          </a:xfrm>
          <a:prstGeom prst="rect">
            <a:avLst/>
          </a:prstGeom>
        </p:spPr>
      </p:pic>
    </p:spTree>
    <p:extLst>
      <p:ext uri="{BB962C8B-B14F-4D97-AF65-F5344CB8AC3E}">
        <p14:creationId xmlns:p14="http://schemas.microsoft.com/office/powerpoint/2010/main" val="2066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0659">
                                            <p:txEl>
                                              <p:pRg st="1" end="1"/>
                                            </p:txEl>
                                          </p:spTgt>
                                        </p:tgtEl>
                                        <p:attrNameLst>
                                          <p:attrName>style.visibility</p:attrName>
                                        </p:attrNameLst>
                                      </p:cBhvr>
                                      <p:to>
                                        <p:strVal val="visible"/>
                                      </p:to>
                                    </p:set>
                                    <p:animEffect transition="in" filter="fade">
                                      <p:cBhvr>
                                        <p:cTn id="11" dur="500"/>
                                        <p:tgtEl>
                                          <p:spTgt spid="7065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0659">
                                            <p:txEl>
                                              <p:pRg st="3" end="3"/>
                                            </p:txEl>
                                          </p:spTgt>
                                        </p:tgtEl>
                                        <p:attrNameLst>
                                          <p:attrName>style.visibility</p:attrName>
                                        </p:attrNameLst>
                                      </p:cBhvr>
                                      <p:to>
                                        <p:strVal val="visible"/>
                                      </p:to>
                                    </p:set>
                                    <p:animEffect transition="in" filter="fade">
                                      <p:cBhvr>
                                        <p:cTn id="15" dur="500"/>
                                        <p:tgtEl>
                                          <p:spTgt spid="7065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609600"/>
            <a:ext cx="7772400" cy="830263"/>
          </a:xfrm>
        </p:spPr>
        <p:txBody>
          <a:bodyPr/>
          <a:lstStyle/>
          <a:p>
            <a:pPr eaLnBrk="1" hangingPunct="1">
              <a:defRPr/>
            </a:pPr>
            <a:r>
              <a:rPr lang="en-US" sz="4000" dirty="0">
                <a:solidFill>
                  <a:schemeClr val="bg1">
                    <a:lumMod val="50000"/>
                    <a:lumOff val="50000"/>
                  </a:schemeClr>
                </a:solidFill>
              </a:rPr>
              <a:t>Class 4: Flammable Solids</a:t>
            </a:r>
          </a:p>
        </p:txBody>
      </p:sp>
      <p:sp>
        <p:nvSpPr>
          <p:cNvPr id="76803" name="Rectangle 3"/>
          <p:cNvSpPr>
            <a:spLocks noGrp="1" noChangeArrowheads="1"/>
          </p:cNvSpPr>
          <p:nvPr>
            <p:ph type="body" idx="4294967295"/>
          </p:nvPr>
        </p:nvSpPr>
        <p:spPr>
          <a:xfrm>
            <a:off x="755650" y="1621692"/>
            <a:ext cx="7758113" cy="3657600"/>
          </a:xfrm>
        </p:spPr>
        <p:txBody>
          <a:bodyPr/>
          <a:lstStyle/>
          <a:p>
            <a:pPr marL="0" indent="0" eaLnBrk="1" hangingPunct="1">
              <a:lnSpc>
                <a:spcPct val="90000"/>
              </a:lnSpc>
              <a:buNone/>
            </a:pPr>
            <a:r>
              <a:rPr lang="en-US" altLang="en-US" sz="2400" dirty="0"/>
              <a:t>Class 4 includes 3 Divisions with different diamonds:</a:t>
            </a:r>
            <a:endParaRPr lang="en-US" dirty="0"/>
          </a:p>
          <a:p>
            <a:pPr marL="900113" indent="-539750" eaLnBrk="1" hangingPunct="1">
              <a:lnSpc>
                <a:spcPct val="90000"/>
              </a:lnSpc>
            </a:pPr>
            <a:r>
              <a:rPr lang="en-US" altLang="en-US" sz="2400" dirty="0"/>
              <a:t>4.1 Flammable solids</a:t>
            </a:r>
          </a:p>
          <a:p>
            <a:pPr marL="900113" indent="-539750" eaLnBrk="1" hangingPunct="1">
              <a:lnSpc>
                <a:spcPct val="90000"/>
              </a:lnSpc>
            </a:pPr>
            <a:r>
              <a:rPr lang="en-US" altLang="en-US" sz="2400" dirty="0"/>
              <a:t>4.2 Spontaneously combustible</a:t>
            </a:r>
          </a:p>
          <a:p>
            <a:pPr marL="900113" indent="-539750" eaLnBrk="1" hangingPunct="1">
              <a:lnSpc>
                <a:spcPct val="90000"/>
              </a:lnSpc>
            </a:pPr>
            <a:r>
              <a:rPr lang="en-US" altLang="en-US" sz="2400" dirty="0"/>
              <a:t>4.3 Dangerous when wet</a:t>
            </a:r>
          </a:p>
        </p:txBody>
      </p:sp>
      <p:pic>
        <p:nvPicPr>
          <p:cNvPr id="10752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37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lnSpc>
                <a:spcPct val="90000"/>
              </a:lnSpc>
              <a:defRPr/>
            </a:pPr>
            <a:r>
              <a:rPr lang="en-GB" altLang="en-US" sz="2400" dirty="0">
                <a:cs typeface="Times New Roman" panose="02020603050405020304" pitchFamily="18" charset="0"/>
              </a:rPr>
              <a:t>Can be easily ignited by flames, sparks etc and are readily combustible</a:t>
            </a:r>
          </a:p>
          <a:p>
            <a:pPr eaLnBrk="1" hangingPunct="1">
              <a:lnSpc>
                <a:spcPct val="90000"/>
              </a:lnSpc>
              <a:defRPr/>
            </a:pPr>
            <a:r>
              <a:rPr lang="en-GB" altLang="en-US" sz="2400" dirty="0">
                <a:cs typeface="Times New Roman" panose="02020603050405020304" pitchFamily="18" charset="0"/>
              </a:rPr>
              <a:t>Danger may also come from toxic combustion products </a:t>
            </a:r>
            <a:endParaRPr lang="en-US" altLang="en-US" sz="2400" dirty="0">
              <a:latin typeface="Tms Rmn"/>
              <a:cs typeface="Times New Roman" panose="02020603050405020304" pitchFamily="18" charset="0"/>
            </a:endParaRPr>
          </a:p>
          <a:p>
            <a:pPr eaLnBrk="1" hangingPunct="1">
              <a:lnSpc>
                <a:spcPct val="90000"/>
              </a:lnSpc>
              <a:spcBef>
                <a:spcPct val="0"/>
              </a:spcBef>
              <a:buFontTx/>
              <a:buNone/>
              <a:defRPr/>
            </a:pPr>
            <a:endParaRPr lang="en-GB" altLang="en-US" sz="2400" dirty="0">
              <a:cs typeface="Times New Roman" panose="02020603050405020304" pitchFamily="18" charset="0"/>
            </a:endParaRP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Examples:	sulphur</a:t>
            </a:r>
          </a:p>
          <a:p>
            <a:pPr eaLnBrk="1" hangingPunct="1">
              <a:lnSpc>
                <a:spcPct val="90000"/>
              </a:lnSpc>
              <a:spcBef>
                <a:spcPct val="0"/>
              </a:spcBef>
              <a:buFontTx/>
              <a:buNone/>
              <a:tabLst>
                <a:tab pos="1884363" algn="l"/>
              </a:tabLst>
              <a:defRPr/>
            </a:pPr>
            <a:r>
              <a:rPr lang="en-GB" altLang="en-US" sz="2400" dirty="0">
                <a:solidFill>
                  <a:srgbClr val="FFFF00"/>
                </a:solidFill>
                <a:cs typeface="Times New Roman" panose="02020603050405020304" pitchFamily="18" charset="0"/>
              </a:rPr>
              <a:t>		red phosphorus </a:t>
            </a:r>
            <a:endParaRPr lang="en-US" altLang="en-US" sz="2400" dirty="0">
              <a:solidFill>
                <a:srgbClr val="FFFF00"/>
              </a:solidFill>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magnesium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matches </a:t>
            </a:r>
            <a:endParaRPr lang="en-US" altLang="en-US" sz="2400" dirty="0">
              <a:solidFill>
                <a:srgbClr val="FFFF00"/>
              </a:solidFill>
              <a:ea typeface="+mn-ea"/>
              <a:cs typeface="Times New Roman" panose="02020603050405020304" pitchFamily="18" charset="0"/>
            </a:endParaRPr>
          </a:p>
          <a:p>
            <a:pPr marL="342900" lvl="1" indent="-342900" eaLnBrk="1" hangingPunct="1">
              <a:lnSpc>
                <a:spcPct val="90000"/>
              </a:lnSpc>
              <a:spcBef>
                <a:spcPct val="0"/>
              </a:spcBef>
              <a:buFontTx/>
              <a:buNone/>
              <a:tabLst>
                <a:tab pos="1884363" algn="l"/>
              </a:tabLst>
              <a:defRPr/>
            </a:pPr>
            <a:r>
              <a:rPr lang="en-GB" altLang="en-US" sz="2400" dirty="0">
                <a:solidFill>
                  <a:srgbClr val="FFFF00"/>
                </a:solidFill>
                <a:ea typeface="+mn-ea"/>
                <a:cs typeface="Times New Roman" panose="02020603050405020304" pitchFamily="18" charset="0"/>
              </a:rPr>
              <a:t>		firelighters</a:t>
            </a:r>
            <a:endParaRPr lang="en-US" altLang="en-US" sz="2400" dirty="0">
              <a:solidFill>
                <a:srgbClr val="FFFF00"/>
              </a:solidFill>
              <a:ea typeface="+mn-ea"/>
              <a:cs typeface="Times New Roman" panose="02020603050405020304" pitchFamily="18" charset="0"/>
            </a:endParaRPr>
          </a:p>
          <a:p>
            <a:pPr eaLnBrk="1" hangingPunct="1">
              <a:lnSpc>
                <a:spcPct val="90000"/>
              </a:lnSpc>
              <a:defRPr/>
            </a:pPr>
            <a:endParaRPr lang="en-AU" altLang="en-US" sz="2400" dirty="0"/>
          </a:p>
        </p:txBody>
      </p:sp>
      <p:pic>
        <p:nvPicPr>
          <p:cNvPr id="1095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red box&#10;&#10;Description automatically generated">
            <a:extLst>
              <a:ext uri="{FF2B5EF4-FFF2-40B4-BE49-F238E27FC236}">
                <a16:creationId xmlns:a16="http://schemas.microsoft.com/office/drawing/2014/main" id="{364B0D62-E6FA-43E2-9DD3-BCB1FA2FF00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3528" y="4502451"/>
            <a:ext cx="2520950" cy="2134569"/>
          </a:xfrm>
          <a:prstGeom prst="rect">
            <a:avLst/>
          </a:prstGeom>
        </p:spPr>
      </p:pic>
    </p:spTree>
    <p:extLst>
      <p:ext uri="{BB962C8B-B14F-4D97-AF65-F5344CB8AC3E}">
        <p14:creationId xmlns:p14="http://schemas.microsoft.com/office/powerpoint/2010/main" val="2999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764096" y="450737"/>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Australia has separate Legislation covering</a:t>
            </a:r>
            <a:endParaRPr lang="en-AU" sz="4000" kern="1200" dirty="0">
              <a:solidFill>
                <a:schemeClr val="bg1">
                  <a:lumMod val="50000"/>
                  <a:lumOff val="50000"/>
                </a:schemeClr>
              </a:solidFill>
              <a:latin typeface="+mn-lt"/>
              <a:ea typeface="+mn-ea"/>
              <a:cs typeface="+mn-cs"/>
            </a:endParaRPr>
          </a:p>
        </p:txBody>
      </p:sp>
      <p:sp>
        <p:nvSpPr>
          <p:cNvPr id="21507" name="Rectangle 3"/>
          <p:cNvSpPr>
            <a:spLocks noGrp="1" noChangeArrowheads="1"/>
          </p:cNvSpPr>
          <p:nvPr>
            <p:ph type="body" idx="4294967295"/>
          </p:nvPr>
        </p:nvSpPr>
        <p:spPr>
          <a:xfrm>
            <a:off x="928688" y="2000250"/>
            <a:ext cx="7543800" cy="3657600"/>
          </a:xfrm>
        </p:spPr>
        <p:txBody>
          <a:bodyPr/>
          <a:lstStyle/>
          <a:p>
            <a:pPr eaLnBrk="1" hangingPunct="1">
              <a:lnSpc>
                <a:spcPct val="90000"/>
              </a:lnSpc>
            </a:pPr>
            <a:endParaRPr lang="en-US" altLang="en-US" sz="1000" dirty="0"/>
          </a:p>
          <a:p>
            <a:pPr eaLnBrk="1" hangingPunct="1">
              <a:lnSpc>
                <a:spcPct val="150000"/>
              </a:lnSpc>
              <a:spcBef>
                <a:spcPct val="0"/>
              </a:spcBef>
            </a:pPr>
            <a:r>
              <a:rPr lang="en-US" altLang="en-US" sz="2600" dirty="0"/>
              <a:t>Dangerous Goods</a:t>
            </a:r>
          </a:p>
          <a:p>
            <a:pPr eaLnBrk="1" hangingPunct="1">
              <a:lnSpc>
                <a:spcPct val="150000"/>
              </a:lnSpc>
              <a:spcBef>
                <a:spcPct val="0"/>
              </a:spcBef>
            </a:pPr>
            <a:r>
              <a:rPr lang="en-US" altLang="en-US" sz="2600" dirty="0"/>
              <a:t>Hazardous Substances</a:t>
            </a:r>
          </a:p>
          <a:p>
            <a:pPr eaLnBrk="1" hangingPunct="1">
              <a:lnSpc>
                <a:spcPct val="150000"/>
              </a:lnSpc>
              <a:spcBef>
                <a:spcPct val="0"/>
              </a:spcBef>
            </a:pPr>
            <a:r>
              <a:rPr lang="en-US" altLang="en-US" sz="2600" dirty="0"/>
              <a:t>Hazardous Chemicals</a:t>
            </a:r>
          </a:p>
          <a:p>
            <a:pPr eaLnBrk="1" hangingPunct="1">
              <a:lnSpc>
                <a:spcPct val="150000"/>
              </a:lnSpc>
              <a:spcBef>
                <a:spcPct val="0"/>
              </a:spcBef>
            </a:pPr>
            <a:r>
              <a:rPr lang="en-US" altLang="en-US" sz="2600" dirty="0"/>
              <a:t>Scheduled Poisons</a:t>
            </a:r>
          </a:p>
          <a:p>
            <a:pPr eaLnBrk="1" hangingPunct="1">
              <a:lnSpc>
                <a:spcPct val="150000"/>
              </a:lnSpc>
              <a:spcBef>
                <a:spcPct val="0"/>
              </a:spcBef>
            </a:pPr>
            <a:r>
              <a:rPr lang="en-US" altLang="en-US" sz="2600" dirty="0"/>
              <a:t>Security Sensitive Chemicals</a:t>
            </a:r>
          </a:p>
          <a:p>
            <a:pPr eaLnBrk="1" hangingPunct="1">
              <a:lnSpc>
                <a:spcPct val="150000"/>
              </a:lnSpc>
              <a:spcBef>
                <a:spcPct val="0"/>
              </a:spcBef>
            </a:pPr>
            <a:r>
              <a:rPr lang="en-US" altLang="en-US" sz="2600" dirty="0"/>
              <a:t>Pharmaceuticals</a:t>
            </a:r>
          </a:p>
          <a:p>
            <a:pPr eaLnBrk="1" hangingPunct="1">
              <a:lnSpc>
                <a:spcPct val="150000"/>
              </a:lnSpc>
              <a:spcBef>
                <a:spcPct val="0"/>
              </a:spcBef>
            </a:pPr>
            <a:r>
              <a:rPr lang="en-US" altLang="en-US" sz="2600" dirty="0"/>
              <a:t>Agricultural Chemicals</a:t>
            </a:r>
            <a:endParaRPr lang="en-AU" altLang="en-US" sz="2600" dirty="0"/>
          </a:p>
        </p:txBody>
      </p:sp>
      <p:pic>
        <p:nvPicPr>
          <p:cNvPr id="2150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p:cNvSpPr/>
          <p:nvPr/>
        </p:nvSpPr>
        <p:spPr bwMode="auto">
          <a:xfrm>
            <a:off x="827584" y="2071688"/>
            <a:ext cx="7416824" cy="2005384"/>
          </a:xfrm>
          <a:prstGeom prst="roundRect">
            <a:avLst/>
          </a:prstGeom>
          <a:noFill/>
          <a:ln w="76200">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tabLst/>
            </a:pPr>
            <a:r>
              <a:rPr lang="en-AU" sz="3000" dirty="0">
                <a:solidFill>
                  <a:schemeClr val="tx1"/>
                </a:solidFill>
                <a:latin typeface="Arial" charset="0"/>
              </a:rPr>
              <a:t>Today’s focus</a:t>
            </a: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55678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fade">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fade">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fade">
                                      <p:cBhvr>
                                        <p:cTn id="27" dur="500"/>
                                        <p:tgtEl>
                                          <p:spTgt spid="215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fade">
                                      <p:cBhvr>
                                        <p:cTn id="32" dur="500"/>
                                        <p:tgtEl>
                                          <p:spTgt spid="2150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7">
                                            <p:txEl>
                                              <p:pRg st="7" end="7"/>
                                            </p:txEl>
                                          </p:spTgt>
                                        </p:tgtEl>
                                        <p:attrNameLst>
                                          <p:attrName>style.visibility</p:attrName>
                                        </p:attrNameLst>
                                      </p:cBhvr>
                                      <p:to>
                                        <p:strVal val="visible"/>
                                      </p:to>
                                    </p:set>
                                    <p:animEffect transition="in" filter="fade">
                                      <p:cBhvr>
                                        <p:cTn id="37" dur="500"/>
                                        <p:tgtEl>
                                          <p:spTgt spid="2150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74255" y="549275"/>
            <a:ext cx="7874433" cy="685800"/>
          </a:xfrm>
        </p:spPr>
        <p:txBody>
          <a:bodyPr/>
          <a:lstStyle/>
          <a:p>
            <a:pPr eaLnBrk="1" hangingPunct="1">
              <a:defRPr/>
            </a:pPr>
            <a:br>
              <a:rPr lang="en-US" dirty="0">
                <a:latin typeface="Tms Rmn" charset="0"/>
                <a:cs typeface="Times New Roman" pitchFamily="18" charset="0"/>
              </a:rPr>
            </a:br>
            <a:r>
              <a:rPr lang="en-US" dirty="0">
                <a:solidFill>
                  <a:schemeClr val="bg1">
                    <a:lumMod val="50000"/>
                    <a:lumOff val="50000"/>
                  </a:schemeClr>
                </a:solidFill>
              </a:rPr>
              <a:t>Division 4.1 Flammable Solids</a:t>
            </a:r>
            <a:endParaRPr lang="en-AU"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755650" y="1916113"/>
            <a:ext cx="7543800" cy="3657600"/>
          </a:xfrm>
        </p:spPr>
        <p:txBody>
          <a:bodyPr/>
          <a:lstStyle/>
          <a:p>
            <a:pPr eaLnBrk="1" hangingPunct="1">
              <a:spcBef>
                <a:spcPts val="1200"/>
              </a:spcBef>
              <a:spcAft>
                <a:spcPts val="600"/>
              </a:spcAft>
              <a:defRPr/>
            </a:pPr>
            <a:r>
              <a:rPr lang="en-GB" altLang="en-US" sz="3600" dirty="0">
                <a:cs typeface="Times New Roman" panose="02020603050405020304" pitchFamily="18" charset="0"/>
              </a:rPr>
              <a:t>Includes</a:t>
            </a:r>
          </a:p>
          <a:p>
            <a:pPr lvl="1" eaLnBrk="1" hangingPunct="1">
              <a:spcBef>
                <a:spcPts val="1200"/>
              </a:spcBef>
              <a:spcAft>
                <a:spcPts val="600"/>
              </a:spcAft>
              <a:defRPr/>
            </a:pPr>
            <a:r>
              <a:rPr lang="en-GB" altLang="en-US" sz="3200" dirty="0">
                <a:cs typeface="Times New Roman" panose="02020603050405020304" pitchFamily="18" charset="0"/>
              </a:rPr>
              <a:t>Readily Combustible Solids</a:t>
            </a:r>
          </a:p>
          <a:p>
            <a:pPr lvl="1" eaLnBrk="1" hangingPunct="1">
              <a:spcBef>
                <a:spcPts val="1200"/>
              </a:spcBef>
              <a:spcAft>
                <a:spcPts val="600"/>
              </a:spcAft>
              <a:defRPr/>
            </a:pPr>
            <a:r>
              <a:rPr lang="en-GB" altLang="en-US" sz="3200" dirty="0">
                <a:cs typeface="Times New Roman" panose="02020603050405020304" pitchFamily="18" charset="0"/>
              </a:rPr>
              <a:t>Desensitized Explosives</a:t>
            </a:r>
          </a:p>
          <a:p>
            <a:pPr lvl="1" eaLnBrk="1" hangingPunct="1">
              <a:spcBef>
                <a:spcPts val="1200"/>
              </a:spcBef>
              <a:spcAft>
                <a:spcPts val="600"/>
              </a:spcAft>
              <a:defRPr/>
            </a:pPr>
            <a:r>
              <a:rPr lang="en-AU" sz="3200" dirty="0">
                <a:cs typeface="Times New Roman" panose="02020603050405020304" pitchFamily="18" charset="0"/>
              </a:rPr>
              <a:t>Self-Reactive Materials</a:t>
            </a:r>
          </a:p>
          <a:p>
            <a:pPr lvl="2" eaLnBrk="1" hangingPunct="1">
              <a:lnSpc>
                <a:spcPct val="100000"/>
              </a:lnSpc>
              <a:spcBef>
                <a:spcPts val="1200"/>
              </a:spcBef>
              <a:spcAft>
                <a:spcPts val="600"/>
              </a:spcAft>
              <a:defRPr/>
            </a:pPr>
            <a:r>
              <a:rPr lang="en-AU" dirty="0">
                <a:cs typeface="Times New Roman" panose="02020603050405020304" pitchFamily="18" charset="0"/>
              </a:rPr>
              <a:t>Classified into Types A, B, C, D, E, F and G</a:t>
            </a:r>
            <a:endParaRPr lang="en-GB" dirty="0">
              <a:cs typeface="Times New Roman" panose="02020603050405020304" pitchFamily="18" charset="0"/>
            </a:endParaRPr>
          </a:p>
          <a:p>
            <a:pPr eaLnBrk="1" hangingPunct="1">
              <a:spcBef>
                <a:spcPts val="1200"/>
              </a:spcBef>
              <a:spcAft>
                <a:spcPts val="600"/>
              </a:spcAft>
              <a:defRPr/>
            </a:pPr>
            <a:endParaRPr lang="en-US" altLang="en-US" sz="3600" dirty="0">
              <a:latin typeface="Tms Rmn"/>
              <a:cs typeface="Times New Roman" panose="02020603050405020304" pitchFamily="18" charset="0"/>
            </a:endParaRPr>
          </a:p>
        </p:txBody>
      </p:sp>
      <p:pic>
        <p:nvPicPr>
          <p:cNvPr id="10957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5487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33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defRPr/>
            </a:pPr>
            <a:r>
              <a:rPr lang="en-GB" sz="4000" dirty="0">
                <a:solidFill>
                  <a:schemeClr val="bg1">
                    <a:lumMod val="50000"/>
                    <a:lumOff val="50000"/>
                  </a:schemeClr>
                </a:solidFill>
              </a:rPr>
              <a:t>Division 4.2 - Spontaneously </a:t>
            </a:r>
            <a:br>
              <a:rPr lang="en-US" sz="4000" dirty="0">
                <a:solidFill>
                  <a:schemeClr val="bg1">
                    <a:lumMod val="50000"/>
                    <a:lumOff val="50000"/>
                  </a:schemeClr>
                </a:solidFill>
              </a:rPr>
            </a:br>
            <a:r>
              <a:rPr lang="en-US" sz="4000" dirty="0">
                <a:solidFill>
                  <a:schemeClr val="bg1">
                    <a:lumMod val="50000"/>
                    <a:lumOff val="50000"/>
                  </a:schemeClr>
                </a:solidFill>
              </a:rPr>
              <a:t>Combustible</a:t>
            </a:r>
            <a:endParaRPr lang="en-AU" sz="4000" dirty="0">
              <a:solidFill>
                <a:schemeClr val="bg1">
                  <a:lumMod val="50000"/>
                  <a:lumOff val="50000"/>
                </a:schemeClr>
              </a:solidFill>
            </a:endParaRPr>
          </a:p>
        </p:txBody>
      </p:sp>
      <p:sp>
        <p:nvSpPr>
          <p:cNvPr id="113667" name="Rectangle 3"/>
          <p:cNvSpPr>
            <a:spLocks noGrp="1" noChangeArrowheads="1"/>
          </p:cNvSpPr>
          <p:nvPr>
            <p:ph type="body" idx="4294967295"/>
          </p:nvPr>
        </p:nvSpPr>
        <p:spPr>
          <a:xfrm>
            <a:off x="971550" y="1947862"/>
            <a:ext cx="7543800" cy="4695825"/>
          </a:xfrm>
        </p:spPr>
        <p:txBody>
          <a:bodyPr/>
          <a:lstStyle/>
          <a:p>
            <a:pPr marL="90488" indent="0" eaLnBrk="1" hangingPunct="1">
              <a:spcBef>
                <a:spcPts val="0"/>
              </a:spcBef>
              <a:buNone/>
            </a:pPr>
            <a:r>
              <a:rPr lang="en-GB" altLang="en-US" sz="2400" dirty="0">
                <a:cs typeface="Times New Roman" panose="02020603050405020304" pitchFamily="18" charset="0"/>
              </a:rPr>
              <a:t>Can burst into flames without an external source of ignition being applied</a:t>
            </a:r>
          </a:p>
          <a:p>
            <a:pPr marL="90488" indent="0" eaLnBrk="1" hangingPunct="1">
              <a:spcBef>
                <a:spcPts val="0"/>
              </a:spcBef>
              <a:buNone/>
            </a:pPr>
            <a:endParaRPr lang="en-GB" altLang="en-US" sz="2400" dirty="0">
              <a:cs typeface="Times New Roman" panose="02020603050405020304" pitchFamily="18" charset="0"/>
            </a:endParaRPr>
          </a:p>
          <a:p>
            <a:pPr marL="90488" indent="0" eaLnBrk="1" hangingPunct="1">
              <a:spcBef>
                <a:spcPts val="0"/>
              </a:spcBef>
              <a:buNone/>
            </a:pPr>
            <a:r>
              <a:rPr lang="en-GB" altLang="en-US" sz="2400" dirty="0">
                <a:cs typeface="Times New Roman" panose="02020603050405020304" pitchFamily="18" charset="0"/>
              </a:rPr>
              <a:t>Two types:</a:t>
            </a:r>
          </a:p>
          <a:p>
            <a:pPr marL="90488" indent="0" eaLnBrk="1" hangingPunct="1">
              <a:spcBef>
                <a:spcPts val="0"/>
              </a:spcBef>
              <a:buNone/>
            </a:pPr>
            <a:endParaRPr lang="en-GB" altLang="en-US" sz="2400" dirty="0">
              <a:cs typeface="Times New Roman" panose="02020603050405020304" pitchFamily="18" charset="0"/>
            </a:endParaRP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Pyrophoric materials</a:t>
            </a:r>
          </a:p>
          <a:p>
            <a:pPr marL="609600" indent="-609600" eaLnBrk="1" hangingPunct="1">
              <a:spcBef>
                <a:spcPts val="0"/>
              </a:spcBef>
              <a:buFont typeface="Wingdings" panose="05000000000000000000" pitchFamily="2" charset="2"/>
              <a:buAutoNum type="arabicPeriod"/>
            </a:pPr>
            <a:r>
              <a:rPr lang="en-US" altLang="en-US" sz="2400" dirty="0">
                <a:solidFill>
                  <a:schemeClr val="hlink"/>
                </a:solidFill>
              </a:rPr>
              <a:t>Self-heating materials</a:t>
            </a:r>
            <a:endParaRPr lang="en-US" altLang="en-US" sz="2400" dirty="0">
              <a:latin typeface="Tms Rmn" charset="0"/>
              <a:cs typeface="Times New Roman" panose="02020603050405020304" pitchFamily="18" charset="0"/>
            </a:endParaRPr>
          </a:p>
          <a:p>
            <a:pPr eaLnBrk="1" hangingPunct="1">
              <a:spcBef>
                <a:spcPts val="0"/>
              </a:spcBef>
              <a:buFontTx/>
              <a:buNone/>
            </a:pPr>
            <a:endParaRPr lang="en-GB" altLang="en-US" sz="2400" dirty="0">
              <a:cs typeface="Times New Roman" panose="02020603050405020304" pitchFamily="18" charset="0"/>
            </a:endParaRPr>
          </a:p>
          <a:p>
            <a:pPr eaLnBrk="1" hangingPunct="1">
              <a:spcBef>
                <a:spcPts val="0"/>
              </a:spcBef>
              <a:buFontTx/>
              <a:buNone/>
            </a:pPr>
            <a:r>
              <a:rPr lang="en-GB" altLang="en-US" sz="2400" dirty="0">
                <a:solidFill>
                  <a:srgbClr val="00B0F0"/>
                </a:solidFill>
                <a:cs typeface="Times New Roman" panose="02020603050405020304" pitchFamily="18" charset="0"/>
              </a:rPr>
              <a:t>Examples: </a:t>
            </a:r>
          </a:p>
          <a:p>
            <a:pPr eaLnBrk="1" hangingPunct="1">
              <a:spcBef>
                <a:spcPts val="0"/>
              </a:spcBef>
            </a:pPr>
            <a:r>
              <a:rPr lang="en-GB" altLang="en-US" sz="2000" dirty="0">
                <a:solidFill>
                  <a:srgbClr val="00B0F0"/>
                </a:solidFill>
                <a:cs typeface="Times New Roman" panose="02020603050405020304" pitchFamily="18" charset="0"/>
              </a:rPr>
              <a:t>White phosphorous (kept under water)</a:t>
            </a:r>
          </a:p>
          <a:p>
            <a:pPr eaLnBrk="1" hangingPunct="1">
              <a:spcBef>
                <a:spcPts val="0"/>
              </a:spcBef>
            </a:pPr>
            <a:r>
              <a:rPr lang="en-GB" altLang="en-US" sz="2000" dirty="0">
                <a:solidFill>
                  <a:srgbClr val="00B0F0"/>
                </a:solidFill>
                <a:cs typeface="Times New Roman" panose="02020603050405020304" pitchFamily="18" charset="0"/>
              </a:rPr>
              <a:t>Activated carbon</a:t>
            </a:r>
            <a:endParaRPr lang="en-US" altLang="en-US" sz="2000" dirty="0">
              <a:solidFill>
                <a:srgbClr val="00B0F0"/>
              </a:solidFill>
              <a:latin typeface="Tms Rmn" charset="0"/>
              <a:cs typeface="Times New Roman" panose="02020603050405020304" pitchFamily="18" charset="0"/>
            </a:endParaRPr>
          </a:p>
          <a:p>
            <a:pPr eaLnBrk="1" hangingPunct="1">
              <a:spcBef>
                <a:spcPts val="0"/>
              </a:spcBef>
            </a:pPr>
            <a:r>
              <a:rPr lang="en-GB" altLang="en-US" sz="2000" dirty="0">
                <a:solidFill>
                  <a:srgbClr val="00B0F0"/>
                </a:solidFill>
                <a:cs typeface="Times New Roman" panose="02020603050405020304" pitchFamily="18" charset="0"/>
              </a:rPr>
              <a:t>Iron swarf</a:t>
            </a:r>
            <a:endParaRPr lang="en-AU" altLang="en-US" sz="2000" dirty="0">
              <a:solidFill>
                <a:srgbClr val="00B0F0"/>
              </a:solidFill>
              <a:cs typeface="Times New Roman" panose="02020603050405020304" pitchFamily="18" charset="0"/>
            </a:endParaRPr>
          </a:p>
        </p:txBody>
      </p:sp>
      <p:pic>
        <p:nvPicPr>
          <p:cNvPr id="11366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284538"/>
            <a:ext cx="25193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2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900113" y="617538"/>
            <a:ext cx="8043862" cy="1668462"/>
          </a:xfrm>
        </p:spPr>
        <p:txBody>
          <a:bodyPr/>
          <a:lstStyle/>
          <a:p>
            <a:pPr eaLnBrk="1" hangingPunct="1">
              <a:defRPr/>
            </a:pPr>
            <a:r>
              <a:rPr lang="en-GB" sz="4000" dirty="0">
                <a:solidFill>
                  <a:schemeClr val="bg1">
                    <a:lumMod val="50000"/>
                    <a:lumOff val="50000"/>
                  </a:schemeClr>
                </a:solidFill>
              </a:rPr>
              <a:t>Division 4.3 - Substances which in contact with water emit </a:t>
            </a:r>
            <a:br>
              <a:rPr lang="en-US" sz="4000" dirty="0">
                <a:solidFill>
                  <a:schemeClr val="bg1">
                    <a:lumMod val="50000"/>
                    <a:lumOff val="50000"/>
                  </a:schemeClr>
                </a:solidFill>
              </a:rPr>
            </a:br>
            <a:r>
              <a:rPr lang="en-US" sz="4000" dirty="0">
                <a:solidFill>
                  <a:schemeClr val="bg1">
                    <a:lumMod val="50000"/>
                    <a:lumOff val="50000"/>
                  </a:schemeClr>
                </a:solidFill>
              </a:rPr>
              <a:t>flammable gases</a:t>
            </a:r>
            <a:endParaRPr lang="en-AU" sz="4000" dirty="0">
              <a:solidFill>
                <a:schemeClr val="bg1">
                  <a:lumMod val="50000"/>
                  <a:lumOff val="50000"/>
                </a:schemeClr>
              </a:solidFill>
            </a:endParaRPr>
          </a:p>
        </p:txBody>
      </p:sp>
      <p:sp>
        <p:nvSpPr>
          <p:cNvPr id="59395" name="Rectangle 3"/>
          <p:cNvSpPr>
            <a:spLocks noGrp="1" noChangeArrowheads="1"/>
          </p:cNvSpPr>
          <p:nvPr>
            <p:ph type="body" idx="4294967295"/>
          </p:nvPr>
        </p:nvSpPr>
        <p:spPr>
          <a:xfrm>
            <a:off x="900113" y="2636838"/>
            <a:ext cx="5576887" cy="3429000"/>
          </a:xfrm>
        </p:spPr>
        <p:txBody>
          <a:bodyPr/>
          <a:lstStyle/>
          <a:p>
            <a:pPr marL="0" indent="12700" algn="just" eaLnBrk="1" hangingPunct="1">
              <a:lnSpc>
                <a:spcPct val="90000"/>
              </a:lnSpc>
              <a:buFontTx/>
              <a:buNone/>
              <a:defRPr/>
            </a:pPr>
            <a:r>
              <a:rPr lang="en-GB" altLang="en-US" sz="2800" dirty="0">
                <a:cs typeface="Times New Roman" panose="02020603050405020304" pitchFamily="18" charset="0"/>
              </a:rPr>
              <a:t>When they react with water, these substances are liable to become spontaneously flammable due to the heat liberated by the reaction.</a:t>
            </a:r>
            <a:endParaRPr lang="en-US" altLang="en-US" sz="2800" dirty="0">
              <a:latin typeface="Tms Rmn" charset="0"/>
              <a:cs typeface="Times New Roman" panose="02020603050405020304" pitchFamily="18" charset="0"/>
            </a:endParaRPr>
          </a:p>
          <a:p>
            <a:pPr marL="0" indent="12700" algn="just" eaLnBrk="1" hangingPunct="1">
              <a:lnSpc>
                <a:spcPct val="90000"/>
              </a:lnSpc>
              <a:defRPr/>
            </a:pPr>
            <a:endParaRPr lang="en-US" altLang="en-US" sz="800" dirty="0">
              <a:latin typeface="Tms Rmn" charset="0"/>
              <a:cs typeface="Times New Roman" panose="02020603050405020304" pitchFamily="18" charset="0"/>
            </a:endParaRPr>
          </a:p>
          <a:p>
            <a:pPr marL="0" indent="12700" eaLnBrk="1" hangingPunct="1">
              <a:lnSpc>
                <a:spcPct val="90000"/>
              </a:lnSpc>
              <a:buFontTx/>
              <a:buNone/>
              <a:defRPr/>
            </a:pPr>
            <a:r>
              <a:rPr lang="en-GB" altLang="en-US" sz="2800" b="1" dirty="0">
                <a:solidFill>
                  <a:srgbClr val="00B0F0"/>
                </a:solidFill>
                <a:cs typeface="Times New Roman" panose="02020603050405020304" pitchFamily="18" charset="0"/>
              </a:rPr>
              <a:t>Examples:</a:t>
            </a:r>
            <a:r>
              <a:rPr lang="en-GB" altLang="en-US" sz="2800" dirty="0">
                <a:solidFill>
                  <a:srgbClr val="00B0F0"/>
                </a:solidFill>
                <a:cs typeface="Times New Roman" panose="02020603050405020304" pitchFamily="18" charset="0"/>
              </a:rPr>
              <a:t>	</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sodium (gives off hydrogen)</a:t>
            </a:r>
          </a:p>
          <a:p>
            <a:pPr marL="174625" indent="-174625" eaLnBrk="1" hangingPunct="1">
              <a:lnSpc>
                <a:spcPct val="90000"/>
              </a:lnSpc>
              <a:spcBef>
                <a:spcPct val="0"/>
              </a:spcBef>
              <a:defRPr/>
            </a:pPr>
            <a:r>
              <a:rPr lang="en-GB" altLang="en-US" sz="2800" dirty="0">
                <a:solidFill>
                  <a:srgbClr val="00B0F0"/>
                </a:solidFill>
                <a:cs typeface="Times New Roman" panose="02020603050405020304" pitchFamily="18" charset="0"/>
              </a:rPr>
              <a:t>calcium carbide (gives off acetylene)</a:t>
            </a:r>
            <a:endParaRPr lang="en-US" altLang="en-US" sz="2800" dirty="0">
              <a:solidFill>
                <a:srgbClr val="00B0F0"/>
              </a:solidFill>
              <a:latin typeface="Tms Rmn" charset="0"/>
              <a:cs typeface="Times New Roman" panose="02020603050405020304" pitchFamily="18" charset="0"/>
            </a:endParaRPr>
          </a:p>
        </p:txBody>
      </p:sp>
      <p:pic>
        <p:nvPicPr>
          <p:cNvPr id="11571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57563"/>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0414" y="3324449"/>
            <a:ext cx="2520000" cy="2520000"/>
          </a:xfrm>
          <a:prstGeom prst="rect">
            <a:avLst/>
          </a:prstGeom>
        </p:spPr>
      </p:pic>
    </p:spTree>
    <p:extLst>
      <p:ext uri="{BB962C8B-B14F-4D97-AF65-F5344CB8AC3E}">
        <p14:creationId xmlns:p14="http://schemas.microsoft.com/office/powerpoint/2010/main" val="255248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br>
              <a:rPr lang="en-US" dirty="0">
                <a:latin typeface="Tms Rmn" charset="0"/>
                <a:cs typeface="Times New Roman" pitchFamily="18" charset="0"/>
              </a:rPr>
            </a:br>
            <a:r>
              <a:rPr lang="en-US" sz="4000" dirty="0">
                <a:solidFill>
                  <a:schemeClr val="bg1">
                    <a:lumMod val="50000"/>
                    <a:lumOff val="50000"/>
                  </a:schemeClr>
                </a:solidFill>
              </a:rPr>
              <a:t>Division 5.1 – Oxidizing Agents</a:t>
            </a:r>
            <a:endParaRPr lang="en-AU" sz="4000" dirty="0">
              <a:solidFill>
                <a:schemeClr val="bg1">
                  <a:lumMod val="50000"/>
                  <a:lumOff val="50000"/>
                </a:schemeClr>
              </a:solidFill>
            </a:endParaRPr>
          </a:p>
        </p:txBody>
      </p:sp>
      <p:sp>
        <p:nvSpPr>
          <p:cNvPr id="48131" name="Rectangle 3"/>
          <p:cNvSpPr>
            <a:spLocks noGrp="1" noChangeArrowheads="1"/>
          </p:cNvSpPr>
          <p:nvPr>
            <p:ph idx="1"/>
          </p:nvPr>
        </p:nvSpPr>
        <p:spPr>
          <a:xfrm>
            <a:off x="914400" y="2286000"/>
            <a:ext cx="5241776" cy="3657600"/>
          </a:xfrm>
        </p:spPr>
        <p:txBody>
          <a:bodyPr/>
          <a:lstStyle/>
          <a:p>
            <a:pPr marL="0" indent="12700" eaLnBrk="1" hangingPunct="1">
              <a:lnSpc>
                <a:spcPct val="120000"/>
              </a:lnSpc>
              <a:spcBef>
                <a:spcPts val="600"/>
              </a:spcBef>
              <a:buFontTx/>
              <a:buNone/>
              <a:defRPr/>
            </a:pPr>
            <a:r>
              <a:rPr lang="en-GB" dirty="0">
                <a:cs typeface="Times New Roman" pitchFamily="18" charset="0"/>
              </a:rPr>
              <a:t>Not necessarily combustible but can liberate oxygen and therefore increase ferocity of a fire</a:t>
            </a:r>
          </a:p>
          <a:p>
            <a:pPr marL="0" indent="12700" eaLnBrk="1" hangingPunct="1">
              <a:spcBef>
                <a:spcPts val="600"/>
              </a:spcBef>
              <a:buFontTx/>
              <a:buNone/>
              <a:defRPr/>
            </a:pPr>
            <a:r>
              <a:rPr lang="en-GB" dirty="0">
                <a:solidFill>
                  <a:srgbClr val="FFFF00"/>
                </a:solidFill>
                <a:cs typeface="Times New Roman" pitchFamily="18" charset="0"/>
              </a:rPr>
              <a:t>Examples:</a:t>
            </a:r>
          </a:p>
          <a:p>
            <a:pPr eaLnBrk="1" hangingPunct="1">
              <a:spcBef>
                <a:spcPts val="600"/>
              </a:spcBef>
              <a:defRPr/>
            </a:pPr>
            <a:r>
              <a:rPr lang="en-GB" dirty="0">
                <a:solidFill>
                  <a:srgbClr val="FFFF00"/>
                </a:solidFill>
                <a:cs typeface="Times New Roman" pitchFamily="18" charset="0"/>
              </a:rPr>
              <a:t>Sodium Nitrate</a:t>
            </a:r>
          </a:p>
          <a:p>
            <a:pPr eaLnBrk="1" hangingPunct="1">
              <a:spcBef>
                <a:spcPts val="600"/>
              </a:spcBef>
              <a:defRPr/>
            </a:pPr>
            <a:r>
              <a:rPr lang="en-GB" dirty="0">
                <a:solidFill>
                  <a:srgbClr val="FFFF00"/>
                </a:solidFill>
                <a:cs typeface="Times New Roman" pitchFamily="18" charset="0"/>
              </a:rPr>
              <a:t>Hydrogen Peroxide</a:t>
            </a:r>
            <a:endParaRPr lang="en-US" dirty="0">
              <a:solidFill>
                <a:srgbClr val="FFFF00"/>
              </a:solidFill>
              <a:cs typeface="Times New Roman" pitchFamily="18" charset="0"/>
            </a:endParaRPr>
          </a:p>
        </p:txBody>
      </p:sp>
      <p:pic>
        <p:nvPicPr>
          <p:cNvPr id="11776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16688" y="3340100"/>
            <a:ext cx="25193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98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914400" y="609600"/>
            <a:ext cx="8229600" cy="1143000"/>
          </a:xfrm>
        </p:spPr>
        <p:txBody>
          <a:bodyPr/>
          <a:lstStyle/>
          <a:p>
            <a:pPr eaLnBrk="1" hangingPunct="1">
              <a:defRPr/>
            </a:pPr>
            <a:r>
              <a:rPr lang="en-US" sz="4000" dirty="0">
                <a:solidFill>
                  <a:schemeClr val="bg1">
                    <a:lumMod val="50000"/>
                    <a:lumOff val="50000"/>
                  </a:schemeClr>
                </a:solidFill>
              </a:rPr>
              <a:t>Division 5.2 – Organic Peroxides</a:t>
            </a:r>
            <a:endParaRPr lang="en-AU" sz="4000" dirty="0">
              <a:solidFill>
                <a:schemeClr val="bg1">
                  <a:lumMod val="50000"/>
                  <a:lumOff val="50000"/>
                </a:schemeClr>
              </a:solidFill>
            </a:endParaRPr>
          </a:p>
        </p:txBody>
      </p:sp>
      <p:sp>
        <p:nvSpPr>
          <p:cNvPr id="121859" name="Rectangle 3"/>
          <p:cNvSpPr>
            <a:spLocks noGrp="1" noChangeArrowheads="1"/>
          </p:cNvSpPr>
          <p:nvPr>
            <p:ph type="body" idx="4294967295"/>
          </p:nvPr>
        </p:nvSpPr>
        <p:spPr>
          <a:xfrm>
            <a:off x="923357" y="1916832"/>
            <a:ext cx="5457825" cy="3657600"/>
          </a:xfrm>
        </p:spPr>
        <p:txBody>
          <a:bodyPr/>
          <a:lstStyle/>
          <a:p>
            <a:pPr marL="0" indent="0" eaLnBrk="1" hangingPunct="1">
              <a:buFontTx/>
              <a:buNone/>
            </a:pPr>
            <a:r>
              <a:rPr lang="en-US" altLang="en-US" dirty="0"/>
              <a:t>Can react with organic materials to cause fire</a:t>
            </a:r>
          </a:p>
          <a:p>
            <a:pPr marL="0" indent="0" eaLnBrk="1" hangingPunct="1">
              <a:buFontTx/>
              <a:buNone/>
            </a:pPr>
            <a:r>
              <a:rPr lang="en-US" altLang="en-US" dirty="0"/>
              <a:t>   </a:t>
            </a:r>
            <a:r>
              <a:rPr lang="en-US" altLang="en-US" dirty="0">
                <a:solidFill>
                  <a:srgbClr val="F7D36F"/>
                </a:solidFill>
              </a:rPr>
              <a:t>Example:</a:t>
            </a:r>
          </a:p>
          <a:p>
            <a:pPr marL="400050" lvl="1" indent="-400050" eaLnBrk="1" hangingPunct="1"/>
            <a:r>
              <a:rPr lang="en-US" altLang="en-US" dirty="0">
                <a:solidFill>
                  <a:srgbClr val="F7D36F"/>
                </a:solidFill>
              </a:rPr>
              <a:t>Epoxy adhesive hardener, MEKP (Methyl Ethyl Ketone Peroxide)</a:t>
            </a:r>
            <a:endParaRPr lang="en-AU" altLang="en-US" dirty="0">
              <a:solidFill>
                <a:srgbClr val="F7D36F"/>
              </a:solidFill>
            </a:endParaRPr>
          </a:p>
        </p:txBody>
      </p:sp>
      <p:pic>
        <p:nvPicPr>
          <p:cNvPr id="12186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81763" y="3390900"/>
            <a:ext cx="25146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81439" y="3366542"/>
            <a:ext cx="2514924" cy="2520000"/>
          </a:xfrm>
          <a:prstGeom prst="rect">
            <a:avLst/>
          </a:prstGeom>
        </p:spPr>
      </p:pic>
      <p:grpSp>
        <p:nvGrpSpPr>
          <p:cNvPr id="6" name="Group 5">
            <a:extLst>
              <a:ext uri="{FF2B5EF4-FFF2-40B4-BE49-F238E27FC236}">
                <a16:creationId xmlns:a16="http://schemas.microsoft.com/office/drawing/2014/main" id="{7E4197D4-FDEA-4C26-88F9-3382842F39D5}"/>
              </a:ext>
            </a:extLst>
          </p:cNvPr>
          <p:cNvGrpSpPr/>
          <p:nvPr/>
        </p:nvGrpSpPr>
        <p:grpSpPr>
          <a:xfrm>
            <a:off x="1187714" y="4928754"/>
            <a:ext cx="4656665" cy="1619910"/>
            <a:chOff x="1187714" y="4928754"/>
            <a:chExt cx="4656665" cy="1619910"/>
          </a:xfrm>
        </p:grpSpPr>
        <p:pic>
          <p:nvPicPr>
            <p:cNvPr id="7" name="Picture 6">
              <a:extLst>
                <a:ext uri="{FF2B5EF4-FFF2-40B4-BE49-F238E27FC236}">
                  <a16:creationId xmlns:a16="http://schemas.microsoft.com/office/drawing/2014/main" id="{7C005FB7-3107-4AA7-A40E-F287DA15BCA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87714" y="4928754"/>
              <a:ext cx="1619820" cy="1619820"/>
            </a:xfrm>
            <a:prstGeom prst="rect">
              <a:avLst/>
            </a:prstGeom>
          </p:spPr>
        </p:pic>
        <p:sp>
          <p:nvSpPr>
            <p:cNvPr id="4" name="Rectangle 3">
              <a:extLst>
                <a:ext uri="{FF2B5EF4-FFF2-40B4-BE49-F238E27FC236}">
                  <a16:creationId xmlns:a16="http://schemas.microsoft.com/office/drawing/2014/main" id="{9072ED97-DB6A-45BD-A9C2-665E1AE6EACD}"/>
                </a:ext>
              </a:extLst>
            </p:cNvPr>
            <p:cNvSpPr/>
            <p:nvPr/>
          </p:nvSpPr>
          <p:spPr>
            <a:xfrm>
              <a:off x="2824963" y="5533001"/>
              <a:ext cx="3019416" cy="1015663"/>
            </a:xfrm>
            <a:prstGeom prst="rect">
              <a:avLst/>
            </a:prstGeom>
          </p:spPr>
          <p:txBody>
            <a:bodyPr wrap="square">
              <a:spAutoFit/>
            </a:bodyPr>
            <a:lstStyle/>
            <a:p>
              <a:pPr marL="0" indent="0" eaLnBrk="1" hangingPunct="1">
                <a:buFontTx/>
                <a:buNone/>
              </a:pPr>
              <a:r>
                <a:rPr lang="en-US" altLang="en-US" sz="2000" dirty="0">
                  <a:latin typeface="+mn-lt"/>
                </a:rPr>
                <a:t>This DG Class Diamond is no longer used (discontinued as of 2011)</a:t>
              </a:r>
              <a:endParaRPr lang="en-AU" altLang="en-US" sz="2000" dirty="0">
                <a:solidFill>
                  <a:srgbClr val="F7D36F"/>
                </a:solidFill>
                <a:latin typeface="+mn-lt"/>
              </a:endParaRPr>
            </a:p>
          </p:txBody>
        </p:sp>
      </p:grpSp>
      <p:sp>
        <p:nvSpPr>
          <p:cNvPr id="13" name="&quot;Not Allowed&quot; Symbol 12">
            <a:extLst>
              <a:ext uri="{FF2B5EF4-FFF2-40B4-BE49-F238E27FC236}">
                <a16:creationId xmlns:a16="http://schemas.microsoft.com/office/drawing/2014/main" id="{C00C57AB-B8FE-4EE4-99C6-B2EBBA48F9AE}"/>
              </a:ext>
            </a:extLst>
          </p:cNvPr>
          <p:cNvSpPr>
            <a:spLocks noChangeAspect="1"/>
          </p:cNvSpPr>
          <p:nvPr/>
        </p:nvSpPr>
        <p:spPr bwMode="auto">
          <a:xfrm>
            <a:off x="1187624" y="4928664"/>
            <a:ext cx="1620000" cy="1620000"/>
          </a:xfrm>
          <a:prstGeom prst="noSmoking">
            <a:avLst>
              <a:gd name="adj" fmla="val 12988"/>
            </a:avLst>
          </a:prstGeom>
          <a:solidFill>
            <a:srgbClr val="FF0000">
              <a:alpha val="50000"/>
            </a:srgb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4726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4"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642938" y="285750"/>
            <a:ext cx="7772400" cy="982663"/>
          </a:xfrm>
        </p:spPr>
        <p:txBody>
          <a:bodyPr/>
          <a:lstStyle/>
          <a:p>
            <a:pPr eaLnBrk="1" hangingPunct="1"/>
            <a:br>
              <a:rPr lang="en-US" altLang="en-US" dirty="0">
                <a:latin typeface="Tms Rmn" charset="0"/>
                <a:cs typeface="Times New Roman" panose="02020603050405020304" pitchFamily="18" charset="0"/>
              </a:rPr>
            </a:br>
            <a:r>
              <a:rPr lang="en-US" altLang="en-US" dirty="0">
                <a:latin typeface="Tms Rmn" charset="0"/>
                <a:cs typeface="Times New Roman" panose="02020603050405020304" pitchFamily="18" charset="0"/>
              </a:rPr>
              <a:t> </a:t>
            </a:r>
            <a:r>
              <a:rPr lang="en-GB" altLang="en-US" sz="4000" dirty="0">
                <a:solidFill>
                  <a:schemeClr val="bg1">
                    <a:lumMod val="50000"/>
                    <a:lumOff val="50000"/>
                  </a:schemeClr>
                </a:solidFill>
              </a:rPr>
              <a:t>Division 6.1 - Toxic Substances</a:t>
            </a:r>
            <a:endParaRPr lang="en-AU" altLang="en-US" sz="4000" dirty="0">
              <a:solidFill>
                <a:schemeClr val="bg1">
                  <a:lumMod val="50000"/>
                  <a:lumOff val="50000"/>
                </a:schemeClr>
              </a:solidFill>
            </a:endParaRPr>
          </a:p>
        </p:txBody>
      </p:sp>
      <p:sp>
        <p:nvSpPr>
          <p:cNvPr id="125955" name="Rectangle 3"/>
          <p:cNvSpPr>
            <a:spLocks noGrp="1" noChangeArrowheads="1"/>
          </p:cNvSpPr>
          <p:nvPr>
            <p:ph type="body" idx="4294967295"/>
          </p:nvPr>
        </p:nvSpPr>
        <p:spPr>
          <a:xfrm>
            <a:off x="857250" y="1643063"/>
            <a:ext cx="5586413" cy="4233862"/>
          </a:xfrm>
        </p:spPr>
        <p:txBody>
          <a:bodyPr/>
          <a:lstStyle/>
          <a:p>
            <a:pPr marL="0" indent="0" eaLnBrk="1" hangingPunct="1">
              <a:buFontTx/>
              <a:buNone/>
            </a:pPr>
            <a:r>
              <a:rPr lang="en-GB" altLang="en-US" sz="2400" dirty="0">
                <a:cs typeface="Times New Roman" panose="02020603050405020304" pitchFamily="18" charset="0"/>
              </a:rPr>
              <a:t>Liable to cause death or serious injury or be harmful to health if swallowed, inhaled or by skin contact</a:t>
            </a:r>
            <a:endParaRPr lang="en-US" altLang="en-US" sz="2400" dirty="0">
              <a:latin typeface="Tms Rmn" charset="0"/>
              <a:cs typeface="Times New Roman" panose="02020603050405020304" pitchFamily="18" charset="0"/>
            </a:endParaRPr>
          </a:p>
          <a:p>
            <a:pPr marL="0" indent="0" eaLnBrk="1" hangingPunct="1">
              <a:buFontTx/>
              <a:buNone/>
            </a:pPr>
            <a:r>
              <a:rPr lang="en-GB" altLang="en-US" sz="2400" dirty="0">
                <a:solidFill>
                  <a:srgbClr val="00CCFF"/>
                </a:solidFill>
                <a:cs typeface="Times New Roman" panose="02020603050405020304" pitchFamily="18" charset="0"/>
              </a:rPr>
              <a:t>Examples:</a:t>
            </a:r>
          </a:p>
          <a:p>
            <a:pPr marL="0" indent="0" eaLnBrk="1" hangingPunct="1">
              <a:buFontTx/>
              <a:buNone/>
            </a:pPr>
            <a:endParaRPr lang="en-GB" altLang="en-US" sz="700" dirty="0">
              <a:solidFill>
                <a:srgbClr val="00CCFF"/>
              </a:solidFill>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Sodium cyanide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N,N-dimethylaniline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Alkaloids, solid, N.O.S.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Trichlorethylene </a:t>
            </a:r>
            <a:endParaRPr lang="en-US" altLang="en-US" sz="2400" dirty="0">
              <a:solidFill>
                <a:srgbClr val="00CCFF"/>
              </a:solidFill>
              <a:latin typeface="Tms Rmn" charset="0"/>
              <a:cs typeface="Times New Roman" panose="02020603050405020304" pitchFamily="18" charset="0"/>
            </a:endParaRPr>
          </a:p>
          <a:p>
            <a:pPr marL="360363" indent="-360363" eaLnBrk="1" hangingPunct="1">
              <a:spcBef>
                <a:spcPct val="0"/>
              </a:spcBef>
            </a:pPr>
            <a:r>
              <a:rPr lang="en-GB" altLang="en-US" sz="2400" dirty="0">
                <a:solidFill>
                  <a:srgbClr val="00CCFF"/>
                </a:solidFill>
                <a:cs typeface="Times New Roman" panose="02020603050405020304" pitchFamily="18" charset="0"/>
              </a:rPr>
              <a:t>Methylene chloride</a:t>
            </a:r>
            <a:endParaRPr lang="en-US" altLang="en-US" sz="2400" dirty="0">
              <a:solidFill>
                <a:srgbClr val="00CCFF"/>
              </a:solidFill>
              <a:latin typeface="Tms Rmn" charset="0"/>
              <a:cs typeface="Times New Roman" panose="02020603050405020304" pitchFamily="18" charset="0"/>
            </a:endParaRPr>
          </a:p>
        </p:txBody>
      </p:sp>
      <p:pic>
        <p:nvPicPr>
          <p:cNvPr id="12595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3663" y="3357563"/>
            <a:ext cx="25209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8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68613" y="214312"/>
            <a:ext cx="8643937" cy="1082675"/>
          </a:xfrm>
        </p:spPr>
        <p:txBody>
          <a:bodyPr/>
          <a:lstStyle/>
          <a:p>
            <a:pPr eaLnBrk="1" hangingPunct="1">
              <a:defRPr/>
            </a:pPr>
            <a:r>
              <a:rPr lang="en-US" sz="4000" kern="1200" dirty="0">
                <a:solidFill>
                  <a:schemeClr val="bg1">
                    <a:lumMod val="50000"/>
                    <a:lumOff val="50000"/>
                  </a:schemeClr>
                </a:solidFill>
                <a:latin typeface="+mn-lt"/>
                <a:ea typeface="+mn-ea"/>
                <a:cs typeface="+mn-cs"/>
              </a:rPr>
              <a:t>Division 6.2  Infectious Substances</a:t>
            </a:r>
          </a:p>
        </p:txBody>
      </p:sp>
      <p:sp>
        <p:nvSpPr>
          <p:cNvPr id="101379" name="Rectangle 3"/>
          <p:cNvSpPr>
            <a:spLocks noGrp="1" noChangeArrowheads="1"/>
          </p:cNvSpPr>
          <p:nvPr>
            <p:ph type="body" idx="4294967295"/>
          </p:nvPr>
        </p:nvSpPr>
        <p:spPr>
          <a:xfrm>
            <a:off x="490893" y="1546654"/>
            <a:ext cx="5973985" cy="4978690"/>
          </a:xfrm>
        </p:spPr>
        <p:txBody>
          <a:bodyPr/>
          <a:lstStyle/>
          <a:p>
            <a:pPr marL="0" indent="0" eaLnBrk="1" hangingPunct="1">
              <a:lnSpc>
                <a:spcPct val="90000"/>
              </a:lnSpc>
              <a:buFontTx/>
              <a:buNone/>
            </a:pPr>
            <a:r>
              <a:rPr lang="en-US" altLang="en-US" sz="2600" dirty="0"/>
              <a:t>An infectious substance is a viable microorganism or its toxin that causes or can cause disease in humans or animals.</a:t>
            </a:r>
          </a:p>
          <a:p>
            <a:pPr marL="0" indent="0" eaLnBrk="1" hangingPunct="1">
              <a:lnSpc>
                <a:spcPct val="90000"/>
              </a:lnSpc>
              <a:buFontTx/>
              <a:buNone/>
            </a:pPr>
            <a:r>
              <a:rPr lang="en-US" altLang="en-US" sz="2600" dirty="0"/>
              <a:t>Potentially infectious substances include:</a:t>
            </a:r>
          </a:p>
          <a:p>
            <a:pPr marL="0" indent="0" eaLnBrk="1" hangingPunct="1">
              <a:lnSpc>
                <a:spcPct val="90000"/>
              </a:lnSpc>
              <a:buFontTx/>
              <a:buNone/>
            </a:pPr>
            <a:endParaRPr lang="en-US" altLang="en-US" sz="700" dirty="0"/>
          </a:p>
          <a:p>
            <a:pPr marL="360363" indent="-277813" eaLnBrk="1" hangingPunct="1">
              <a:lnSpc>
                <a:spcPct val="90000"/>
              </a:lnSpc>
              <a:spcBef>
                <a:spcPct val="0"/>
              </a:spcBef>
            </a:pPr>
            <a:r>
              <a:rPr lang="en-US" altLang="en-US" sz="2600" dirty="0"/>
              <a:t>Blood and blood products</a:t>
            </a:r>
          </a:p>
          <a:p>
            <a:pPr marL="360363" indent="-277813" eaLnBrk="1" hangingPunct="1">
              <a:lnSpc>
                <a:spcPct val="90000"/>
              </a:lnSpc>
              <a:spcBef>
                <a:spcPct val="0"/>
              </a:spcBef>
            </a:pPr>
            <a:r>
              <a:rPr lang="en-US" altLang="en-US" sz="2600" dirty="0"/>
              <a:t>Skin, tissue, cell cultures</a:t>
            </a:r>
          </a:p>
          <a:p>
            <a:pPr marL="360363" indent="-277813" eaLnBrk="1" hangingPunct="1">
              <a:lnSpc>
                <a:spcPct val="90000"/>
              </a:lnSpc>
              <a:spcBef>
                <a:spcPct val="0"/>
              </a:spcBef>
            </a:pPr>
            <a:r>
              <a:rPr lang="en-US" altLang="en-US" sz="2600" dirty="0"/>
              <a:t>Pathogens</a:t>
            </a:r>
          </a:p>
          <a:p>
            <a:pPr marL="400050" lvl="1" indent="0" eaLnBrk="1" hangingPunct="1">
              <a:lnSpc>
                <a:spcPct val="90000"/>
              </a:lnSpc>
              <a:spcBef>
                <a:spcPct val="0"/>
              </a:spcBef>
            </a:pPr>
            <a:r>
              <a:rPr lang="en-US" altLang="en-US" sz="2200" dirty="0"/>
              <a:t>(viruses, bacteria, parasites, etc.)</a:t>
            </a:r>
          </a:p>
          <a:p>
            <a:pPr marL="0" lvl="1" indent="0" eaLnBrk="1" hangingPunct="1">
              <a:lnSpc>
                <a:spcPct val="90000"/>
              </a:lnSpc>
              <a:spcBef>
                <a:spcPct val="60000"/>
              </a:spcBef>
              <a:buNone/>
            </a:pPr>
            <a:r>
              <a:rPr lang="en-US" altLang="en-US" dirty="0">
                <a:ea typeface="+mn-ea"/>
                <a:cs typeface="+mn-cs"/>
              </a:rPr>
              <a:t>This placard is used for transport but is not required for storage areas.</a:t>
            </a:r>
          </a:p>
        </p:txBody>
      </p:sp>
      <p:pic>
        <p:nvPicPr>
          <p:cNvPr id="12800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44457" y="335773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95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fade">
                                      <p:cBhvr>
                                        <p:cTn id="7" dur="1000"/>
                                        <p:tgtEl>
                                          <p:spTgt spid="10137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animEffect transition="in" filter="fade">
                                      <p:cBhvr>
                                        <p:cTn id="11" dur="1000"/>
                                        <p:tgtEl>
                                          <p:spTgt spid="10137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1379">
                                            <p:txEl>
                                              <p:pRg st="3" end="3"/>
                                            </p:txEl>
                                          </p:spTgt>
                                        </p:tgtEl>
                                        <p:attrNameLst>
                                          <p:attrName>style.visibility</p:attrName>
                                        </p:attrNameLst>
                                      </p:cBhvr>
                                      <p:to>
                                        <p:strVal val="visible"/>
                                      </p:to>
                                    </p:set>
                                    <p:animEffect transition="in" filter="fade">
                                      <p:cBhvr>
                                        <p:cTn id="15" dur="1000"/>
                                        <p:tgtEl>
                                          <p:spTgt spid="101379">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1379">
                                            <p:txEl>
                                              <p:pRg st="4" end="4"/>
                                            </p:txEl>
                                          </p:spTgt>
                                        </p:tgtEl>
                                        <p:attrNameLst>
                                          <p:attrName>style.visibility</p:attrName>
                                        </p:attrNameLst>
                                      </p:cBhvr>
                                      <p:to>
                                        <p:strVal val="visible"/>
                                      </p:to>
                                    </p:set>
                                    <p:animEffect transition="in" filter="fade">
                                      <p:cBhvr>
                                        <p:cTn id="19" dur="1000"/>
                                        <p:tgtEl>
                                          <p:spTgt spid="101379">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1379">
                                            <p:txEl>
                                              <p:pRg st="5" end="5"/>
                                            </p:txEl>
                                          </p:spTgt>
                                        </p:tgtEl>
                                        <p:attrNameLst>
                                          <p:attrName>style.visibility</p:attrName>
                                        </p:attrNameLst>
                                      </p:cBhvr>
                                      <p:to>
                                        <p:strVal val="visible"/>
                                      </p:to>
                                    </p:set>
                                    <p:animEffect transition="in" filter="fade">
                                      <p:cBhvr>
                                        <p:cTn id="23" dur="1000"/>
                                        <p:tgtEl>
                                          <p:spTgt spid="101379">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1379">
                                            <p:txEl>
                                              <p:pRg st="6" end="6"/>
                                            </p:txEl>
                                          </p:spTgt>
                                        </p:tgtEl>
                                        <p:attrNameLst>
                                          <p:attrName>style.visibility</p:attrName>
                                        </p:attrNameLst>
                                      </p:cBhvr>
                                      <p:to>
                                        <p:strVal val="visible"/>
                                      </p:to>
                                    </p:set>
                                    <p:animEffect transition="in" filter="fade">
                                      <p:cBhvr>
                                        <p:cTn id="27" dur="1000"/>
                                        <p:tgtEl>
                                          <p:spTgt spid="101379">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1379">
                                            <p:txEl>
                                              <p:pRg st="7" end="7"/>
                                            </p:txEl>
                                          </p:spTgt>
                                        </p:tgtEl>
                                        <p:attrNameLst>
                                          <p:attrName>style.visibility</p:attrName>
                                        </p:attrNameLst>
                                      </p:cBhvr>
                                      <p:to>
                                        <p:strVal val="visible"/>
                                      </p:to>
                                    </p:set>
                                    <p:animEffect transition="in" filter="fade">
                                      <p:cBhvr>
                                        <p:cTn id="30" dur="1000"/>
                                        <p:tgtEl>
                                          <p:spTgt spid="1013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539552" y="236831"/>
            <a:ext cx="7793038" cy="990600"/>
          </a:xfrm>
        </p:spPr>
        <p:txBody>
          <a:bodyPr/>
          <a:lstStyle/>
          <a:p>
            <a:pPr eaLnBrk="1" hangingPunct="1">
              <a:defRPr/>
            </a:pPr>
            <a:r>
              <a:rPr lang="en-US" sz="4000" kern="1200" dirty="0">
                <a:solidFill>
                  <a:schemeClr val="bg1">
                    <a:lumMod val="50000"/>
                    <a:lumOff val="50000"/>
                  </a:schemeClr>
                </a:solidFill>
                <a:latin typeface="+mn-lt"/>
                <a:ea typeface="+mn-ea"/>
                <a:cs typeface="+mn-cs"/>
              </a:rPr>
              <a:t>Class 7: Radioactive Materials</a:t>
            </a:r>
          </a:p>
        </p:txBody>
      </p:sp>
      <p:grpSp>
        <p:nvGrpSpPr>
          <p:cNvPr id="6" name="Group 5">
            <a:extLst>
              <a:ext uri="{FF2B5EF4-FFF2-40B4-BE49-F238E27FC236}">
                <a16:creationId xmlns:a16="http://schemas.microsoft.com/office/drawing/2014/main" id="{83EAF4A3-8CF6-4584-A2EF-511434E15FB3}"/>
              </a:ext>
            </a:extLst>
          </p:cNvPr>
          <p:cNvGrpSpPr>
            <a:grpSpLocks noChangeAspect="1"/>
          </p:cNvGrpSpPr>
          <p:nvPr/>
        </p:nvGrpSpPr>
        <p:grpSpPr>
          <a:xfrm>
            <a:off x="3697116" y="1296281"/>
            <a:ext cx="5134147" cy="4592324"/>
            <a:chOff x="4361028" y="1456031"/>
            <a:chExt cx="4411497" cy="3945938"/>
          </a:xfrm>
        </p:grpSpPr>
        <p:pic>
          <p:nvPicPr>
            <p:cNvPr id="132101" name="Picture 5" descr="Class 7_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1340" y="3573949"/>
              <a:ext cx="2023879" cy="182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Class 7_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4033" y="1456031"/>
              <a:ext cx="2098492"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7" descr="Class 7_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1028" y="1456031"/>
              <a:ext cx="2033206" cy="186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2104" name="Picture 4" descr="C:\Documents and Settings\User\My Documents\My Pictures\AEBN Logo\AEBN_A_col-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00938" y="6143625"/>
            <a:ext cx="13303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A862274-46F6-4A14-852A-F4E59C63560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989" y="1296281"/>
            <a:ext cx="1941034" cy="3140831"/>
          </a:xfrm>
          <a:prstGeom prst="rect">
            <a:avLst/>
          </a:prstGeom>
        </p:spPr>
      </p:pic>
      <p:sp>
        <p:nvSpPr>
          <p:cNvPr id="2" name="Rectangle 1">
            <a:extLst>
              <a:ext uri="{FF2B5EF4-FFF2-40B4-BE49-F238E27FC236}">
                <a16:creationId xmlns:a16="http://schemas.microsoft.com/office/drawing/2014/main" id="{0A21BD90-A8FB-41A2-9730-D2B57B7766FA}"/>
              </a:ext>
            </a:extLst>
          </p:cNvPr>
          <p:cNvSpPr/>
          <p:nvPr/>
        </p:nvSpPr>
        <p:spPr>
          <a:xfrm>
            <a:off x="539552" y="4677680"/>
            <a:ext cx="5134148" cy="1785104"/>
          </a:xfrm>
          <a:prstGeom prst="rect">
            <a:avLst/>
          </a:prstGeom>
        </p:spPr>
        <p:txBody>
          <a:bodyPr wrap="square">
            <a:spAutoFit/>
          </a:bodyPr>
          <a:lstStyle/>
          <a:p>
            <a:pPr eaLnBrk="1" hangingPunct="1">
              <a:spcBef>
                <a:spcPts val="0"/>
              </a:spcBef>
              <a:spcAft>
                <a:spcPts val="1200"/>
              </a:spcAft>
            </a:pPr>
            <a:r>
              <a:rPr lang="en-US" altLang="en-US" sz="2000" dirty="0">
                <a:latin typeface="+mn-lt"/>
              </a:rPr>
              <a:t>Radioactive White-I, Yellow-II, and Yellow-III alerts emergency response workers to increasing radioactivity.</a:t>
            </a:r>
          </a:p>
          <a:p>
            <a:pPr eaLnBrk="1" hangingPunct="1">
              <a:spcBef>
                <a:spcPts val="0"/>
              </a:spcBef>
              <a:spcAft>
                <a:spcPts val="1200"/>
              </a:spcAft>
            </a:pPr>
            <a:r>
              <a:rPr lang="en-US" altLang="en-US" sz="2000" dirty="0">
                <a:latin typeface="+mn-lt"/>
              </a:rPr>
              <a:t>White-I is the least radioactive and Yellow-III is the most radioactive.</a:t>
            </a:r>
          </a:p>
        </p:txBody>
      </p:sp>
    </p:spTree>
    <p:extLst>
      <p:ext uri="{BB962C8B-B14F-4D97-AF65-F5344CB8AC3E}">
        <p14:creationId xmlns:p14="http://schemas.microsoft.com/office/powerpoint/2010/main" val="30857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549922" y="1052737"/>
            <a:ext cx="5927078" cy="5256583"/>
          </a:xfrm>
        </p:spPr>
        <p:txBody>
          <a:bodyPr/>
          <a:lstStyle/>
          <a:p>
            <a:pPr marL="0" indent="0" eaLnBrk="1" hangingPunct="1">
              <a:buNone/>
            </a:pPr>
            <a:r>
              <a:rPr lang="en-US" altLang="en-US" sz="2400" dirty="0"/>
              <a:t>A corrosive material is </a:t>
            </a:r>
            <a:r>
              <a:rPr lang="en-US" altLang="en-US" sz="2400" dirty="0">
                <a:solidFill>
                  <a:schemeClr val="hlink"/>
                </a:solidFill>
              </a:rPr>
              <a:t>either</a:t>
            </a:r>
            <a:r>
              <a:rPr lang="en-US" altLang="en-US" sz="2400" dirty="0"/>
              <a:t> of the following:</a:t>
            </a:r>
            <a:endParaRPr lang="en-US" sz="2400" dirty="0"/>
          </a:p>
          <a:p>
            <a:pPr marL="609600" indent="-609600" eaLnBrk="1" hangingPunct="1">
              <a:buFont typeface="Wingdings" panose="05000000000000000000" pitchFamily="2" charset="2"/>
              <a:buAutoNum type="arabicPeriod"/>
            </a:pPr>
            <a:r>
              <a:rPr lang="en-US" altLang="en-US" sz="2400" dirty="0"/>
              <a:t>Liquid or solid that causes visible destruction or irreversible alterations in skin tissue at the site of contact.</a:t>
            </a:r>
          </a:p>
          <a:p>
            <a:pPr marL="609600" indent="-609600" eaLnBrk="1" hangingPunct="1">
              <a:buFont typeface="Wingdings" panose="05000000000000000000" pitchFamily="2" charset="2"/>
              <a:buAutoNum type="arabicPeriod"/>
            </a:pPr>
            <a:r>
              <a:rPr lang="en-US" altLang="en-US" sz="2400" dirty="0"/>
              <a:t>Liquid that has a severe corrosion rate on steel or aluminum, as measured in accordance with certain prescribed UN testing procedures.</a:t>
            </a:r>
          </a:p>
          <a:p>
            <a:pPr eaLnBrk="1" hangingPunct="1">
              <a:spcBef>
                <a:spcPts val="600"/>
              </a:spcBef>
              <a:buFontTx/>
              <a:buNone/>
            </a:pPr>
            <a:r>
              <a:rPr lang="en-GB" altLang="en-US" sz="2400" dirty="0">
                <a:cs typeface="Times New Roman" panose="02020603050405020304" pitchFamily="18" charset="0"/>
              </a:rPr>
              <a:t>Examples: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Solids	sodium hydroxide pellets</a:t>
            </a:r>
            <a:endParaRPr lang="en-US" altLang="en-US" sz="2400" dirty="0">
              <a:latin typeface="Tms Rmn" charset="0"/>
              <a:cs typeface="Times New Roman" panose="02020603050405020304" pitchFamily="18" charset="0"/>
            </a:endParaRPr>
          </a:p>
          <a:p>
            <a:pPr eaLnBrk="1" hangingPunct="1">
              <a:spcBef>
                <a:spcPts val="600"/>
              </a:spcBef>
            </a:pPr>
            <a:r>
              <a:rPr lang="en-GB" altLang="en-US" sz="2400" dirty="0">
                <a:cs typeface="Times New Roman" panose="02020603050405020304" pitchFamily="18" charset="0"/>
              </a:rPr>
              <a:t>Liquids	hydrochloric acid</a:t>
            </a:r>
          </a:p>
        </p:txBody>
      </p:sp>
      <p:pic>
        <p:nvPicPr>
          <p:cNvPr id="1361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396086"/>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6195">
                                            <p:txEl>
                                              <p:pRg st="1" end="1"/>
                                            </p:txEl>
                                          </p:spTgt>
                                        </p:tgtEl>
                                        <p:attrNameLst>
                                          <p:attrName>style.visibility</p:attrName>
                                        </p:attrNameLst>
                                      </p:cBhvr>
                                      <p:to>
                                        <p:strVal val="visible"/>
                                      </p:to>
                                    </p:set>
                                    <p:animEffect transition="in" filter="wipe(up)">
                                      <p:cBhvr>
                                        <p:cTn id="10" dur="1000"/>
                                        <p:tgtEl>
                                          <p:spTgt spid="13619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6195">
                                            <p:txEl>
                                              <p:pRg st="2" end="2"/>
                                            </p:txEl>
                                          </p:spTgt>
                                        </p:tgtEl>
                                        <p:attrNameLst>
                                          <p:attrName>style.visibility</p:attrName>
                                        </p:attrNameLst>
                                      </p:cBhvr>
                                      <p:to>
                                        <p:strVal val="visible"/>
                                      </p:to>
                                    </p:set>
                                    <p:animEffect transition="in" filter="wipe(up)">
                                      <p:cBhvr>
                                        <p:cTn id="13" dur="1000"/>
                                        <p:tgtEl>
                                          <p:spTgt spid="1361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6195">
                                            <p:txEl>
                                              <p:pRg st="3" end="3"/>
                                            </p:txEl>
                                          </p:spTgt>
                                        </p:tgtEl>
                                        <p:attrNameLst>
                                          <p:attrName>style.visibility</p:attrName>
                                        </p:attrNameLst>
                                      </p:cBhvr>
                                      <p:to>
                                        <p:strVal val="visible"/>
                                      </p:to>
                                    </p:set>
                                    <p:animEffect transition="in" filter="wipe(up)">
                                      <p:cBhvr>
                                        <p:cTn id="18" dur="1000"/>
                                        <p:tgtEl>
                                          <p:spTgt spid="136195">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6195">
                                            <p:txEl>
                                              <p:pRg st="4" end="4"/>
                                            </p:txEl>
                                          </p:spTgt>
                                        </p:tgtEl>
                                        <p:attrNameLst>
                                          <p:attrName>style.visibility</p:attrName>
                                        </p:attrNameLst>
                                      </p:cBhvr>
                                      <p:to>
                                        <p:strVal val="visible"/>
                                      </p:to>
                                    </p:set>
                                    <p:animEffect transition="in" filter="wipe(up)">
                                      <p:cBhvr>
                                        <p:cTn id="21" dur="1000"/>
                                        <p:tgtEl>
                                          <p:spTgt spid="136195">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6195">
                                            <p:txEl>
                                              <p:pRg st="5" end="5"/>
                                            </p:txEl>
                                          </p:spTgt>
                                        </p:tgtEl>
                                        <p:attrNameLst>
                                          <p:attrName>style.visibility</p:attrName>
                                        </p:attrNameLst>
                                      </p:cBhvr>
                                      <p:to>
                                        <p:strVal val="visible"/>
                                      </p:to>
                                    </p:set>
                                    <p:animEffect transition="in" filter="wipe(up)">
                                      <p:cBhvr>
                                        <p:cTn id="24" dur="1000"/>
                                        <p:tgtEl>
                                          <p:spTgt spid="136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714375" y="116633"/>
            <a:ext cx="7772400" cy="936104"/>
          </a:xfrm>
        </p:spPr>
        <p:txBody>
          <a:bodyPr/>
          <a:lstStyle/>
          <a:p>
            <a:pPr eaLnBrk="1" hangingPunct="1">
              <a:defRPr/>
            </a:pPr>
            <a:r>
              <a:rPr lang="en-GB" sz="4000" kern="1200" dirty="0">
                <a:solidFill>
                  <a:schemeClr val="bg1">
                    <a:lumMod val="50000"/>
                    <a:lumOff val="50000"/>
                  </a:schemeClr>
                </a:solidFill>
                <a:latin typeface="+mn-lt"/>
                <a:ea typeface="+mn-ea"/>
                <a:cs typeface="+mn-cs"/>
              </a:rPr>
              <a:t>Class 8 - Corrosives</a:t>
            </a:r>
            <a:endParaRPr lang="en-AU" sz="4000" kern="1200" dirty="0">
              <a:solidFill>
                <a:schemeClr val="bg1">
                  <a:lumMod val="50000"/>
                  <a:lumOff val="50000"/>
                </a:schemeClr>
              </a:solidFill>
              <a:latin typeface="+mn-lt"/>
              <a:ea typeface="+mn-ea"/>
              <a:cs typeface="+mn-cs"/>
            </a:endParaRPr>
          </a:p>
        </p:txBody>
      </p:sp>
      <p:sp>
        <p:nvSpPr>
          <p:cNvPr id="136195" name="Rectangle 3"/>
          <p:cNvSpPr>
            <a:spLocks noGrp="1" noChangeArrowheads="1"/>
          </p:cNvSpPr>
          <p:nvPr>
            <p:ph type="body" idx="4294967295"/>
          </p:nvPr>
        </p:nvSpPr>
        <p:spPr>
          <a:xfrm>
            <a:off x="716825" y="874674"/>
            <a:ext cx="7772400" cy="5578661"/>
          </a:xfrm>
        </p:spPr>
        <p:txBody>
          <a:bodyPr/>
          <a:lstStyle/>
          <a:p>
            <a:pPr eaLnBrk="1" hangingPunct="1">
              <a:spcBef>
                <a:spcPts val="600"/>
              </a:spcBef>
              <a:buFontTx/>
              <a:buNone/>
            </a:pPr>
            <a:r>
              <a:rPr lang="en-GB" altLang="en-US" sz="2800" dirty="0">
                <a:cs typeface="Times New Roman" panose="02020603050405020304" pitchFamily="18" charset="0"/>
              </a:rPr>
              <a:t>Most corrosives are either </a:t>
            </a:r>
            <a:r>
              <a:rPr lang="en-GB" altLang="en-US" sz="2800" dirty="0">
                <a:solidFill>
                  <a:srgbClr val="FF0000"/>
                </a:solidFill>
                <a:cs typeface="Times New Roman" panose="02020603050405020304" pitchFamily="18" charset="0"/>
              </a:rPr>
              <a:t>Acidic</a:t>
            </a:r>
            <a:r>
              <a:rPr lang="en-GB" altLang="en-US" sz="2800" dirty="0">
                <a:cs typeface="Times New Roman" panose="02020603050405020304" pitchFamily="18" charset="0"/>
              </a:rPr>
              <a:t> or </a:t>
            </a:r>
            <a:r>
              <a:rPr lang="en-GB" altLang="en-US" sz="2800" dirty="0">
                <a:solidFill>
                  <a:srgbClr val="00B0F0"/>
                </a:solidFill>
                <a:cs typeface="Times New Roman" panose="02020603050405020304" pitchFamily="18" charset="0"/>
              </a:rPr>
              <a:t>Alkaline</a:t>
            </a:r>
            <a:endParaRPr lang="en-US" altLang="en-US" sz="2800" dirty="0">
              <a:solidFill>
                <a:srgbClr val="00B0F0"/>
              </a:solidFill>
              <a:cs typeface="Times New Roman" panose="02020603050405020304" pitchFamily="18" charset="0"/>
            </a:endParaRPr>
          </a:p>
          <a:p>
            <a:pPr marL="1784350" lvl="1" eaLnBrk="1" hangingPunct="1">
              <a:spcBef>
                <a:spcPts val="600"/>
              </a:spcBef>
            </a:pPr>
            <a:endParaRPr lang="en-GB" altLang="en-US" sz="2400" dirty="0">
              <a:solidFill>
                <a:srgbClr val="FF0000"/>
              </a:solidFill>
              <a:cs typeface="Times New Roman" panose="02020603050405020304" pitchFamily="18" charset="0"/>
            </a:endParaRPr>
          </a:p>
          <a:p>
            <a:pPr eaLnBrk="1" hangingPunct="1">
              <a:spcBef>
                <a:spcPts val="600"/>
              </a:spcBef>
            </a:pPr>
            <a:r>
              <a:rPr lang="en-GB" altLang="en-US" sz="2800" dirty="0">
                <a:solidFill>
                  <a:srgbClr val="FF0000"/>
                </a:solidFill>
                <a:cs typeface="Times New Roman" panose="02020603050405020304" pitchFamily="18" charset="0"/>
              </a:rPr>
              <a:t>Acids – </a:t>
            </a:r>
            <a:r>
              <a:rPr lang="en-GB" altLang="en-US" sz="2400" dirty="0">
                <a:solidFill>
                  <a:srgbClr val="FF0000"/>
                </a:solidFill>
                <a:cs typeface="Times New Roman" panose="02020603050405020304" pitchFamily="18" charset="0"/>
              </a:rPr>
              <a:t>pH </a:t>
            </a:r>
            <a:r>
              <a:rPr lang="en-AU" altLang="en-US" sz="2400" dirty="0">
                <a:solidFill>
                  <a:srgbClr val="FF0000"/>
                </a:solidFill>
                <a:cs typeface="Times New Roman" panose="02020603050405020304" pitchFamily="18" charset="0"/>
              </a:rPr>
              <a:t>LESS THAN 7</a:t>
            </a:r>
          </a:p>
          <a:p>
            <a:pPr marL="1784350" lvl="1" eaLnBrk="1" hangingPunct="1">
              <a:spcBef>
                <a:spcPts val="600"/>
              </a:spcBef>
            </a:pPr>
            <a:r>
              <a:rPr lang="en-GB" altLang="en-US" sz="2400" dirty="0">
                <a:solidFill>
                  <a:srgbClr val="FF0000"/>
                </a:solidFill>
                <a:cs typeface="Times New Roman" panose="02020603050405020304" pitchFamily="18" charset="0"/>
              </a:rPr>
              <a:t>Hydrochloric</a:t>
            </a:r>
            <a:endParaRPr lang="en-US" altLang="en-US" sz="2400" dirty="0">
              <a:solidFill>
                <a:srgbClr val="FF0000"/>
              </a:solidFill>
              <a:latin typeface="Tms Rmn" charset="0"/>
              <a:cs typeface="Times New Roman" panose="02020603050405020304" pitchFamily="18" charset="0"/>
            </a:endParaRPr>
          </a:p>
          <a:p>
            <a:pPr marL="1784350" lvl="1" eaLnBrk="1" hangingPunct="1">
              <a:spcBef>
                <a:spcPts val="600"/>
              </a:spcBef>
            </a:pPr>
            <a:r>
              <a:rPr lang="en-GB" altLang="en-US" sz="2400" dirty="0">
                <a:solidFill>
                  <a:srgbClr val="FF0000"/>
                </a:solidFill>
                <a:cs typeface="Times New Roman" panose="02020603050405020304" pitchFamily="18" charset="0"/>
              </a:rPr>
              <a:t>Sulphuric</a:t>
            </a:r>
            <a:endParaRPr lang="en-US" altLang="en-US" sz="2400" dirty="0">
              <a:solidFill>
                <a:srgbClr val="FF0000"/>
              </a:solidFill>
              <a:latin typeface="Tms Rmn" charset="0"/>
              <a:cs typeface="Times New Roman" panose="02020603050405020304" pitchFamily="18" charset="0"/>
            </a:endParaRPr>
          </a:p>
          <a:p>
            <a:pPr eaLnBrk="1" hangingPunct="1">
              <a:spcBef>
                <a:spcPts val="600"/>
              </a:spcBef>
            </a:pPr>
            <a:r>
              <a:rPr lang="en-GB" altLang="en-US" sz="2800" dirty="0">
                <a:solidFill>
                  <a:srgbClr val="00B0F0"/>
                </a:solidFill>
                <a:cs typeface="Times New Roman" panose="02020603050405020304" pitchFamily="18" charset="0"/>
              </a:rPr>
              <a:t>Alkalis – </a:t>
            </a:r>
            <a:r>
              <a:rPr lang="en-GB" altLang="en-US" sz="2400" dirty="0">
                <a:solidFill>
                  <a:srgbClr val="00B0F0"/>
                </a:solidFill>
                <a:cs typeface="Times New Roman" panose="02020603050405020304" pitchFamily="18" charset="0"/>
              </a:rPr>
              <a:t>pH </a:t>
            </a:r>
            <a:r>
              <a:rPr lang="en-AU" altLang="en-US" sz="2400" dirty="0">
                <a:solidFill>
                  <a:srgbClr val="00B0F0"/>
                </a:solidFill>
                <a:cs typeface="Times New Roman" panose="02020603050405020304" pitchFamily="18" charset="0"/>
              </a:rPr>
              <a:t>GREATER THAN 7</a:t>
            </a:r>
            <a:endParaRPr lang="en-GB" altLang="en-US" sz="2400" dirty="0">
              <a:solidFill>
                <a:srgbClr val="00B0F0"/>
              </a:solidFill>
              <a:cs typeface="Times New Roman" panose="02020603050405020304" pitchFamily="18" charset="0"/>
            </a:endParaRPr>
          </a:p>
          <a:p>
            <a:pPr marL="1784350" lvl="1" eaLnBrk="1" hangingPunct="1">
              <a:spcBef>
                <a:spcPts val="600"/>
              </a:spcBef>
            </a:pPr>
            <a:r>
              <a:rPr lang="en-GB" altLang="en-US" sz="2400" dirty="0">
                <a:solidFill>
                  <a:srgbClr val="00B0F0"/>
                </a:solidFill>
                <a:cs typeface="Times New Roman" panose="02020603050405020304" pitchFamily="18" charset="0"/>
              </a:rPr>
              <a:t>Sodium hydroxide</a:t>
            </a:r>
            <a:endParaRPr lang="en-US" altLang="en-US" sz="2400" dirty="0">
              <a:solidFill>
                <a:srgbClr val="00B0F0"/>
              </a:solidFill>
              <a:latin typeface="Tms Rmn" charset="0"/>
              <a:cs typeface="Times New Roman" panose="02020603050405020304" pitchFamily="18" charset="0"/>
            </a:endParaRPr>
          </a:p>
          <a:p>
            <a:pPr marL="1784350" lvl="1" eaLnBrk="1" hangingPunct="1">
              <a:spcBef>
                <a:spcPts val="600"/>
              </a:spcBef>
            </a:pPr>
            <a:r>
              <a:rPr lang="en-GB" altLang="en-US" sz="2400" dirty="0">
                <a:solidFill>
                  <a:srgbClr val="00B0F0"/>
                </a:solidFill>
                <a:cs typeface="Times New Roman" panose="02020603050405020304" pitchFamily="18" charset="0"/>
              </a:rPr>
              <a:t>Potassium hydroxide</a:t>
            </a:r>
          </a:p>
          <a:p>
            <a:pPr marL="1784350" lvl="1" eaLnBrk="1" hangingPunct="1">
              <a:spcBef>
                <a:spcPts val="600"/>
              </a:spcBef>
            </a:pPr>
            <a:endParaRPr lang="en-AU" altLang="en-US" sz="2800" dirty="0">
              <a:solidFill>
                <a:srgbClr val="00B0F0"/>
              </a:solidFill>
              <a:cs typeface="Times New Roman" panose="02020603050405020304" pitchFamily="18" charset="0"/>
            </a:endParaRPr>
          </a:p>
          <a:p>
            <a:pPr eaLnBrk="1" hangingPunct="1">
              <a:spcBef>
                <a:spcPts val="600"/>
              </a:spcBef>
            </a:pPr>
            <a:r>
              <a:rPr lang="en-AU" altLang="en-US" sz="2800" dirty="0">
                <a:cs typeface="Times New Roman" panose="02020603050405020304" pitchFamily="18" charset="0"/>
              </a:rPr>
              <a:t>Class 8 Acids and Alkalis must be </a:t>
            </a:r>
            <a:r>
              <a:rPr lang="en-AU" altLang="en-US" sz="2800" dirty="0">
                <a:highlight>
                  <a:srgbClr val="FF0000"/>
                </a:highlight>
                <a:cs typeface="Times New Roman" panose="02020603050405020304" pitchFamily="18" charset="0"/>
              </a:rPr>
              <a:t>segregated</a:t>
            </a:r>
          </a:p>
          <a:p>
            <a:pPr lvl="1" eaLnBrk="1" hangingPunct="1">
              <a:spcBef>
                <a:spcPts val="600"/>
              </a:spcBef>
            </a:pPr>
            <a:r>
              <a:rPr lang="en-AU" altLang="en-US" sz="2400" dirty="0">
                <a:cs typeface="Times New Roman" panose="02020603050405020304" pitchFamily="18" charset="0"/>
              </a:rPr>
              <a:t>Check pH in the SDS: SECTION 9 PHYSICAL AND CHEMICAL PROPERTIES</a:t>
            </a:r>
          </a:p>
        </p:txBody>
      </p:sp>
      <p:pic>
        <p:nvPicPr>
          <p:cNvPr id="136196"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9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up)">
                                      <p:cBhvr>
                                        <p:cTn id="7" dur="10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5">
                                            <p:txEl>
                                              <p:pRg st="2" end="2"/>
                                            </p:txEl>
                                          </p:spTgt>
                                        </p:tgtEl>
                                        <p:attrNameLst>
                                          <p:attrName>style.visibility</p:attrName>
                                        </p:attrNameLst>
                                      </p:cBhvr>
                                      <p:to>
                                        <p:strVal val="visible"/>
                                      </p:to>
                                    </p:set>
                                    <p:animEffect transition="in" filter="wipe(up)">
                                      <p:cBhvr>
                                        <p:cTn id="12" dur="500"/>
                                        <p:tgtEl>
                                          <p:spTgt spid="136195">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animEffect transition="in" filter="wipe(up)">
                                      <p:cBhvr>
                                        <p:cTn id="15" dur="500"/>
                                        <p:tgtEl>
                                          <p:spTgt spid="136195">
                                            <p:txEl>
                                              <p:pRg st="3" end="3"/>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36195">
                                            <p:txEl>
                                              <p:pRg st="4" end="4"/>
                                            </p:txEl>
                                          </p:spTgt>
                                        </p:tgtEl>
                                        <p:attrNameLst>
                                          <p:attrName>style.visibility</p:attrName>
                                        </p:attrNameLst>
                                      </p:cBhvr>
                                      <p:to>
                                        <p:strVal val="visible"/>
                                      </p:to>
                                    </p:set>
                                    <p:animEffect transition="in" filter="wipe(up)">
                                      <p:cBhvr>
                                        <p:cTn id="18" dur="500"/>
                                        <p:tgtEl>
                                          <p:spTgt spid="13619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6195">
                                            <p:txEl>
                                              <p:pRg st="5" end="5"/>
                                            </p:txEl>
                                          </p:spTgt>
                                        </p:tgtEl>
                                        <p:attrNameLst>
                                          <p:attrName>style.visibility</p:attrName>
                                        </p:attrNameLst>
                                      </p:cBhvr>
                                      <p:to>
                                        <p:strVal val="visible"/>
                                      </p:to>
                                    </p:set>
                                    <p:animEffect transition="in" filter="wipe(up)">
                                      <p:cBhvr>
                                        <p:cTn id="23" dur="500"/>
                                        <p:tgtEl>
                                          <p:spTgt spid="136195">
                                            <p:txEl>
                                              <p:pRg st="5" end="5"/>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6195">
                                            <p:txEl>
                                              <p:pRg st="6" end="6"/>
                                            </p:txEl>
                                          </p:spTgt>
                                        </p:tgtEl>
                                        <p:attrNameLst>
                                          <p:attrName>style.visibility</p:attrName>
                                        </p:attrNameLst>
                                      </p:cBhvr>
                                      <p:to>
                                        <p:strVal val="visible"/>
                                      </p:to>
                                    </p:set>
                                    <p:animEffect transition="in" filter="wipe(up)">
                                      <p:cBhvr>
                                        <p:cTn id="26" dur="500"/>
                                        <p:tgtEl>
                                          <p:spTgt spid="136195">
                                            <p:txEl>
                                              <p:pRg st="6" end="6"/>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36195">
                                            <p:txEl>
                                              <p:pRg st="7" end="7"/>
                                            </p:txEl>
                                          </p:spTgt>
                                        </p:tgtEl>
                                        <p:attrNameLst>
                                          <p:attrName>style.visibility</p:attrName>
                                        </p:attrNameLst>
                                      </p:cBhvr>
                                      <p:to>
                                        <p:strVal val="visible"/>
                                      </p:to>
                                    </p:set>
                                    <p:animEffect transition="in" filter="wipe(up)">
                                      <p:cBhvr>
                                        <p:cTn id="29" dur="500"/>
                                        <p:tgtEl>
                                          <p:spTgt spid="13619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6195">
                                            <p:txEl>
                                              <p:pRg st="9" end="9"/>
                                            </p:txEl>
                                          </p:spTgt>
                                        </p:tgtEl>
                                        <p:attrNameLst>
                                          <p:attrName>style.visibility</p:attrName>
                                        </p:attrNameLst>
                                      </p:cBhvr>
                                      <p:to>
                                        <p:strVal val="visible"/>
                                      </p:to>
                                    </p:set>
                                    <p:animEffect transition="in" filter="wipe(up)">
                                      <p:cBhvr>
                                        <p:cTn id="34" dur="500"/>
                                        <p:tgtEl>
                                          <p:spTgt spid="13619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6195">
                                            <p:txEl>
                                              <p:pRg st="10" end="10"/>
                                            </p:txEl>
                                          </p:spTgt>
                                        </p:tgtEl>
                                        <p:attrNameLst>
                                          <p:attrName>style.visibility</p:attrName>
                                        </p:attrNameLst>
                                      </p:cBhvr>
                                      <p:to>
                                        <p:strVal val="visible"/>
                                      </p:to>
                                    </p:set>
                                    <p:animEffect transition="in" filter="wipe(up)">
                                      <p:cBhvr>
                                        <p:cTn id="39" dur="500"/>
                                        <p:tgtEl>
                                          <p:spTgt spid="1361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8766" y="6165304"/>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idx="4294967295"/>
          </p:nvPr>
        </p:nvSpPr>
        <p:spPr>
          <a:xfrm>
            <a:off x="683568" y="214312"/>
            <a:ext cx="7588324" cy="1414488"/>
          </a:xfrm>
        </p:spPr>
        <p:txBody>
          <a:bodyPr/>
          <a:lstStyle/>
          <a:p>
            <a:pPr eaLnBrk="1" hangingPunct="1">
              <a:defRPr/>
            </a:pPr>
            <a:r>
              <a:rPr lang="en-US" sz="3200" kern="1200" dirty="0">
                <a:solidFill>
                  <a:schemeClr val="bg1">
                    <a:lumMod val="50000"/>
                    <a:lumOff val="50000"/>
                  </a:schemeClr>
                </a:solidFill>
                <a:latin typeface="+mn-lt"/>
                <a:ea typeface="+mn-ea"/>
                <a:cs typeface="+mn-cs"/>
              </a:rPr>
              <a:t>Dangerous Goods vs. Hazardous Substances vs. Hazardous Chemicals</a:t>
            </a:r>
          </a:p>
        </p:txBody>
      </p:sp>
      <p:sp>
        <p:nvSpPr>
          <p:cNvPr id="1028" name="Rectangle 3"/>
          <p:cNvSpPr>
            <a:spLocks noGrp="1" noChangeArrowheads="1"/>
          </p:cNvSpPr>
          <p:nvPr>
            <p:ph idx="4294967295"/>
          </p:nvPr>
        </p:nvSpPr>
        <p:spPr>
          <a:xfrm>
            <a:off x="755576" y="1412776"/>
            <a:ext cx="7588324" cy="5040559"/>
          </a:xfrm>
        </p:spPr>
        <p:txBody>
          <a:bodyPr/>
          <a:lstStyle/>
          <a:p>
            <a:pPr eaLnBrk="1" hangingPunct="1"/>
            <a:r>
              <a:rPr lang="en-US" altLang="en-US" sz="2200" dirty="0"/>
              <a:t>The term “Dangerous Goods” applies to chemicals which present immediate hazards during transport, and in Victoria and Western Australia, during storage and handling.</a:t>
            </a:r>
          </a:p>
          <a:p>
            <a:pPr lvl="1" eaLnBrk="1" hangingPunct="1"/>
            <a:r>
              <a:rPr lang="en-US" altLang="en-US" sz="1800" dirty="0"/>
              <a:t>In other States, “Dangerous Goods” in storage and handling are technically known as “Schedule 11 Hazardous Chemicals”</a:t>
            </a:r>
          </a:p>
          <a:p>
            <a:pPr lvl="1" eaLnBrk="1" hangingPunct="1"/>
            <a:r>
              <a:rPr lang="en-US" altLang="en-US" sz="1800" dirty="0"/>
              <a:t>In New Zealand, DG storage and handling falls under Hazardous Substances regulations</a:t>
            </a:r>
          </a:p>
          <a:p>
            <a:pPr eaLnBrk="1" hangingPunct="1"/>
            <a:r>
              <a:rPr lang="en-US" altLang="en-US" sz="2200" dirty="0"/>
              <a:t>“Hazardous Substances” are classified under GHS based on a wider range of hazards, including harm to people during short and long-term exposure, and harm to the environment.</a:t>
            </a:r>
          </a:p>
          <a:p>
            <a:pPr lvl="1" eaLnBrk="1" hangingPunct="1"/>
            <a:r>
              <a:rPr lang="en-US" altLang="en-US" sz="1800" dirty="0"/>
              <a:t>In states other than VIC, these are called “Hazardous Chemicals” in the workplace.</a:t>
            </a:r>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a:p>
            <a:pPr eaLnBrk="1" hangingPunct="1"/>
            <a:endParaRPr lang="en-US" altLang="en-US" sz="2000" dirty="0"/>
          </a:p>
        </p:txBody>
      </p:sp>
    </p:spTree>
    <p:extLst>
      <p:ext uri="{BB962C8B-B14F-4D97-AF65-F5344CB8AC3E}">
        <p14:creationId xmlns:p14="http://schemas.microsoft.com/office/powerpoint/2010/main" val="12514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fade">
                                      <p:cBhvr>
                                        <p:cTn id="7" dur="3000"/>
                                        <p:tgtEl>
                                          <p:spTgt spid="10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8">
                                            <p:txEl>
                                              <p:pRg st="1" end="1"/>
                                            </p:txEl>
                                          </p:spTgt>
                                        </p:tgtEl>
                                        <p:attrNameLst>
                                          <p:attrName>style.visibility</p:attrName>
                                        </p:attrNameLst>
                                      </p:cBhvr>
                                      <p:to>
                                        <p:strVal val="visible"/>
                                      </p:to>
                                    </p:set>
                                    <p:animEffect transition="in" filter="fade">
                                      <p:cBhvr>
                                        <p:cTn id="10" dur="3000"/>
                                        <p:tgtEl>
                                          <p:spTgt spid="102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28">
                                            <p:txEl>
                                              <p:pRg st="2" end="2"/>
                                            </p:txEl>
                                          </p:spTgt>
                                        </p:tgtEl>
                                        <p:attrNameLst>
                                          <p:attrName>style.visibility</p:attrName>
                                        </p:attrNameLst>
                                      </p:cBhvr>
                                      <p:to>
                                        <p:strVal val="visible"/>
                                      </p:to>
                                    </p:set>
                                    <p:animEffect transition="in" filter="fade">
                                      <p:cBhvr>
                                        <p:cTn id="13" dur="3000"/>
                                        <p:tgtEl>
                                          <p:spTgt spid="102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28">
                                            <p:txEl>
                                              <p:pRg st="3" end="3"/>
                                            </p:txEl>
                                          </p:spTgt>
                                        </p:tgtEl>
                                        <p:attrNameLst>
                                          <p:attrName>style.visibility</p:attrName>
                                        </p:attrNameLst>
                                      </p:cBhvr>
                                      <p:to>
                                        <p:strVal val="visible"/>
                                      </p:to>
                                    </p:set>
                                    <p:animEffect transition="in" filter="fade">
                                      <p:cBhvr>
                                        <p:cTn id="18" dur="3000"/>
                                        <p:tgtEl>
                                          <p:spTgt spid="102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8">
                                            <p:txEl>
                                              <p:pRg st="4" end="4"/>
                                            </p:txEl>
                                          </p:spTgt>
                                        </p:tgtEl>
                                        <p:attrNameLst>
                                          <p:attrName>style.visibility</p:attrName>
                                        </p:attrNameLst>
                                      </p:cBhvr>
                                      <p:to>
                                        <p:strVal val="visible"/>
                                      </p:to>
                                    </p:set>
                                    <p:animEffect transition="in" filter="fade">
                                      <p:cBhvr>
                                        <p:cTn id="21" dur="3000"/>
                                        <p:tgtEl>
                                          <p:spTgt spid="10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74638"/>
            <a:ext cx="8229600" cy="1143000"/>
          </a:xfrm>
        </p:spPr>
        <p:txBody>
          <a:bodyPr/>
          <a:lstStyle/>
          <a:p>
            <a:pPr marL="2058988" indent="-1970088" eaLnBrk="1" hangingPunct="1">
              <a:defRPr/>
            </a:pPr>
            <a:r>
              <a:rPr lang="en-US" sz="4000" kern="1200" dirty="0">
                <a:solidFill>
                  <a:schemeClr val="bg1">
                    <a:lumMod val="50000"/>
                    <a:lumOff val="50000"/>
                  </a:schemeClr>
                </a:solidFill>
                <a:latin typeface="+mn-lt"/>
                <a:ea typeface="+mn-ea"/>
                <a:cs typeface="+mn-cs"/>
              </a:rPr>
              <a:t>Class 9: Miscellaneous Hazardous Materials</a:t>
            </a:r>
          </a:p>
        </p:txBody>
      </p:sp>
      <p:sp>
        <p:nvSpPr>
          <p:cNvPr id="138243" name="Rectangle 3"/>
          <p:cNvSpPr>
            <a:spLocks noGrp="1" noChangeArrowheads="1"/>
          </p:cNvSpPr>
          <p:nvPr>
            <p:ph type="body" sz="half" idx="4294967295"/>
          </p:nvPr>
        </p:nvSpPr>
        <p:spPr>
          <a:xfrm>
            <a:off x="654749" y="1417638"/>
            <a:ext cx="5688000" cy="5226050"/>
          </a:xfrm>
        </p:spPr>
        <p:txBody>
          <a:bodyPr/>
          <a:lstStyle/>
          <a:p>
            <a:pPr eaLnBrk="1" hangingPunct="1">
              <a:lnSpc>
                <a:spcPct val="90000"/>
              </a:lnSpc>
            </a:pPr>
            <a:r>
              <a:rPr lang="en-US" altLang="en-US" sz="2400" dirty="0"/>
              <a:t>Materials that present a hazard during transportation but not included in any other hazard class.</a:t>
            </a:r>
          </a:p>
          <a:p>
            <a:pPr eaLnBrk="1" hangingPunct="1">
              <a:lnSpc>
                <a:spcPct val="90000"/>
              </a:lnSpc>
            </a:pPr>
            <a:r>
              <a:rPr lang="en-US" altLang="en-US" sz="2400" dirty="0"/>
              <a:t>Examples </a:t>
            </a:r>
          </a:p>
          <a:p>
            <a:pPr lvl="1" eaLnBrk="1" hangingPunct="1">
              <a:lnSpc>
                <a:spcPct val="90000"/>
              </a:lnSpc>
            </a:pPr>
            <a:r>
              <a:rPr lang="en-US" altLang="en-US" sz="2000" dirty="0"/>
              <a:t>materials with anesthetic or noxious properties</a:t>
            </a:r>
          </a:p>
          <a:p>
            <a:pPr lvl="1" eaLnBrk="1" hangingPunct="1">
              <a:lnSpc>
                <a:spcPct val="90000"/>
              </a:lnSpc>
            </a:pPr>
            <a:r>
              <a:rPr lang="en-US" altLang="en-US" sz="2000" dirty="0"/>
              <a:t>elevated-temperature substances – e.g. hot bitumen</a:t>
            </a:r>
          </a:p>
          <a:p>
            <a:pPr lvl="1" eaLnBrk="1" hangingPunct="1">
              <a:lnSpc>
                <a:spcPct val="90000"/>
              </a:lnSpc>
            </a:pPr>
            <a:r>
              <a:rPr lang="en-US" altLang="en-US" sz="2000" dirty="0"/>
              <a:t>hazardous wastes</a:t>
            </a:r>
          </a:p>
          <a:p>
            <a:pPr lvl="1" eaLnBrk="1" hangingPunct="1">
              <a:lnSpc>
                <a:spcPct val="90000"/>
              </a:lnSpc>
            </a:pPr>
            <a:r>
              <a:rPr lang="en-US" altLang="en-US" sz="2000" dirty="0"/>
              <a:t>marine pollutants</a:t>
            </a:r>
          </a:p>
          <a:p>
            <a:pPr lvl="1" eaLnBrk="1" hangingPunct="1">
              <a:lnSpc>
                <a:spcPct val="90000"/>
              </a:lnSpc>
            </a:pPr>
            <a:r>
              <a:rPr lang="en-US" altLang="en-US" sz="2000" dirty="0"/>
              <a:t>magnetized materials, </a:t>
            </a:r>
          </a:p>
          <a:p>
            <a:pPr lvl="1" eaLnBrk="1" hangingPunct="1">
              <a:lnSpc>
                <a:spcPct val="90000"/>
              </a:lnSpc>
            </a:pPr>
            <a:r>
              <a:rPr lang="en-US" altLang="en-US" sz="2000" dirty="0"/>
              <a:t>lithium batteries (risk of fire if damaged)</a:t>
            </a:r>
          </a:p>
        </p:txBody>
      </p:sp>
      <p:pic>
        <p:nvPicPr>
          <p:cNvPr id="138244"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7262"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637" y="2159968"/>
            <a:ext cx="25193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drawing of a person&#10;&#10;Description automatically generated">
            <a:extLst>
              <a:ext uri="{FF2B5EF4-FFF2-40B4-BE49-F238E27FC236}">
                <a16:creationId xmlns:a16="http://schemas.microsoft.com/office/drawing/2014/main" id="{A1EC8B5E-A0E5-4817-B20F-0E069B51BD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7000" y="4791940"/>
            <a:ext cx="2520000" cy="1096200"/>
          </a:xfrm>
          <a:prstGeom prst="rect">
            <a:avLst/>
          </a:prstGeom>
        </p:spPr>
      </p:pic>
    </p:spTree>
    <p:extLst>
      <p:ext uri="{BB962C8B-B14F-4D97-AF65-F5344CB8AC3E}">
        <p14:creationId xmlns:p14="http://schemas.microsoft.com/office/powerpoint/2010/main" val="163016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fade">
                                      <p:cBhvr>
                                        <p:cTn id="7" dur="500"/>
                                        <p:tgtEl>
                                          <p:spTgt spid="13824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8243">
                                            <p:txEl>
                                              <p:pRg st="1" end="1"/>
                                            </p:txEl>
                                          </p:spTgt>
                                        </p:tgtEl>
                                        <p:attrNameLst>
                                          <p:attrName>style.visibility</p:attrName>
                                        </p:attrNameLst>
                                      </p:cBhvr>
                                      <p:to>
                                        <p:strVal val="visible"/>
                                      </p:to>
                                    </p:set>
                                    <p:animEffect transition="in" filter="fade">
                                      <p:cBhvr>
                                        <p:cTn id="11" dur="500"/>
                                        <p:tgtEl>
                                          <p:spTgt spid="138243">
                                            <p:txEl>
                                              <p:pRg st="1" end="1"/>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38243">
                                            <p:txEl>
                                              <p:pRg st="2" end="2"/>
                                            </p:txEl>
                                          </p:spTgt>
                                        </p:tgtEl>
                                        <p:attrNameLst>
                                          <p:attrName>style.visibility</p:attrName>
                                        </p:attrNameLst>
                                      </p:cBhvr>
                                      <p:to>
                                        <p:strVal val="visible"/>
                                      </p:to>
                                    </p:set>
                                    <p:animEffect transition="in" filter="fade">
                                      <p:cBhvr>
                                        <p:cTn id="14" dur="500"/>
                                        <p:tgtEl>
                                          <p:spTgt spid="138243">
                                            <p:txEl>
                                              <p:pRg st="2" end="2"/>
                                            </p:tx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38243">
                                            <p:txEl>
                                              <p:pRg st="3" end="3"/>
                                            </p:txEl>
                                          </p:spTgt>
                                        </p:tgtEl>
                                        <p:attrNameLst>
                                          <p:attrName>style.visibility</p:attrName>
                                        </p:attrNameLst>
                                      </p:cBhvr>
                                      <p:to>
                                        <p:strVal val="visible"/>
                                      </p:to>
                                    </p:set>
                                    <p:animEffect transition="in" filter="fade">
                                      <p:cBhvr>
                                        <p:cTn id="17" dur="500"/>
                                        <p:tgtEl>
                                          <p:spTgt spid="138243">
                                            <p:txEl>
                                              <p:pRg st="3" end="3"/>
                                            </p:tx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38243">
                                            <p:txEl>
                                              <p:pRg st="4" end="4"/>
                                            </p:txEl>
                                          </p:spTgt>
                                        </p:tgtEl>
                                        <p:attrNameLst>
                                          <p:attrName>style.visibility</p:attrName>
                                        </p:attrNameLst>
                                      </p:cBhvr>
                                      <p:to>
                                        <p:strVal val="visible"/>
                                      </p:to>
                                    </p:set>
                                    <p:animEffect transition="in" filter="fade">
                                      <p:cBhvr>
                                        <p:cTn id="20" dur="500"/>
                                        <p:tgtEl>
                                          <p:spTgt spid="138243">
                                            <p:txEl>
                                              <p:pRg st="4" end="4"/>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8243">
                                            <p:txEl>
                                              <p:pRg st="5" end="5"/>
                                            </p:txEl>
                                          </p:spTgt>
                                        </p:tgtEl>
                                        <p:attrNameLst>
                                          <p:attrName>style.visibility</p:attrName>
                                        </p:attrNameLst>
                                      </p:cBhvr>
                                      <p:to>
                                        <p:strVal val="visible"/>
                                      </p:to>
                                    </p:set>
                                    <p:animEffect transition="in" filter="fade">
                                      <p:cBhvr>
                                        <p:cTn id="23" dur="500"/>
                                        <p:tgtEl>
                                          <p:spTgt spid="138243">
                                            <p:txEl>
                                              <p:pRg st="5" end="5"/>
                                            </p:tx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38243">
                                            <p:txEl>
                                              <p:pRg st="6" end="6"/>
                                            </p:txEl>
                                          </p:spTgt>
                                        </p:tgtEl>
                                        <p:attrNameLst>
                                          <p:attrName>style.visibility</p:attrName>
                                        </p:attrNameLst>
                                      </p:cBhvr>
                                      <p:to>
                                        <p:strVal val="visible"/>
                                      </p:to>
                                    </p:set>
                                    <p:animEffect transition="in" filter="fade">
                                      <p:cBhvr>
                                        <p:cTn id="26" dur="500"/>
                                        <p:tgtEl>
                                          <p:spTgt spid="138243">
                                            <p:txEl>
                                              <p:pRg st="6" end="6"/>
                                            </p:tx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38243">
                                            <p:txEl>
                                              <p:pRg st="7" end="7"/>
                                            </p:txEl>
                                          </p:spTgt>
                                        </p:tgtEl>
                                        <p:attrNameLst>
                                          <p:attrName>style.visibility</p:attrName>
                                        </p:attrNameLst>
                                      </p:cBhvr>
                                      <p:to>
                                        <p:strVal val="visible"/>
                                      </p:to>
                                    </p:set>
                                    <p:animEffect transition="in" filter="fade">
                                      <p:cBhvr>
                                        <p:cTn id="29" dur="500"/>
                                        <p:tgtEl>
                                          <p:spTgt spid="13824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800100" y="193149"/>
            <a:ext cx="7543800" cy="1143000"/>
          </a:xfrm>
        </p:spPr>
        <p:txBody>
          <a:bodyPr/>
          <a:lstStyle/>
          <a:p>
            <a:pPr algn="ctr" eaLnBrk="1" hangingPunct="1">
              <a:defRPr/>
            </a:pPr>
            <a:r>
              <a:rPr lang="en-AU" sz="3600" kern="1200" dirty="0">
                <a:solidFill>
                  <a:schemeClr val="bg1">
                    <a:lumMod val="50000"/>
                    <a:lumOff val="50000"/>
                  </a:schemeClr>
                </a:solidFill>
                <a:latin typeface="+mn-lt"/>
                <a:ea typeface="+mn-ea"/>
                <a:cs typeface="+mn-cs"/>
              </a:rPr>
              <a:t>Other Dangerous Goods Diamonds</a:t>
            </a:r>
          </a:p>
        </p:txBody>
      </p:sp>
      <p:sp>
        <p:nvSpPr>
          <p:cNvPr id="144387" name="Rectangle 3"/>
          <p:cNvSpPr>
            <a:spLocks noChangeArrowheads="1"/>
          </p:cNvSpPr>
          <p:nvPr/>
        </p:nvSpPr>
        <p:spPr bwMode="auto">
          <a:xfrm>
            <a:off x="3733800" y="2733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800" dirty="0">
              <a:latin typeface="Times New Roman" panose="02020603050405020304" pitchFamily="18" charset="0"/>
            </a:endParaRPr>
          </a:p>
        </p:txBody>
      </p:sp>
      <p:pic>
        <p:nvPicPr>
          <p:cNvPr id="14438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3AFE294-DE35-4154-ADB3-5AAADE45AF87}"/>
              </a:ext>
            </a:extLst>
          </p:cNvPr>
          <p:cNvGrpSpPr/>
          <p:nvPr/>
        </p:nvGrpSpPr>
        <p:grpSpPr>
          <a:xfrm>
            <a:off x="611560" y="1712270"/>
            <a:ext cx="8162240" cy="3433460"/>
            <a:chOff x="611560" y="1285560"/>
            <a:chExt cx="8162240" cy="3433460"/>
          </a:xfrm>
        </p:grpSpPr>
        <p:pic>
          <p:nvPicPr>
            <p:cNvPr id="144389"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560" y="1287946"/>
              <a:ext cx="2520000" cy="252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95B425B-1087-4035-B8CC-0F1635829A0C}"/>
                </a:ext>
              </a:extLst>
            </p:cNvPr>
            <p:cNvSpPr/>
            <p:nvPr/>
          </p:nvSpPr>
          <p:spPr>
            <a:xfrm>
              <a:off x="611560" y="4011134"/>
              <a:ext cx="2520000" cy="707886"/>
            </a:xfrm>
            <a:prstGeom prst="rect">
              <a:avLst/>
            </a:prstGeom>
          </p:spPr>
          <p:txBody>
            <a:bodyPr wrap="square">
              <a:spAutoFit/>
            </a:bodyPr>
            <a:lstStyle/>
            <a:p>
              <a:r>
                <a:rPr lang="en-US" sz="2000" dirty="0">
                  <a:latin typeface="+mn-lt"/>
                </a:rPr>
                <a:t>Multi Class diamond – used for transport</a:t>
              </a:r>
              <a:endParaRPr lang="en-AU" sz="2000" dirty="0">
                <a:latin typeface="+mn-lt"/>
              </a:endParaRPr>
            </a:p>
          </p:txBody>
        </p:sp>
        <p:pic>
          <p:nvPicPr>
            <p:cNvPr id="7" name="Picture 2">
              <a:extLst>
                <a:ext uri="{FF2B5EF4-FFF2-40B4-BE49-F238E27FC236}">
                  <a16:creationId xmlns:a16="http://schemas.microsoft.com/office/drawing/2014/main" id="{91D48DB0-DEAE-4AE5-BBE9-5AEFA3BE49E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32680" y="1287880"/>
              <a:ext cx="2520000" cy="252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0DE2AF4-7FF4-4241-9B7E-CF873193C0EA}"/>
                </a:ext>
              </a:extLst>
            </p:cNvPr>
            <p:cNvSpPr/>
            <p:nvPr/>
          </p:nvSpPr>
          <p:spPr>
            <a:xfrm>
              <a:off x="3432680" y="4011134"/>
              <a:ext cx="2520000" cy="707886"/>
            </a:xfrm>
            <a:prstGeom prst="rect">
              <a:avLst/>
            </a:prstGeom>
          </p:spPr>
          <p:txBody>
            <a:bodyPr wrap="square">
              <a:spAutoFit/>
            </a:bodyPr>
            <a:lstStyle/>
            <a:p>
              <a:r>
                <a:rPr lang="en-US" sz="2000" dirty="0">
                  <a:latin typeface="+mn-lt"/>
                </a:rPr>
                <a:t>Goods too dangerous to be transported</a:t>
              </a:r>
              <a:endParaRPr lang="en-AU" sz="2000" dirty="0">
                <a:latin typeface="+mn-lt"/>
              </a:endParaRPr>
            </a:p>
          </p:txBody>
        </p:sp>
        <p:pic>
          <p:nvPicPr>
            <p:cNvPr id="9" name="Picture 1">
              <a:extLst>
                <a:ext uri="{FF2B5EF4-FFF2-40B4-BE49-F238E27FC236}">
                  <a16:creationId xmlns:a16="http://schemas.microsoft.com/office/drawing/2014/main" id="{CD79D778-4168-434F-86FA-1716C503EB6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53800" y="1285560"/>
              <a:ext cx="2520000" cy="252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DF1FAF2-AC84-4B03-B1F6-76217AC190E1}"/>
                </a:ext>
              </a:extLst>
            </p:cNvPr>
            <p:cNvSpPr/>
            <p:nvPr/>
          </p:nvSpPr>
          <p:spPr>
            <a:xfrm>
              <a:off x="6253800" y="4011134"/>
              <a:ext cx="2520000" cy="707886"/>
            </a:xfrm>
            <a:prstGeom prst="rect">
              <a:avLst/>
            </a:prstGeom>
          </p:spPr>
          <p:txBody>
            <a:bodyPr wrap="square">
              <a:spAutoFit/>
            </a:bodyPr>
            <a:lstStyle/>
            <a:p>
              <a:r>
                <a:rPr lang="en-AU" sz="2000" dirty="0">
                  <a:latin typeface="+mn-lt"/>
                </a:rPr>
                <a:t>Environmentally Hazardous mark</a:t>
              </a:r>
            </a:p>
          </p:txBody>
        </p:sp>
      </p:grpSp>
    </p:spTree>
    <p:extLst>
      <p:ext uri="{BB962C8B-B14F-4D97-AF65-F5344CB8AC3E}">
        <p14:creationId xmlns:p14="http://schemas.microsoft.com/office/powerpoint/2010/main" val="10260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97033" y="214312"/>
            <a:ext cx="7543800" cy="1143000"/>
          </a:xfrm>
        </p:spPr>
        <p:txBody>
          <a:bodyPr/>
          <a:lstStyle/>
          <a:p>
            <a:pPr eaLnBrk="1" hangingPunct="1">
              <a:defRPr/>
            </a:pPr>
            <a:r>
              <a:rPr lang="en-US" sz="4000" kern="1200" dirty="0">
                <a:solidFill>
                  <a:schemeClr val="bg1">
                    <a:lumMod val="50000"/>
                    <a:lumOff val="50000"/>
                  </a:schemeClr>
                </a:solidFill>
                <a:latin typeface="+mn-lt"/>
                <a:ea typeface="+mn-ea"/>
                <a:cs typeface="+mn-cs"/>
              </a:rPr>
              <a:t>Subsidiary Hazard</a:t>
            </a:r>
            <a:endParaRPr lang="en-AU" sz="4000" kern="1200" dirty="0">
              <a:solidFill>
                <a:schemeClr val="bg1">
                  <a:lumMod val="50000"/>
                  <a:lumOff val="50000"/>
                </a:schemeClr>
              </a:solidFill>
              <a:latin typeface="+mn-lt"/>
              <a:ea typeface="+mn-ea"/>
              <a:cs typeface="+mn-cs"/>
            </a:endParaRPr>
          </a:p>
        </p:txBody>
      </p:sp>
      <p:pic>
        <p:nvPicPr>
          <p:cNvPr id="276486" name="Picture 6" descr="https://cdn.shopify.com/s/files/1/0909/8232/products/OXY-25-25L_1024x1024.png?v=1527220522">
            <a:extLst>
              <a:ext uri="{FF2B5EF4-FFF2-40B4-BE49-F238E27FC236}">
                <a16:creationId xmlns:a16="http://schemas.microsoft.com/office/drawing/2014/main" id="{21100183-0D8C-48D9-A99F-BEEF2A93D4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712" y="1626803"/>
            <a:ext cx="4104456" cy="4104456"/>
          </a:xfrm>
          <a:prstGeom prst="rect">
            <a:avLst/>
          </a:prstGeom>
          <a:noFill/>
          <a:extLst>
            <a:ext uri="{909E8E84-426E-40DD-AFC4-6F175D3DCCD1}">
              <a14:hiddenFill xmlns:a14="http://schemas.microsoft.com/office/drawing/2010/main">
                <a:solidFill>
                  <a:srgbClr val="FFFFFF"/>
                </a:solidFill>
              </a14:hiddenFill>
            </a:ext>
          </a:extLst>
        </p:spPr>
      </p:pic>
      <p:sp>
        <p:nvSpPr>
          <p:cNvPr id="148483" name="Rectangle 3"/>
          <p:cNvSpPr>
            <a:spLocks noGrp="1" noChangeArrowheads="1"/>
          </p:cNvSpPr>
          <p:nvPr>
            <p:ph type="body" idx="1"/>
          </p:nvPr>
        </p:nvSpPr>
        <p:spPr>
          <a:xfrm>
            <a:off x="597033" y="1606227"/>
            <a:ext cx="5127095" cy="3983013"/>
          </a:xfrm>
        </p:spPr>
        <p:txBody>
          <a:bodyPr/>
          <a:lstStyle/>
          <a:p>
            <a:pPr eaLnBrk="1" hangingPunct="1"/>
            <a:r>
              <a:rPr lang="en-US" altLang="en-US" sz="2800" dirty="0"/>
              <a:t>A secondary hazard (or risk) that meets the UN criteria</a:t>
            </a:r>
          </a:p>
          <a:p>
            <a:pPr eaLnBrk="1" hangingPunct="1"/>
            <a:endParaRPr lang="en-US" altLang="en-US" sz="2800" dirty="0"/>
          </a:p>
          <a:p>
            <a:pPr eaLnBrk="1" hangingPunct="1"/>
            <a:r>
              <a:rPr lang="en-US" altLang="en-US" sz="2800" dirty="0"/>
              <a:t>e.g. Hydrogen peroxide</a:t>
            </a:r>
          </a:p>
          <a:p>
            <a:pPr lvl="1" eaLnBrk="1" hangingPunct="1"/>
            <a:r>
              <a:rPr lang="en-US" altLang="en-US" sz="2400" dirty="0"/>
              <a:t>Class 5.1</a:t>
            </a:r>
          </a:p>
          <a:p>
            <a:pPr lvl="1" eaLnBrk="1" hangingPunct="1"/>
            <a:r>
              <a:rPr lang="en-US" altLang="en-US" sz="2400" dirty="0"/>
              <a:t>Subsidiary hazard 8		</a:t>
            </a:r>
            <a:endParaRPr lang="en-AU" altLang="en-US" sz="2400" dirty="0"/>
          </a:p>
        </p:txBody>
      </p:sp>
      <p:pic>
        <p:nvPicPr>
          <p:cNvPr id="148484"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4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79512" y="609600"/>
            <a:ext cx="8278688" cy="1143000"/>
          </a:xfrm>
        </p:spPr>
        <p:txBody>
          <a:bodyPr/>
          <a:lstStyle/>
          <a:p>
            <a:pPr eaLnBrk="1" hangingPunct="1">
              <a:defRPr/>
            </a:pPr>
            <a:r>
              <a:rPr lang="en-US" sz="4000" kern="1200" dirty="0">
                <a:solidFill>
                  <a:schemeClr val="bg1">
                    <a:lumMod val="50000"/>
                    <a:lumOff val="50000"/>
                  </a:schemeClr>
                </a:solidFill>
                <a:latin typeface="+mn-lt"/>
                <a:ea typeface="+mn-ea"/>
                <a:cs typeface="+mn-cs"/>
              </a:rPr>
              <a:t>  Packing Group</a:t>
            </a:r>
            <a:endParaRPr lang="en-AU" sz="40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sz="half" idx="1"/>
          </p:nvPr>
        </p:nvSpPr>
        <p:spPr/>
        <p:txBody>
          <a:bodyPr/>
          <a:lstStyle/>
          <a:p>
            <a:pPr eaLnBrk="1" hangingPunct="1"/>
            <a:r>
              <a:rPr lang="en-US" altLang="en-US" dirty="0"/>
              <a:t>Packing Group I</a:t>
            </a:r>
          </a:p>
          <a:p>
            <a:pPr lvl="1" eaLnBrk="1" hangingPunct="1"/>
            <a:r>
              <a:rPr lang="en-US" altLang="en-US" dirty="0"/>
              <a:t>Great Danger</a:t>
            </a:r>
          </a:p>
          <a:p>
            <a:pPr lvl="1" eaLnBrk="1" hangingPunct="1"/>
            <a:endParaRPr lang="en-US" altLang="en-US" sz="1000" dirty="0"/>
          </a:p>
          <a:p>
            <a:pPr eaLnBrk="1" hangingPunct="1"/>
            <a:r>
              <a:rPr lang="en-US" altLang="en-US" dirty="0"/>
              <a:t>Packing Group II</a:t>
            </a:r>
          </a:p>
          <a:p>
            <a:pPr lvl="1" eaLnBrk="1" hangingPunct="1"/>
            <a:r>
              <a:rPr lang="en-US" altLang="en-US" dirty="0"/>
              <a:t>Medium Danger</a:t>
            </a:r>
          </a:p>
          <a:p>
            <a:pPr lvl="1" eaLnBrk="1" hangingPunct="1"/>
            <a:endParaRPr lang="en-US" altLang="en-US" sz="1000" dirty="0"/>
          </a:p>
          <a:p>
            <a:pPr eaLnBrk="1" hangingPunct="1"/>
            <a:r>
              <a:rPr lang="en-US" altLang="en-US" dirty="0"/>
              <a:t>Packing Group III</a:t>
            </a:r>
          </a:p>
          <a:p>
            <a:pPr lvl="1" eaLnBrk="1" hangingPunct="1"/>
            <a:r>
              <a:rPr lang="en-US" altLang="en-US" dirty="0"/>
              <a:t>Minor Danger</a:t>
            </a:r>
            <a:endParaRPr lang="en-AU" altLang="en-US" dirty="0"/>
          </a:p>
        </p:txBody>
      </p:sp>
      <p:sp>
        <p:nvSpPr>
          <p:cNvPr id="2" name="Content Placeholder 1"/>
          <p:cNvSpPr>
            <a:spLocks noGrp="1"/>
          </p:cNvSpPr>
          <p:nvPr>
            <p:ph sz="half" idx="2"/>
          </p:nvPr>
        </p:nvSpPr>
        <p:spPr/>
        <p:txBody>
          <a:bodyPr/>
          <a:lstStyle/>
          <a:p>
            <a:r>
              <a:rPr lang="en-AU" sz="2000" dirty="0"/>
              <a:t>Used for packing purposes, to classify common DGs </a:t>
            </a:r>
          </a:p>
          <a:p>
            <a:endParaRPr lang="en-AU" sz="2000" dirty="0"/>
          </a:p>
          <a:p>
            <a:r>
              <a:rPr lang="en-AU" sz="2000" dirty="0"/>
              <a:t>NOT used for explosives, gases, radioactives, organic peroxides, infectious substances and some class 4 substances</a:t>
            </a:r>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837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00099" y="86040"/>
            <a:ext cx="8196263" cy="1255735"/>
          </a:xfrm>
        </p:spPr>
        <p:txBody>
          <a:bodyPr/>
          <a:lstStyle/>
          <a:p>
            <a:pPr eaLnBrk="1" hangingPunct="1">
              <a:defRPr/>
            </a:pPr>
            <a:r>
              <a:rPr lang="en-US" sz="3600" kern="1200" dirty="0">
                <a:solidFill>
                  <a:schemeClr val="bg1">
                    <a:lumMod val="50000"/>
                    <a:lumOff val="50000"/>
                  </a:schemeClr>
                </a:solidFill>
                <a:latin typeface="+mn-lt"/>
                <a:ea typeface="+mn-ea"/>
                <a:cs typeface="+mn-cs"/>
              </a:rPr>
              <a:t>DG Packing Group vs. GHS Category</a:t>
            </a:r>
            <a:endParaRPr lang="en-AU" sz="3600" kern="1200" dirty="0">
              <a:solidFill>
                <a:schemeClr val="bg1">
                  <a:lumMod val="50000"/>
                  <a:lumOff val="50000"/>
                </a:schemeClr>
              </a:solidFill>
              <a:latin typeface="+mn-lt"/>
              <a:ea typeface="+mn-ea"/>
              <a:cs typeface="+mn-cs"/>
            </a:endParaRPr>
          </a:p>
        </p:txBody>
      </p:sp>
      <p:sp>
        <p:nvSpPr>
          <p:cNvPr id="152579" name="Rectangle 3"/>
          <p:cNvSpPr>
            <a:spLocks noGrp="1" noChangeArrowheads="1"/>
          </p:cNvSpPr>
          <p:nvPr>
            <p:ph idx="1"/>
          </p:nvPr>
        </p:nvSpPr>
        <p:spPr>
          <a:xfrm>
            <a:off x="800100" y="1052736"/>
            <a:ext cx="7543800" cy="1800200"/>
          </a:xfrm>
        </p:spPr>
        <p:txBody>
          <a:bodyPr/>
          <a:lstStyle/>
          <a:p>
            <a:pPr eaLnBrk="1" hangingPunct="1"/>
            <a:r>
              <a:rPr lang="en-AU" sz="3200" dirty="0"/>
              <a:t>GHS refers to “Categories” which are aligned to DG Packing Groups</a:t>
            </a:r>
          </a:p>
          <a:p>
            <a:pPr lvl="1" eaLnBrk="1" hangingPunct="1"/>
            <a:r>
              <a:rPr lang="en-AU" dirty="0"/>
              <a:t>e.g. DG Class 3 Flammable Liquids</a:t>
            </a:r>
            <a:endParaRPr lang="en-AU" altLang="en-US" dirty="0"/>
          </a:p>
        </p:txBody>
      </p:sp>
      <p:pic>
        <p:nvPicPr>
          <p:cNvPr id="15258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572362" y="2713102"/>
          <a:ext cx="8424000" cy="3215640"/>
        </p:xfrm>
        <a:graphic>
          <a:graphicData uri="http://schemas.openxmlformats.org/drawingml/2006/table">
            <a:tbl>
              <a:tblPr>
                <a:tableStyleId>{69C7853C-536D-4A76-A0AE-DD22124D55A5}</a:tableStyleId>
              </a:tblPr>
              <a:tblGrid>
                <a:gridCol w="1260000">
                  <a:extLst>
                    <a:ext uri="{9D8B030D-6E8A-4147-A177-3AD203B41FA5}">
                      <a16:colId xmlns:a16="http://schemas.microsoft.com/office/drawing/2014/main" val="4289458178"/>
                    </a:ext>
                  </a:extLst>
                </a:gridCol>
                <a:gridCol w="1260000">
                  <a:extLst>
                    <a:ext uri="{9D8B030D-6E8A-4147-A177-3AD203B41FA5}">
                      <a16:colId xmlns:a16="http://schemas.microsoft.com/office/drawing/2014/main" val="1622028107"/>
                    </a:ext>
                  </a:extLst>
                </a:gridCol>
                <a:gridCol w="2952000">
                  <a:extLst>
                    <a:ext uri="{9D8B030D-6E8A-4147-A177-3AD203B41FA5}">
                      <a16:colId xmlns:a16="http://schemas.microsoft.com/office/drawing/2014/main" val="290778023"/>
                    </a:ext>
                  </a:extLst>
                </a:gridCol>
                <a:gridCol w="2952000">
                  <a:extLst>
                    <a:ext uri="{9D8B030D-6E8A-4147-A177-3AD203B41FA5}">
                      <a16:colId xmlns:a16="http://schemas.microsoft.com/office/drawing/2014/main" val="1359330252"/>
                    </a:ext>
                  </a:extLst>
                </a:gridCol>
              </a:tblGrid>
              <a:tr h="0">
                <a:tc>
                  <a:txBody>
                    <a:bodyPr/>
                    <a:lstStyle/>
                    <a:p>
                      <a:pPr algn="ctr"/>
                      <a:r>
                        <a:rPr lang="en-AU" b="1" dirty="0">
                          <a:solidFill>
                            <a:schemeClr val="bg1"/>
                          </a:solidFill>
                          <a:effectLst/>
                        </a:rPr>
                        <a:t>DG PG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b="1" dirty="0">
                          <a:solidFill>
                            <a:schemeClr val="bg1"/>
                          </a:solidFill>
                          <a:effectLst/>
                        </a:rPr>
                        <a:t>GHS Category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Criteria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b="1" kern="1200" dirty="0">
                          <a:solidFill>
                            <a:schemeClr val="bg1"/>
                          </a:solidFill>
                          <a:effectLst/>
                          <a:latin typeface="+mn-lt"/>
                          <a:ea typeface="+mn-ea"/>
                          <a:cs typeface="+mn-cs"/>
                        </a:rPr>
                        <a:t>Hazard Statement</a:t>
                      </a:r>
                    </a:p>
                  </a:txBody>
                  <a:tcPr anchor="ctr"/>
                </a:tc>
                <a:extLst>
                  <a:ext uri="{0D108BD9-81ED-4DB2-BD59-A6C34878D82A}">
                    <a16:rowId xmlns:a16="http://schemas.microsoft.com/office/drawing/2014/main" val="1429887191"/>
                  </a:ext>
                </a:extLst>
              </a:tr>
              <a:tr h="0">
                <a:tc>
                  <a:txBody>
                    <a:bodyPr/>
                    <a:lstStyle/>
                    <a:p>
                      <a:pPr algn="ctr"/>
                      <a:r>
                        <a:rPr lang="en-AU" dirty="0">
                          <a:solidFill>
                            <a:schemeClr val="bg1"/>
                          </a:solidFill>
                          <a:effectLst/>
                        </a:rPr>
                        <a:t>I</a:t>
                      </a:r>
                    </a:p>
                  </a:txBody>
                  <a:tcPr anchor="ctr"/>
                </a:tc>
                <a:tc>
                  <a:txBody>
                    <a:bodyPr/>
                    <a:lstStyle/>
                    <a:p>
                      <a:pPr algn="ctr"/>
                      <a:r>
                        <a:rPr lang="en-AU" dirty="0">
                          <a:solidFill>
                            <a:schemeClr val="bg1"/>
                          </a:solidFill>
                          <a:effectLst/>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 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H224 </a:t>
                      </a:r>
                      <a:r>
                        <a:rPr lang="en-GB" sz="1800" kern="1200" dirty="0">
                          <a:solidFill>
                            <a:schemeClr val="bg1"/>
                          </a:solidFill>
                          <a:effectLst/>
                          <a:latin typeface="+mn-lt"/>
                          <a:ea typeface="+mn-ea"/>
                          <a:cs typeface="+mn-cs"/>
                        </a:rPr>
                        <a:t>Extremely flammable liquid and vapour </a:t>
                      </a:r>
                    </a:p>
                  </a:txBody>
                  <a:tcPr/>
                </a:tc>
                <a:extLst>
                  <a:ext uri="{0D108BD9-81ED-4DB2-BD59-A6C34878D82A}">
                    <a16:rowId xmlns:a16="http://schemas.microsoft.com/office/drawing/2014/main" val="2810615626"/>
                  </a:ext>
                </a:extLst>
              </a:tr>
              <a:tr h="0">
                <a:tc>
                  <a:txBody>
                    <a:bodyPr/>
                    <a:lstStyle/>
                    <a:p>
                      <a:pPr algn="ctr"/>
                      <a:r>
                        <a:rPr lang="en-AU" dirty="0">
                          <a:solidFill>
                            <a:schemeClr val="bg1"/>
                          </a:solidFill>
                          <a:effectLst/>
                        </a:rPr>
                        <a:t>II</a:t>
                      </a:r>
                    </a:p>
                  </a:txBody>
                  <a:tcPr anchor="ctr"/>
                </a:tc>
                <a:tc>
                  <a:txBody>
                    <a:bodyPr/>
                    <a:lstStyle/>
                    <a:p>
                      <a:pPr algn="ctr"/>
                      <a:r>
                        <a:rPr lang="en-AU" dirty="0">
                          <a:solidFill>
                            <a:schemeClr val="bg1"/>
                          </a:solidFill>
                          <a:effectLst/>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&lt; 23°C and initial boiling point &gt;35°C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H225 </a:t>
                      </a:r>
                      <a:r>
                        <a:rPr lang="en-GB" sz="1800" kern="1200" dirty="0">
                          <a:solidFill>
                            <a:schemeClr val="bg1"/>
                          </a:solidFill>
                          <a:effectLst/>
                          <a:latin typeface="+mn-lt"/>
                          <a:ea typeface="+mn-ea"/>
                          <a:cs typeface="+mn-cs"/>
                        </a:rPr>
                        <a:t>Highly flammable liquid and vapour </a:t>
                      </a:r>
                    </a:p>
                  </a:txBody>
                  <a:tcPr/>
                </a:tc>
                <a:extLst>
                  <a:ext uri="{0D108BD9-81ED-4DB2-BD59-A6C34878D82A}">
                    <a16:rowId xmlns:a16="http://schemas.microsoft.com/office/drawing/2014/main" val="1816046794"/>
                  </a:ext>
                </a:extLst>
              </a:tr>
              <a:tr h="0">
                <a:tc>
                  <a:txBody>
                    <a:bodyPr/>
                    <a:lstStyle/>
                    <a:p>
                      <a:pPr algn="ctr"/>
                      <a:r>
                        <a:rPr lang="en-AU" dirty="0">
                          <a:solidFill>
                            <a:schemeClr val="bg1"/>
                          </a:solidFill>
                          <a:effectLst/>
                        </a:rPr>
                        <a:t>III</a:t>
                      </a:r>
                    </a:p>
                  </a:txBody>
                  <a:tcPr anchor="ctr"/>
                </a:tc>
                <a:tc>
                  <a:txBody>
                    <a:bodyPr/>
                    <a:lstStyle/>
                    <a:p>
                      <a:pPr algn="ctr"/>
                      <a:r>
                        <a:rPr lang="en-AU" dirty="0">
                          <a:solidFill>
                            <a:schemeClr val="bg1"/>
                          </a:solidFill>
                          <a:effectLst/>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 23°C and ≤ 60°C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H226 Flammable liquid and vapour </a:t>
                      </a:r>
                    </a:p>
                  </a:txBody>
                  <a:tcPr/>
                </a:tc>
                <a:extLst>
                  <a:ext uri="{0D108BD9-81ED-4DB2-BD59-A6C34878D82A}">
                    <a16:rowId xmlns:a16="http://schemas.microsoft.com/office/drawing/2014/main" val="3567524052"/>
                  </a:ext>
                </a:extLst>
              </a:tr>
              <a:tr h="369570">
                <a:tc>
                  <a:txBody>
                    <a:bodyPr/>
                    <a:lstStyle/>
                    <a:p>
                      <a:pPr algn="ctr"/>
                      <a:endParaRPr lang="en-AU" dirty="0">
                        <a:solidFill>
                          <a:schemeClr val="bg1"/>
                        </a:solidFill>
                        <a:effectLst/>
                      </a:endParaRPr>
                    </a:p>
                  </a:txBody>
                  <a:tcPr anchor="ctr"/>
                </a:tc>
                <a:tc>
                  <a:txBody>
                    <a:bodyPr/>
                    <a:lstStyle/>
                    <a:p>
                      <a:pPr algn="ctr"/>
                      <a:r>
                        <a:rPr lang="en-AU" dirty="0">
                          <a:solidFill>
                            <a:schemeClr val="bg1"/>
                          </a:solidFill>
                          <a:effectLst/>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Flash point &gt; 60°C and ≤ 93°C</a:t>
                      </a:r>
                    </a:p>
                  </a:txBody>
                  <a:tcPr marL="47625" marR="47625" marT="47625" marB="476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bg1"/>
                          </a:solidFill>
                          <a:effectLst/>
                          <a:latin typeface="+mn-lt"/>
                          <a:ea typeface="+mn-ea"/>
                          <a:cs typeface="+mn-cs"/>
                        </a:rPr>
                        <a:t>H227 Combustible liquid </a:t>
                      </a:r>
                    </a:p>
                  </a:txBody>
                  <a:tcPr/>
                </a:tc>
                <a:extLst>
                  <a:ext uri="{0D108BD9-81ED-4DB2-BD59-A6C34878D82A}">
                    <a16:rowId xmlns:a16="http://schemas.microsoft.com/office/drawing/2014/main" val="157055154"/>
                  </a:ext>
                </a:extLst>
              </a:tr>
            </a:tbl>
          </a:graphicData>
        </a:graphic>
      </p:graphicFrame>
    </p:spTree>
    <p:extLst>
      <p:ext uri="{BB962C8B-B14F-4D97-AF65-F5344CB8AC3E}">
        <p14:creationId xmlns:p14="http://schemas.microsoft.com/office/powerpoint/2010/main" val="36880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664"/>
            <a:ext cx="7543800" cy="1143000"/>
          </a:xfrm>
        </p:spPr>
        <p:txBody>
          <a:bodyPr/>
          <a:lstStyle/>
          <a:p>
            <a:r>
              <a:rPr lang="en-AU" dirty="0">
                <a:solidFill>
                  <a:schemeClr val="bg1">
                    <a:lumMod val="50000"/>
                    <a:lumOff val="50000"/>
                  </a:schemeClr>
                </a:solidFill>
              </a:rPr>
              <a:t>UN Number</a:t>
            </a:r>
            <a:endParaRPr lang="en-AU" sz="2400" i="1" dirty="0">
              <a:solidFill>
                <a:schemeClr val="bg1">
                  <a:lumMod val="50000"/>
                  <a:lumOff val="50000"/>
                </a:schemeClr>
              </a:solidFill>
            </a:endParaRPr>
          </a:p>
        </p:txBody>
      </p:sp>
      <p:sp>
        <p:nvSpPr>
          <p:cNvPr id="3" name="Content Placeholder 2"/>
          <p:cNvSpPr>
            <a:spLocks noGrp="1"/>
          </p:cNvSpPr>
          <p:nvPr>
            <p:ph idx="1"/>
          </p:nvPr>
        </p:nvSpPr>
        <p:spPr>
          <a:xfrm>
            <a:off x="914400" y="1484784"/>
            <a:ext cx="7543800" cy="4968552"/>
          </a:xfrm>
        </p:spPr>
        <p:txBody>
          <a:bodyPr/>
          <a:lstStyle/>
          <a:p>
            <a:pPr eaLnBrk="1" hangingPunct="1"/>
            <a:r>
              <a:rPr lang="en-US" altLang="en-US" sz="2800" dirty="0"/>
              <a:t>Internationally recognized 4-digit number – mainly used in transport.</a:t>
            </a:r>
          </a:p>
          <a:p>
            <a:pPr eaLnBrk="1" hangingPunct="1"/>
            <a:r>
              <a:rPr lang="en-US" altLang="en-US" sz="2800" dirty="0"/>
              <a:t>Maybe specific to a chemical, or generic to a class – e.g.</a:t>
            </a:r>
          </a:p>
          <a:p>
            <a:pPr lvl="1"/>
            <a:r>
              <a:rPr lang="en-AU" sz="2400" dirty="0"/>
              <a:t>UN 1114 BENZENE</a:t>
            </a:r>
          </a:p>
          <a:p>
            <a:pPr lvl="1"/>
            <a:r>
              <a:rPr lang="fr-FR" sz="2400" dirty="0"/>
              <a:t>UN 1950 AEROSOLS</a:t>
            </a:r>
          </a:p>
          <a:p>
            <a:pPr lvl="1"/>
            <a:r>
              <a:rPr lang="fr-FR" sz="2400" dirty="0"/>
              <a:t>UN 2921 CORROSIVE SOLID, FLAMMABLE, N.O.S.</a:t>
            </a:r>
            <a:r>
              <a:rPr lang="en-US" altLang="en-US" sz="2400" dirty="0"/>
              <a:t> (</a:t>
            </a:r>
            <a:r>
              <a:rPr lang="en-AU" altLang="en-US" sz="2400" i="1" dirty="0"/>
              <a:t>Not Otherwise Specified</a:t>
            </a:r>
            <a:r>
              <a:rPr lang="en-AU" altLang="en-US" sz="2400" dirty="0"/>
              <a:t>)</a:t>
            </a:r>
          </a:p>
          <a:p>
            <a:pPr lvl="1"/>
            <a:r>
              <a:rPr lang="en-GB" sz="2400" dirty="0"/>
              <a:t>UN 3480 LITHIUM ION BATTERIES (including lithium ion polymer batteries)</a:t>
            </a:r>
            <a:endParaRPr lang="fr-FR" sz="2400" dirty="0"/>
          </a:p>
        </p:txBody>
      </p:sp>
      <p:pic>
        <p:nvPicPr>
          <p:cNvPr id="4" name="Picture 3" descr="C:\Documents and Settings\User\My Documents\My Pictures\AEBN Logo\AEBN_A_col-4.jpg">
            <a:extLst>
              <a:ext uri="{FF2B5EF4-FFF2-40B4-BE49-F238E27FC236}">
                <a16:creationId xmlns:a16="http://schemas.microsoft.com/office/drawing/2014/main" id="{B3C785BE-86B7-445A-B91F-4F310B50CF9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830263"/>
          </a:xfrm>
        </p:spPr>
        <p:txBody>
          <a:bodyPr/>
          <a:lstStyle/>
          <a:p>
            <a:pPr eaLnBrk="1" hangingPunct="1">
              <a:defRPr/>
            </a:pPr>
            <a:r>
              <a:rPr lang="en-US" sz="4000" dirty="0">
                <a:solidFill>
                  <a:schemeClr val="bg1">
                    <a:lumMod val="50000"/>
                    <a:lumOff val="50000"/>
                  </a:schemeClr>
                </a:solidFill>
              </a:rPr>
              <a:t>Proper Shipping Name</a:t>
            </a:r>
            <a:endParaRPr lang="en-AU" sz="4000" dirty="0">
              <a:solidFill>
                <a:schemeClr val="bg1">
                  <a:lumMod val="50000"/>
                  <a:lumOff val="50000"/>
                </a:schemeClr>
              </a:solidFill>
            </a:endParaRPr>
          </a:p>
        </p:txBody>
      </p:sp>
      <p:sp>
        <p:nvSpPr>
          <p:cNvPr id="82947" name="Rectangle 3"/>
          <p:cNvSpPr>
            <a:spLocks noGrp="1" noChangeArrowheads="1"/>
          </p:cNvSpPr>
          <p:nvPr>
            <p:ph type="body" idx="1"/>
          </p:nvPr>
        </p:nvSpPr>
        <p:spPr>
          <a:xfrm>
            <a:off x="800100" y="1891506"/>
            <a:ext cx="7543800" cy="3657600"/>
          </a:xfrm>
        </p:spPr>
        <p:txBody>
          <a:bodyPr/>
          <a:lstStyle/>
          <a:p>
            <a:pPr marL="990600" lvl="1" indent="-533400" eaLnBrk="1" hangingPunct="1">
              <a:buFontTx/>
              <a:buNone/>
            </a:pPr>
            <a:r>
              <a:rPr lang="en-US" altLang="en-US" dirty="0"/>
              <a:t>2790     ACETIC ACID SOLUTION more    		than 10% but not less than 			80% acid by mass</a:t>
            </a:r>
          </a:p>
          <a:p>
            <a:pPr marL="990600" lvl="1" indent="-533400" eaLnBrk="1" hangingPunct="1">
              <a:buFontTx/>
              <a:buNone/>
            </a:pPr>
            <a:endParaRPr lang="en-US" altLang="en-US" dirty="0"/>
          </a:p>
          <a:p>
            <a:pPr marL="609600" indent="-609600" eaLnBrk="1" hangingPunct="1">
              <a:buFontTx/>
              <a:buNone/>
            </a:pPr>
            <a:r>
              <a:rPr lang="en-US" altLang="en-US" dirty="0"/>
              <a:t>The proper shipping name is the part of the description shown in upper case</a:t>
            </a:r>
            <a:endParaRPr lang="en-AU" altLang="en-US" dirty="0"/>
          </a:p>
        </p:txBody>
      </p:sp>
      <p:pic>
        <p:nvPicPr>
          <p:cNvPr id="82948"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7266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552" y="0"/>
            <a:ext cx="7993261" cy="514350"/>
          </a:xfrm>
        </p:spPr>
        <p:txBody>
          <a:bodyPr/>
          <a:lstStyle/>
          <a:p>
            <a:pPr eaLnBrk="1" hangingPunct="1">
              <a:defRPr/>
            </a:pPr>
            <a:br>
              <a:rPr lang="en-GB" b="1" dirty="0">
                <a:cs typeface="Times New Roman" pitchFamily="18" charset="0"/>
              </a:rPr>
            </a:br>
            <a:r>
              <a:rPr lang="en-GB" b="1" dirty="0">
                <a:cs typeface="Times New Roman" pitchFamily="18" charset="0"/>
              </a:rPr>
              <a:t> </a:t>
            </a:r>
            <a:r>
              <a:rPr lang="en-GB" dirty="0">
                <a:cs typeface="Times New Roman" pitchFamily="18" charset="0"/>
              </a:rPr>
              <a:t> </a:t>
            </a:r>
            <a:br>
              <a:rPr lang="en-US" dirty="0">
                <a:latin typeface="Tms Rmn" charset="0"/>
                <a:cs typeface="Times New Roman" pitchFamily="18" charset="0"/>
              </a:rPr>
            </a:br>
            <a:r>
              <a:rPr lang="en-US" dirty="0">
                <a:latin typeface="Tms Rmn" charset="0"/>
                <a:cs typeface="Times New Roman" pitchFamily="18" charset="0"/>
              </a:rPr>
              <a:t> </a:t>
            </a:r>
            <a:r>
              <a:rPr lang="en-GB" sz="4000" kern="1200" dirty="0">
                <a:solidFill>
                  <a:schemeClr val="bg1">
                    <a:lumMod val="50000"/>
                    <a:lumOff val="50000"/>
                  </a:schemeClr>
                </a:solidFill>
                <a:latin typeface="+mn-lt"/>
                <a:ea typeface="+mn-ea"/>
                <a:cs typeface="+mn-cs"/>
              </a:rPr>
              <a:t>Special Classifications </a:t>
            </a:r>
            <a:endParaRPr lang="en-AU" sz="4000" kern="1200" dirty="0">
              <a:solidFill>
                <a:schemeClr val="bg1">
                  <a:lumMod val="50000"/>
                  <a:lumOff val="50000"/>
                </a:schemeClr>
              </a:solidFill>
              <a:latin typeface="+mn-lt"/>
              <a:ea typeface="+mn-ea"/>
              <a:cs typeface="+mn-cs"/>
            </a:endParaRPr>
          </a:p>
        </p:txBody>
      </p:sp>
      <p:sp>
        <p:nvSpPr>
          <p:cNvPr id="140291" name="Rectangle 3"/>
          <p:cNvSpPr>
            <a:spLocks noGrp="1" noChangeArrowheads="1"/>
          </p:cNvSpPr>
          <p:nvPr>
            <p:ph type="body" idx="1"/>
          </p:nvPr>
        </p:nvSpPr>
        <p:spPr>
          <a:xfrm>
            <a:off x="742303" y="1428750"/>
            <a:ext cx="8150176" cy="4572000"/>
          </a:xfrm>
        </p:spPr>
        <p:txBody>
          <a:bodyPr/>
          <a:lstStyle/>
          <a:p>
            <a:pPr eaLnBrk="1" hangingPunct="1"/>
            <a:r>
              <a:rPr lang="en-GB" altLang="en-US" sz="2800" dirty="0">
                <a:cs typeface="Times New Roman" panose="02020603050405020304" pitchFamily="18" charset="0"/>
              </a:rPr>
              <a:t>Materials transported at or above their flash point are classified as flammable liquids</a:t>
            </a:r>
            <a:endParaRPr lang="en-US" altLang="en-US" sz="2800" dirty="0">
              <a:latin typeface="Tms Rmn" charset="0"/>
              <a:cs typeface="Times New Roman" panose="02020603050405020304" pitchFamily="18" charset="0"/>
            </a:endParaRPr>
          </a:p>
          <a:p>
            <a:pPr lvl="1" eaLnBrk="1" hangingPunct="1">
              <a:tabLst>
                <a:tab pos="2147888" algn="l"/>
              </a:tabLst>
            </a:pPr>
            <a:r>
              <a:rPr lang="en-GB" altLang="en-US" sz="2400" dirty="0">
                <a:cs typeface="Times New Roman" panose="02020603050405020304" pitchFamily="18" charset="0"/>
              </a:rPr>
              <a:t>UN 3256	</a:t>
            </a:r>
            <a:r>
              <a:rPr lang="en-GB" altLang="en-US" sz="2000" dirty="0">
                <a:cs typeface="Times New Roman" panose="02020603050405020304" pitchFamily="18" charset="0"/>
              </a:rPr>
              <a:t>ELEVATED TEMPERATURE LIQUID, FLAMMABLE, N.O.S. </a:t>
            </a:r>
          </a:p>
          <a:p>
            <a:pPr lvl="2" eaLnBrk="1" hangingPunct="1"/>
            <a:r>
              <a:rPr lang="en-GB" altLang="en-US" sz="2000" dirty="0">
                <a:solidFill>
                  <a:srgbClr val="FFFF00"/>
                </a:solidFill>
                <a:cs typeface="Times New Roman" panose="02020603050405020304" pitchFamily="18" charset="0"/>
              </a:rPr>
              <a:t>Example is hot bitumen</a:t>
            </a:r>
            <a:endParaRPr lang="en-US" altLang="en-US" sz="2000" dirty="0">
              <a:solidFill>
                <a:srgbClr val="FFFF00"/>
              </a:solidFill>
              <a:latin typeface="Tms Rmn" charset="0"/>
              <a:cs typeface="Times New Roman" panose="02020603050405020304" pitchFamily="18" charset="0"/>
            </a:endParaRPr>
          </a:p>
          <a:p>
            <a:pPr eaLnBrk="1" hangingPunct="1"/>
            <a:r>
              <a:rPr lang="en-GB" altLang="en-US" sz="2800" dirty="0">
                <a:cs typeface="Times New Roman" panose="02020603050405020304" pitchFamily="18" charset="0"/>
              </a:rPr>
              <a:t>Liquids transported above 100</a:t>
            </a:r>
            <a:r>
              <a:rPr lang="en-AU" altLang="en-US" sz="2800" baseline="30000" dirty="0"/>
              <a:t>o</a:t>
            </a:r>
            <a:r>
              <a:rPr lang="en-AU" altLang="en-US" sz="2800" dirty="0"/>
              <a:t>C</a:t>
            </a:r>
            <a:r>
              <a:rPr lang="en-US" altLang="en-US" sz="2800" dirty="0"/>
              <a:t>, and </a:t>
            </a:r>
            <a:r>
              <a:rPr lang="en-GB" altLang="en-US" sz="2800" dirty="0">
                <a:cs typeface="Times New Roman" panose="02020603050405020304" pitchFamily="18" charset="0"/>
              </a:rPr>
              <a:t>solids transported above 240</a:t>
            </a:r>
            <a:r>
              <a:rPr lang="en-US" altLang="en-US" sz="2800" baseline="30000" dirty="0"/>
              <a:t>o</a:t>
            </a:r>
            <a:r>
              <a:rPr lang="en-US" altLang="en-US" sz="2800" dirty="0"/>
              <a:t>C </a:t>
            </a:r>
            <a:r>
              <a:rPr lang="en-GB" altLang="en-US" sz="2800" dirty="0">
                <a:cs typeface="Times New Roman" panose="02020603050405020304" pitchFamily="18" charset="0"/>
              </a:rPr>
              <a:t>are Class 9</a:t>
            </a:r>
          </a:p>
          <a:p>
            <a:pPr eaLnBrk="1" hangingPunct="1">
              <a:buFontTx/>
              <a:buNone/>
            </a:pPr>
            <a:r>
              <a:rPr lang="en-GB" altLang="en-US" sz="500" dirty="0">
                <a:latin typeface="Tms Rmn" charset="0"/>
                <a:cs typeface="Times New Roman" panose="02020603050405020304" pitchFamily="18" charset="0"/>
              </a:rPr>
              <a:t>  </a:t>
            </a:r>
            <a:endParaRPr lang="en-US" altLang="en-US" sz="500" dirty="0">
              <a:latin typeface="Tms Rmn" charset="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3257</a:t>
            </a:r>
            <a:r>
              <a:rPr lang="en-GB" altLang="en-US" sz="2000" dirty="0">
                <a:cs typeface="Times New Roman" panose="02020603050405020304" pitchFamily="18" charset="0"/>
              </a:rPr>
              <a:t> ELEVATED TEMPERATURE LIQUID, N.O.S.</a:t>
            </a:r>
            <a:endParaRPr lang="en-US" altLang="en-US" sz="2000" dirty="0">
              <a:cs typeface="Times New Roman" panose="02020603050405020304" pitchFamily="18" charset="0"/>
            </a:endParaRPr>
          </a:p>
          <a:p>
            <a:pPr lvl="1" eaLnBrk="1" hangingPunct="1">
              <a:spcBef>
                <a:spcPct val="0"/>
              </a:spcBef>
            </a:pPr>
            <a:r>
              <a:rPr lang="en-GB" altLang="en-US" sz="2400" dirty="0">
                <a:cs typeface="Times New Roman" panose="02020603050405020304" pitchFamily="18" charset="0"/>
              </a:rPr>
              <a:t>UN 3258</a:t>
            </a:r>
            <a:r>
              <a:rPr lang="en-GB" altLang="en-US" sz="2000" dirty="0">
                <a:cs typeface="Times New Roman" panose="02020603050405020304" pitchFamily="18" charset="0"/>
              </a:rPr>
              <a:t> ELEVATED TEMPERATURE SOLID, N.O.S</a:t>
            </a:r>
            <a:r>
              <a:rPr lang="en-GB" altLang="en-US" sz="2400" dirty="0">
                <a:cs typeface="Times New Roman" panose="02020603050405020304" pitchFamily="18" charset="0"/>
              </a:rPr>
              <a:t>.</a:t>
            </a:r>
            <a:endParaRPr lang="en-US" altLang="en-US" sz="2400" dirty="0">
              <a:latin typeface="Tms Rmn" charset="0"/>
              <a:cs typeface="Times New Roman" panose="02020603050405020304" pitchFamily="18" charset="0"/>
            </a:endParaRPr>
          </a:p>
        </p:txBody>
      </p:sp>
      <p:pic>
        <p:nvPicPr>
          <p:cNvPr id="14029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032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7F3BFB-3B2B-49B5-8321-16CB76EF67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1640" y="329872"/>
            <a:ext cx="7436484" cy="3622265"/>
          </a:xfrm>
          <a:prstGeom prst="rect">
            <a:avLst/>
          </a:prstGeom>
        </p:spPr>
      </p:pic>
      <p:pic>
        <p:nvPicPr>
          <p:cNvPr id="14" name="Picture 4" descr="C:\Documents and Settings\User\My Documents\My Pictures\AEBN Logo\AEBN_A_col-4.jpg">
            <a:extLst>
              <a:ext uri="{FF2B5EF4-FFF2-40B4-BE49-F238E27FC236}">
                <a16:creationId xmlns:a16="http://schemas.microsoft.com/office/drawing/2014/main" id="{9CB91CCF-2C2E-4FE8-AB50-FCDA2AF8409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6428F52-0763-4A3C-A3E6-50A0F8FB9441}"/>
              </a:ext>
            </a:extLst>
          </p:cNvPr>
          <p:cNvGrpSpPr>
            <a:grpSpLocks noChangeAspect="1"/>
          </p:cNvGrpSpPr>
          <p:nvPr/>
        </p:nvGrpSpPr>
        <p:grpSpPr>
          <a:xfrm>
            <a:off x="1115616" y="2281989"/>
            <a:ext cx="5839096" cy="4379538"/>
            <a:chOff x="719993" y="909864"/>
            <a:chExt cx="6804334" cy="5103253"/>
          </a:xfrm>
        </p:grpSpPr>
        <p:grpSp>
          <p:nvGrpSpPr>
            <p:cNvPr id="5" name="Group 4">
              <a:extLst>
                <a:ext uri="{FF2B5EF4-FFF2-40B4-BE49-F238E27FC236}">
                  <a16:creationId xmlns:a16="http://schemas.microsoft.com/office/drawing/2014/main" id="{700D37EA-31BA-449E-A892-1FEE5D9F0C68}"/>
                </a:ext>
              </a:extLst>
            </p:cNvPr>
            <p:cNvGrpSpPr/>
            <p:nvPr/>
          </p:nvGrpSpPr>
          <p:grpSpPr>
            <a:xfrm>
              <a:off x="719993" y="909864"/>
              <a:ext cx="6804334" cy="5103253"/>
              <a:chOff x="719993" y="909863"/>
              <a:chExt cx="6804336" cy="5103252"/>
            </a:xfrm>
          </p:grpSpPr>
          <p:sp>
            <p:nvSpPr>
              <p:cNvPr id="8" name="Rectangle 7">
                <a:extLst>
                  <a:ext uri="{FF2B5EF4-FFF2-40B4-BE49-F238E27FC236}">
                    <a16:creationId xmlns:a16="http://schemas.microsoft.com/office/drawing/2014/main" id="{98AFB946-EE3D-4D43-B9DC-407CE2C21D70}"/>
                  </a:ext>
                </a:extLst>
              </p:cNvPr>
              <p:cNvSpPr>
                <a:spLocks/>
              </p:cNvSpPr>
              <p:nvPr/>
            </p:nvSpPr>
            <p:spPr bwMode="auto">
              <a:xfrm>
                <a:off x="719993" y="909863"/>
                <a:ext cx="6804336" cy="510325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algn="l" defTabSz="914400" rtl="0" eaLnBrk="1" fontAlgn="base" latinLnBrk="0" hangingPunct="1">
                  <a:lnSpc>
                    <a:spcPct val="100000"/>
                  </a:lnSpc>
                  <a:spcBef>
                    <a:spcPts val="600"/>
                  </a:spcBef>
                  <a:spcAft>
                    <a:spcPct val="0"/>
                  </a:spcAft>
                  <a:buClrTx/>
                  <a:buSzTx/>
                  <a:tabLst/>
                </a:pPr>
                <a:r>
                  <a:rPr kumimoji="0" lang="en-AU" sz="2400" b="1" i="0" u="none" strike="noStrike" cap="none" normalizeH="0" baseline="0" dirty="0">
                    <a:ln>
                      <a:noFill/>
                    </a:ln>
                    <a:solidFill>
                      <a:schemeClr val="accent6"/>
                    </a:solidFill>
                    <a:effectLst/>
                    <a:latin typeface="Arial Narrow" panose="020B0606020202030204" pitchFamily="34" charset="0"/>
                    <a:cs typeface="Arial" panose="020B0604020202020204" pitchFamily="34" charset="0"/>
                  </a:rPr>
                  <a:t>ELEVATED TEMPERATURE</a:t>
                </a:r>
              </a:p>
              <a:p>
                <a:pPr>
                  <a:spcBef>
                    <a:spcPts val="0"/>
                  </a:spcBef>
                </a:pPr>
                <a:r>
                  <a:rPr lang="en-AU" sz="2400" b="1" dirty="0">
                    <a:solidFill>
                      <a:schemeClr val="accent6"/>
                    </a:solidFill>
                    <a:latin typeface="Arial Narrow" panose="020B0606020202030204" pitchFamily="34" charset="0"/>
                    <a:cs typeface="Arial" panose="020B0604020202020204" pitchFamily="34" charset="0"/>
                  </a:rPr>
                  <a:t>LIQUID FLAMMABLE</a:t>
                </a:r>
              </a:p>
            </p:txBody>
          </p:sp>
          <p:sp>
            <p:nvSpPr>
              <p:cNvPr id="9" name="Rectangle 8">
                <a:extLst>
                  <a:ext uri="{FF2B5EF4-FFF2-40B4-BE49-F238E27FC236}">
                    <a16:creationId xmlns:a16="http://schemas.microsoft.com/office/drawing/2014/main" id="{2382CB27-6E90-470D-9E94-8B973205967E}"/>
                  </a:ext>
                </a:extLst>
              </p:cNvPr>
              <p:cNvSpPr>
                <a:spLocks/>
              </p:cNvSpPr>
              <p:nvPr/>
            </p:nvSpPr>
            <p:spPr bwMode="auto">
              <a:xfrm>
                <a:off x="719993" y="3428345"/>
                <a:ext cx="3402168" cy="114823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6000"/>
                  </a:lnSpc>
                  <a:spcBef>
                    <a:spcPts val="0"/>
                  </a:spcBef>
                </a:pPr>
                <a:r>
                  <a:rPr lang="en-AU" sz="7200" b="1" dirty="0">
                    <a:highlight>
                      <a:srgbClr val="000000"/>
                    </a:highlight>
                    <a:latin typeface="Arial" charset="0"/>
                  </a:rPr>
                  <a:t>2Y</a:t>
                </a:r>
              </a:p>
            </p:txBody>
          </p:sp>
          <p:sp>
            <p:nvSpPr>
              <p:cNvPr id="10" name="Rectangle 9">
                <a:extLst>
                  <a:ext uri="{FF2B5EF4-FFF2-40B4-BE49-F238E27FC236}">
                    <a16:creationId xmlns:a16="http://schemas.microsoft.com/office/drawing/2014/main" id="{96BD9180-AF5E-41CD-A1BD-BD9987A0BD52}"/>
                  </a:ext>
                </a:extLst>
              </p:cNvPr>
              <p:cNvSpPr>
                <a:spLocks/>
              </p:cNvSpPr>
              <p:nvPr/>
            </p:nvSpPr>
            <p:spPr bwMode="auto">
              <a:xfrm>
                <a:off x="719993" y="2294163"/>
                <a:ext cx="3402168" cy="1148231"/>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90000" rIns="91440" bIns="9000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6000"/>
                  </a:lnSpc>
                  <a:spcBef>
                    <a:spcPts val="0"/>
                  </a:spcBef>
                  <a:spcAft>
                    <a:spcPct val="0"/>
                  </a:spcAft>
                  <a:buClrTx/>
                  <a:buSzTx/>
                  <a:tabLst/>
                </a:pPr>
                <a:r>
                  <a:rPr kumimoji="0" lang="en-AU" sz="6600" b="1" i="0" u="none" strike="noStrike" cap="none" normalizeH="0" baseline="0" dirty="0">
                    <a:ln>
                      <a:noFill/>
                    </a:ln>
                    <a:solidFill>
                      <a:schemeClr val="accent6"/>
                    </a:solidFill>
                    <a:effectLst/>
                    <a:latin typeface="Arial" charset="0"/>
                  </a:rPr>
                  <a:t>3256</a:t>
                </a:r>
              </a:p>
            </p:txBody>
          </p:sp>
          <p:sp>
            <p:nvSpPr>
              <p:cNvPr id="11" name="Rectangle 10">
                <a:extLst>
                  <a:ext uri="{FF2B5EF4-FFF2-40B4-BE49-F238E27FC236}">
                    <a16:creationId xmlns:a16="http://schemas.microsoft.com/office/drawing/2014/main" id="{141D0CBF-5772-4697-A3B0-58AD473B749E}"/>
                  </a:ext>
                </a:extLst>
              </p:cNvPr>
              <p:cNvSpPr>
                <a:spLocks/>
              </p:cNvSpPr>
              <p:nvPr/>
            </p:nvSpPr>
            <p:spPr bwMode="auto">
              <a:xfrm>
                <a:off x="719993" y="4481961"/>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IN EMERGENCY, DIAL</a:t>
                </a:r>
              </a:p>
              <a:p>
                <a:pPr algn="ctr">
                  <a:spcBef>
                    <a:spcPts val="0"/>
                  </a:spcBef>
                </a:pPr>
                <a:r>
                  <a:rPr lang="en-AU" sz="2400" b="1" dirty="0">
                    <a:solidFill>
                      <a:schemeClr val="accent6"/>
                    </a:solidFill>
                    <a:latin typeface="Arial Narrow" panose="020B0606020202030204" pitchFamily="34" charset="0"/>
                  </a:rPr>
                  <a:t>000, POLICE OR FIRE BRIGADE</a:t>
                </a:r>
              </a:p>
            </p:txBody>
          </p:sp>
          <p:sp>
            <p:nvSpPr>
              <p:cNvPr id="12" name="Rectangle 11">
                <a:extLst>
                  <a:ext uri="{FF2B5EF4-FFF2-40B4-BE49-F238E27FC236}">
                    <a16:creationId xmlns:a16="http://schemas.microsoft.com/office/drawing/2014/main" id="{5AFA83FF-91D4-4774-B94E-526EE4364E75}"/>
                  </a:ext>
                </a:extLst>
              </p:cNvPr>
              <p:cNvSpPr>
                <a:spLocks/>
              </p:cNvSpPr>
              <p:nvPr/>
            </p:nvSpPr>
            <p:spPr bwMode="auto">
              <a:xfrm>
                <a:off x="4122161" y="4482140"/>
                <a:ext cx="3402168" cy="1530975"/>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SPECIALIST ADVICE</a:t>
                </a:r>
              </a:p>
              <a:p>
                <a:pPr algn="ctr">
                  <a:spcBef>
                    <a:spcPts val="0"/>
                  </a:spcBef>
                </a:pPr>
                <a:r>
                  <a:rPr lang="en-AU" sz="4400" b="1" dirty="0">
                    <a:solidFill>
                      <a:schemeClr val="accent6"/>
                    </a:solidFill>
                    <a:latin typeface="Arial Narrow" panose="020B0606020202030204" pitchFamily="34" charset="0"/>
                  </a:rPr>
                  <a:t>131 700</a:t>
                </a:r>
              </a:p>
            </p:txBody>
          </p:sp>
        </p:grpSp>
        <p:pic>
          <p:nvPicPr>
            <p:cNvPr id="6" name="Picture 5">
              <a:extLst>
                <a:ext uri="{FF2B5EF4-FFF2-40B4-BE49-F238E27FC236}">
                  <a16:creationId xmlns:a16="http://schemas.microsoft.com/office/drawing/2014/main" id="{3871C79A-FB77-4E83-9FB0-EC21A949DF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7027" y="1017001"/>
              <a:ext cx="2459020" cy="2459021"/>
            </a:xfrm>
            <a:prstGeom prst="rect">
              <a:avLst/>
            </a:prstGeom>
          </p:spPr>
        </p:pic>
        <p:pic>
          <p:nvPicPr>
            <p:cNvPr id="7" name="Picture 6">
              <a:extLst>
                <a:ext uri="{FF2B5EF4-FFF2-40B4-BE49-F238E27FC236}">
                  <a16:creationId xmlns:a16="http://schemas.microsoft.com/office/drawing/2014/main" id="{A4EDC8FF-01EB-477F-8387-34C8CBB208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01841" y="2992455"/>
              <a:ext cx="1384315" cy="1384316"/>
            </a:xfrm>
            <a:prstGeom prst="rect">
              <a:avLst/>
            </a:prstGeom>
          </p:spPr>
        </p:pic>
      </p:grpSp>
    </p:spTree>
    <p:extLst>
      <p:ext uri="{BB962C8B-B14F-4D97-AF65-F5344CB8AC3E}">
        <p14:creationId xmlns:p14="http://schemas.microsoft.com/office/powerpoint/2010/main" val="7945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82663"/>
          </a:xfrm>
        </p:spPr>
        <p:txBody>
          <a:bodyPr/>
          <a:lstStyle/>
          <a:p>
            <a:pPr eaLnBrk="1" hangingPunct="1">
              <a:defRPr/>
            </a:pPr>
            <a:r>
              <a:rPr lang="en-US" sz="4000" kern="1200" dirty="0">
                <a:solidFill>
                  <a:schemeClr val="bg1">
                    <a:lumMod val="50000"/>
                    <a:lumOff val="50000"/>
                  </a:schemeClr>
                </a:solidFill>
                <a:latin typeface="+mn-lt"/>
                <a:ea typeface="+mn-ea"/>
                <a:cs typeface="+mn-cs"/>
              </a:rPr>
              <a:t>Fire Risk Dangerous Goods</a:t>
            </a:r>
            <a:endParaRPr lang="en-AU" sz="4000" kern="1200" dirty="0">
              <a:solidFill>
                <a:schemeClr val="bg1">
                  <a:lumMod val="50000"/>
                  <a:lumOff val="50000"/>
                </a:schemeClr>
              </a:solidFill>
              <a:latin typeface="+mn-lt"/>
              <a:ea typeface="+mn-ea"/>
              <a:cs typeface="+mn-cs"/>
            </a:endParaRPr>
          </a:p>
        </p:txBody>
      </p:sp>
      <p:sp>
        <p:nvSpPr>
          <p:cNvPr id="142339" name="Rectangle 3"/>
          <p:cNvSpPr>
            <a:spLocks noGrp="1" noChangeArrowheads="1"/>
          </p:cNvSpPr>
          <p:nvPr>
            <p:ph type="body" idx="1"/>
          </p:nvPr>
        </p:nvSpPr>
        <p:spPr>
          <a:xfrm>
            <a:off x="752841" y="1928813"/>
            <a:ext cx="7662497" cy="3846512"/>
          </a:xfrm>
        </p:spPr>
        <p:txBody>
          <a:bodyPr/>
          <a:lstStyle/>
          <a:p>
            <a:pPr eaLnBrk="1" hangingPunct="1"/>
            <a:r>
              <a:rPr lang="en-US" altLang="en-US" dirty="0"/>
              <a:t>Goods which burn readily or support combustion</a:t>
            </a:r>
          </a:p>
          <a:p>
            <a:pPr eaLnBrk="1" hangingPunct="1"/>
            <a:endParaRPr lang="en-US" altLang="en-US" sz="2400" dirty="0"/>
          </a:p>
          <a:p>
            <a:pPr eaLnBrk="1" hangingPunct="1">
              <a:spcBef>
                <a:spcPct val="0"/>
              </a:spcBef>
            </a:pPr>
            <a:r>
              <a:rPr lang="en-US" altLang="en-US" dirty="0"/>
              <a:t>Classes  2.1, 3, 4 or 5, or products with </a:t>
            </a:r>
          </a:p>
          <a:p>
            <a:pPr eaLnBrk="1" hangingPunct="1">
              <a:spcBef>
                <a:spcPct val="0"/>
              </a:spcBef>
              <a:buFontTx/>
              <a:buNone/>
            </a:pPr>
            <a:r>
              <a:rPr lang="en-US" altLang="en-US" dirty="0"/>
              <a:t>	a  2.1, 3, 4 or 5 sub-hazard</a:t>
            </a:r>
            <a:endParaRPr lang="en-AU" altLang="en-US" dirty="0"/>
          </a:p>
        </p:txBody>
      </p:sp>
      <p:pic>
        <p:nvPicPr>
          <p:cNvPr id="142340"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047035"/>
      </p:ext>
    </p:extLst>
  </p:cSld>
  <p:clrMapOvr>
    <a:masterClrMapping/>
  </p:clrMapOvr>
</p:sld>
</file>

<file path=ppt/theme/theme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P:\office2k\template\EPA General\06 EPA Presentation v2.pot</Template>
  <TotalTime>3741</TotalTime>
  <Words>6573</Words>
  <Application>Microsoft Office PowerPoint</Application>
  <PresentationFormat>On-screen Show (4:3)</PresentationFormat>
  <Paragraphs>1386</Paragraphs>
  <Slides>110</Slides>
  <Notes>73</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110</vt:i4>
      </vt:variant>
    </vt:vector>
  </HeadingPairs>
  <TitlesOfParts>
    <vt:vector size="120" baseType="lpstr">
      <vt:lpstr>Arial</vt:lpstr>
      <vt:lpstr>Arial Narrow</vt:lpstr>
      <vt:lpstr>Impact</vt:lpstr>
      <vt:lpstr>Tahoma</vt:lpstr>
      <vt:lpstr>Times New Roman</vt:lpstr>
      <vt:lpstr>Tms Rmn</vt:lpstr>
      <vt:lpstr>Wingdings</vt:lpstr>
      <vt:lpstr>Motivating A Team</vt:lpstr>
      <vt:lpstr>Clip</vt:lpstr>
      <vt:lpstr>Acrobat Document</vt:lpstr>
      <vt:lpstr>AEBN SERIES 1:  Dangerous Goods, Hazardous Substances and GHS Workshop Webinar  27 July 2022  Presented by   Australian Environment Business Network (AEBN)    www.aebn.com.au</vt:lpstr>
      <vt:lpstr>Webinar Housekeeping – please read!</vt:lpstr>
      <vt:lpstr>PowerPoint Presentation</vt:lpstr>
      <vt:lpstr> Ross Macfarlane National Chemicals Specialist Australian Environment Business Network (AEBN)  Ross has over 35 years experience in chemical safety – specifically in dangerous goods and hazardous substances.  Ross’ specialty is in risk management, in particular, in occupational health and safety, environmental and quality management (OHSEQ).  His experience covers such industries as chemical and petrochemical, mining and metals, automotive, manufacturing, timber, pulp and paper, construction, aviation, local government, roads, and the health sectors.   www.aebn.com.au   </vt:lpstr>
      <vt:lpstr>Agenda</vt:lpstr>
      <vt:lpstr>PowerPoint Presentation</vt:lpstr>
      <vt:lpstr>Why it matters?</vt:lpstr>
      <vt:lpstr>Australia has separate Legislation covering</vt:lpstr>
      <vt:lpstr>Dangerous Goods vs. Hazardous Substances vs. Hazardous Chemicals</vt:lpstr>
      <vt:lpstr>Dangerous Goods vs. Hazardous Substances vs. Hazardous Chemicals (Cont…)</vt:lpstr>
      <vt:lpstr>Hazardous Substances that are Dangerous Goods</vt:lpstr>
      <vt:lpstr>Hazardous Substances that are not Dangerous Goods</vt:lpstr>
      <vt:lpstr>Dangerous Goods</vt:lpstr>
      <vt:lpstr>What are Dangerous Goods?</vt:lpstr>
      <vt:lpstr>What are Hazardous Substances?</vt:lpstr>
      <vt:lpstr>White King bleach</vt:lpstr>
      <vt:lpstr>Diesel fuel</vt:lpstr>
      <vt:lpstr>Rexona deodorant</vt:lpstr>
      <vt:lpstr>Benzene</vt:lpstr>
      <vt:lpstr>Regulatory framework</vt:lpstr>
      <vt:lpstr>Hazardous Substances</vt:lpstr>
      <vt:lpstr>Storage &amp; Handling of Dangerous Goods</vt:lpstr>
      <vt:lpstr>Dangerous Goods Transport</vt:lpstr>
      <vt:lpstr>Australian Code for the Transport of Dangerous Goods by Road &amp; Rail (ADG Code)</vt:lpstr>
      <vt:lpstr>PowerPoint Presentation</vt:lpstr>
      <vt:lpstr>Hazardous Substances</vt:lpstr>
      <vt:lpstr>PowerPoint Presentation</vt:lpstr>
      <vt:lpstr>Regulation – Victoria </vt:lpstr>
      <vt:lpstr>Regulation – NSW </vt:lpstr>
      <vt:lpstr>Regulation – WA </vt:lpstr>
      <vt:lpstr>Regulation – New Zealand </vt:lpstr>
      <vt:lpstr>National Legislation Cross-Reference</vt:lpstr>
      <vt:lpstr>Hazardous Substances</vt:lpstr>
      <vt:lpstr>Classification of Hazardous Substances</vt:lpstr>
      <vt:lpstr>Globally Harmonised System of classification and labelling of chemicals (GHS)</vt:lpstr>
      <vt:lpstr>GHS classifies chemicals according to:</vt:lpstr>
      <vt:lpstr>Identifying hazards of chemicals</vt:lpstr>
      <vt:lpstr>PowerPoint Presentation</vt:lpstr>
      <vt:lpstr>PowerPoint Presentation</vt:lpstr>
      <vt:lpstr>PowerPoint Presentation</vt:lpstr>
      <vt:lpstr>Hazard &amp; Precaution Statements</vt:lpstr>
      <vt:lpstr>Changes from GHS 3 to GHS 7 – Australia</vt:lpstr>
      <vt:lpstr>Changes from HSNO to GHS 7 – New Zealand</vt:lpstr>
      <vt:lpstr>Safety Data Sheets (SDS)</vt:lpstr>
      <vt:lpstr>Safety Data Sheet (Cont.)</vt:lpstr>
      <vt:lpstr>Safety Data Sheet (Cont.)</vt:lpstr>
      <vt:lpstr>Should a Safety Data Sheet be less than 5 years old?</vt:lpstr>
      <vt:lpstr>16 Header SDS – Sections </vt:lpstr>
      <vt:lpstr>16 Header SDS – Sections (Cont.)</vt:lpstr>
      <vt:lpstr>16 Header SDS – Sections (Cont.)</vt:lpstr>
      <vt:lpstr>PowerPoint Presentation</vt:lpstr>
      <vt:lpstr>Safety Data Sheet Exercise</vt:lpstr>
      <vt:lpstr>PowerPoint Presentation</vt:lpstr>
      <vt:lpstr>PowerPoint Presentation</vt:lpstr>
      <vt:lpstr>PowerPoint Presentation</vt:lpstr>
      <vt:lpstr>PowerPoint Presentation</vt:lpstr>
      <vt:lpstr>Safety Data Sheet Exercise</vt:lpstr>
      <vt:lpstr>Safety Data Sheet Exercise</vt:lpstr>
      <vt:lpstr>Hazardous Substances Register</vt:lpstr>
      <vt:lpstr>DG &amp; Hazardous Substance Register</vt:lpstr>
      <vt:lpstr>Dangerous Goods</vt:lpstr>
      <vt:lpstr>Recap: Hazardous Substances vs. Dangerous Goods</vt:lpstr>
      <vt:lpstr>ADG Code</vt:lpstr>
      <vt:lpstr>ADG Code (Cont…)</vt:lpstr>
      <vt:lpstr>Structure of the ADG Code</vt:lpstr>
      <vt:lpstr>Structure of the ADG Code (Cont…)</vt:lpstr>
      <vt:lpstr>Structure of the ADG Code (Cont…)</vt:lpstr>
      <vt:lpstr>Structure of the ADG Code (Cont…)</vt:lpstr>
      <vt:lpstr>Classification of Dangerous Goods</vt:lpstr>
      <vt:lpstr>DG Class, Division &amp; Subsidiary Hazard</vt:lpstr>
      <vt:lpstr>Class 1: Explosives</vt:lpstr>
      <vt:lpstr>Division 2.1 Flammable Gases</vt:lpstr>
      <vt:lpstr>Aerosols</vt:lpstr>
      <vt:lpstr>Division 2.2 Non-Flammable Non-Toxic Gases</vt:lpstr>
      <vt:lpstr>Oxidising Gas</vt:lpstr>
      <vt:lpstr>Division 2.3 – Toxic Gas</vt:lpstr>
      <vt:lpstr>Class 3: Flammable Liquids</vt:lpstr>
      <vt:lpstr>Class 4: Flammable Solids</vt:lpstr>
      <vt:lpstr> Division 4.1 Flammable Solids</vt:lpstr>
      <vt:lpstr> Division 4.1 Flammable Solids</vt:lpstr>
      <vt:lpstr>Division 4.2 - Spontaneously  Combustible</vt:lpstr>
      <vt:lpstr>Division 4.3 - Substances which in contact with water emit  flammable gases</vt:lpstr>
      <vt:lpstr> Division 5.1 – Oxidizing Agents</vt:lpstr>
      <vt:lpstr>Division 5.2 – Organic Peroxides</vt:lpstr>
      <vt:lpstr>  Division 6.1 - Toxic Substances</vt:lpstr>
      <vt:lpstr>Division 6.2  Infectious Substances</vt:lpstr>
      <vt:lpstr>Class 7: Radioactive Materials</vt:lpstr>
      <vt:lpstr>Class 8 - Corrosives</vt:lpstr>
      <vt:lpstr>Class 8 - Corrosives</vt:lpstr>
      <vt:lpstr>Class 9: Miscellaneous Hazardous Materials</vt:lpstr>
      <vt:lpstr>Other Dangerous Goods Diamonds</vt:lpstr>
      <vt:lpstr>Subsidiary Hazard</vt:lpstr>
      <vt:lpstr>  Packing Group</vt:lpstr>
      <vt:lpstr>DG Packing Group vs. GHS Category</vt:lpstr>
      <vt:lpstr>UN Number</vt:lpstr>
      <vt:lpstr>Proper Shipping Name</vt:lpstr>
      <vt:lpstr>     Special Classifications </vt:lpstr>
      <vt:lpstr>PowerPoint Presentation</vt:lpstr>
      <vt:lpstr>Fire Risk Dangerous Goods</vt:lpstr>
      <vt:lpstr>SUSMP (Poisons Schedule) Standard for the Uniform Scheduling of Medicines and Poisons</vt:lpstr>
      <vt:lpstr>Packaging</vt:lpstr>
      <vt:lpstr>Prescribed Packaging</vt:lpstr>
      <vt:lpstr>Approved Package Marking</vt:lpstr>
      <vt:lpstr>Other Information</vt:lpstr>
      <vt:lpstr>URL - additional information </vt:lpstr>
      <vt:lpstr>URL - additional information </vt:lpstr>
      <vt:lpstr>Australian &amp; New Zealand Standards</vt:lpstr>
      <vt:lpstr>Sources of information</vt:lpstr>
      <vt:lpstr>Sources of information (Cont…)</vt:lpstr>
      <vt:lpstr>AEBN SERIES 1:  Dangerous Goods, Hazardous Substances and GHS Workshop Webinar  27 July 2022  Presented by   Australian Environment Business Network (AEBN) National Office 100 Douglas Pde Williamstown Vic 3016  (PO Box 588 Altona Vic 3018)  T +61 3 9397 2511  |  E aebn@aebn.com.au     www.aebn.com.au</vt:lpstr>
    </vt:vector>
  </TitlesOfParts>
  <Company>EPA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stokesj</dc:creator>
  <cp:lastModifiedBy>tina newton</cp:lastModifiedBy>
  <cp:revision>737</cp:revision>
  <dcterms:created xsi:type="dcterms:W3CDTF">2007-05-21T04:15:25Z</dcterms:created>
  <dcterms:modified xsi:type="dcterms:W3CDTF">2022-07-21T02:33:09Z</dcterms:modified>
</cp:coreProperties>
</file>